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08" r:id="rId2"/>
    <p:sldId id="258" r:id="rId3"/>
    <p:sldId id="440" r:id="rId4"/>
    <p:sldId id="257" r:id="rId5"/>
    <p:sldId id="500" r:id="rId6"/>
    <p:sldId id="489" r:id="rId7"/>
    <p:sldId id="501" r:id="rId8"/>
    <p:sldId id="502" r:id="rId9"/>
    <p:sldId id="504" r:id="rId10"/>
    <p:sldId id="503" r:id="rId11"/>
    <p:sldId id="505" r:id="rId12"/>
    <p:sldId id="506" r:id="rId13"/>
    <p:sldId id="507" r:id="rId14"/>
    <p:sldId id="508" r:id="rId15"/>
    <p:sldId id="465" r:id="rId16"/>
    <p:sldId id="308" r:id="rId1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59B"/>
    <a:srgbClr val="FF5050"/>
    <a:srgbClr val="7AECAB"/>
    <a:srgbClr val="78D8EE"/>
    <a:srgbClr val="7DE709"/>
    <a:srgbClr val="1EDB15"/>
    <a:srgbClr val="28C88F"/>
    <a:srgbClr val="BF81E5"/>
    <a:srgbClr val="FDB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75686" autoAdjust="0"/>
  </p:normalViewPr>
  <p:slideViewPr>
    <p:cSldViewPr snapToGrid="0">
      <p:cViewPr varScale="1">
        <p:scale>
          <a:sx n="76" d="100"/>
          <a:sy n="76" d="100"/>
        </p:scale>
        <p:origin x="106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Leren Hoofdstuk 3</a:t>
          </a:r>
          <a:br>
            <a:rPr lang="nl-NL" sz="1600" dirty="0">
              <a:latin typeface="+mj-lt"/>
            </a:rPr>
          </a:br>
          <a:r>
            <a:rPr lang="nl-NL" sz="1600" dirty="0">
              <a:latin typeface="+mj-lt"/>
            </a:rPr>
            <a:t>+ Paragraaf 6.1 – 6.4 + 6.7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 6.5 + 6.6</a:t>
          </a:r>
          <a:br>
            <a:rPr lang="nl-NL" sz="1600">
              <a:latin typeface="+mj-lt"/>
            </a:rPr>
          </a:br>
          <a:r>
            <a:rPr lang="nl-NL" sz="1600">
              <a:latin typeface="+mj-lt"/>
            </a:rPr>
            <a:t>Maandag 26 Juni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Leren Hoofdstuk 3</a:t>
          </a:r>
          <a:br>
            <a:rPr lang="nl-NL" sz="1600" kern="1200" dirty="0">
              <a:latin typeface="+mj-lt"/>
            </a:rPr>
          </a:br>
          <a:r>
            <a:rPr lang="nl-NL" sz="1600" kern="1200" dirty="0">
              <a:latin typeface="+mj-lt"/>
            </a:rPr>
            <a:t>+ Paragraaf 6.1 – 6.4 + 6.7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 6.5 + 6.6</a:t>
          </a:r>
          <a:br>
            <a:rPr lang="nl-NL" sz="1600" kern="1200">
              <a:latin typeface="+mj-lt"/>
            </a:rPr>
          </a:br>
          <a:r>
            <a:rPr lang="nl-NL" sz="1600" kern="1200">
              <a:latin typeface="+mj-lt"/>
            </a:rPr>
            <a:t>Maandag 26 Juni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3" name="Rectangle 213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De samenwerking tussen chilipepers en vogels">
            <a:extLst>
              <a:ext uri="{FF2B5EF4-FFF2-40B4-BE49-F238E27FC236}">
                <a16:creationId xmlns:a16="http://schemas.microsoft.com/office/drawing/2014/main" id="{D4E151C5-E455-D482-B290-5A66A62B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6" r="-1" b="7812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nl-BE" sz="6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Verspreiden van zaden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6.7 Biologie voor Jou</a:t>
            </a:r>
            <a:br>
              <a:rPr lang="nl-BE" dirty="0">
                <a:solidFill>
                  <a:srgbClr val="FFFFFF"/>
                </a:solidFill>
              </a:rPr>
            </a:br>
            <a:r>
              <a:rPr lang="nl-BE" sz="1600" dirty="0">
                <a:solidFill>
                  <a:srgbClr val="FFFFFF"/>
                </a:solidFill>
              </a:rPr>
              <a:t>Leerjaar 1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3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4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AA713F-F86A-431C-4E82-5AC07E6A5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58" y="3293705"/>
            <a:ext cx="5659542" cy="2988238"/>
          </a:xfrm>
          <a:prstGeom prst="rect">
            <a:avLst/>
          </a:prstGeom>
        </p:spPr>
      </p:pic>
      <p:pic>
        <p:nvPicPr>
          <p:cNvPr id="8194" name="Picture 2" descr="Squirrel Brain GIF - Squirrel Brain Squirrel Math - Discover &amp; Share GIFs">
            <a:extLst>
              <a:ext uri="{FF2B5EF4-FFF2-40B4-BE49-F238E27FC236}">
                <a16:creationId xmlns:a16="http://schemas.microsoft.com/office/drawing/2014/main" id="{0155D20A-6CDE-4F51-6E06-7C0CB7E4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55" y="426149"/>
            <a:ext cx="2943170" cy="23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EB6651-EAC0-CA4C-7BF8-D91D64B7B844}"/>
              </a:ext>
            </a:extLst>
          </p:cNvPr>
          <p:cNvSpPr txBox="1"/>
          <p:nvPr/>
        </p:nvSpPr>
        <p:spPr>
          <a:xfrm>
            <a:off x="345799" y="3004978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Eekhoorn verzameld wintervoorraad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583209F-E9DF-D590-149A-176C4AE502D0}"/>
              </a:ext>
            </a:extLst>
          </p:cNvPr>
          <p:cNvSpPr txBox="1"/>
          <p:nvPr/>
        </p:nvSpPr>
        <p:spPr>
          <a:xfrm>
            <a:off x="345799" y="380914"/>
            <a:ext cx="317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Vergeten waar ze nootje hebben gelaten </a:t>
            </a:r>
            <a:r>
              <a:rPr lang="nl-BE" sz="1400" i="1" dirty="0">
                <a:sym typeface="Wingdings" panose="05000000000000000000" pitchFamily="2" charset="2"/>
              </a:rPr>
              <a:t>  Ontkiemen in voorjaar</a:t>
            </a:r>
            <a:endParaRPr lang="nl-BE" sz="1400" i="1" dirty="0"/>
          </a:p>
        </p:txBody>
      </p:sp>
      <p:pic>
        <p:nvPicPr>
          <p:cNvPr id="8196" name="Picture 4" descr="De Vlaamse gaai met 2 pinda's in zijn snavel. - foto van Jacquelineimaging  - Dieren - Zoom.nl">
            <a:extLst>
              <a:ext uri="{FF2B5EF4-FFF2-40B4-BE49-F238E27FC236}">
                <a16:creationId xmlns:a16="http://schemas.microsoft.com/office/drawing/2014/main" id="{BD27A5E0-39F5-180D-FAAE-F2D16F68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209" y="3072017"/>
            <a:ext cx="4830992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0B5DF1E-186C-59EB-7EE7-BA5173220608}"/>
              </a:ext>
            </a:extLst>
          </p:cNvPr>
          <p:cNvSpPr txBox="1"/>
          <p:nvPr/>
        </p:nvSpPr>
        <p:spPr>
          <a:xfrm>
            <a:off x="6931373" y="2807976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Vlaamse gaai</a:t>
            </a:r>
          </a:p>
        </p:txBody>
      </p:sp>
    </p:spTree>
    <p:extLst>
      <p:ext uri="{BB962C8B-B14F-4D97-AF65-F5344CB8AC3E}">
        <p14:creationId xmlns:p14="http://schemas.microsoft.com/office/powerpoint/2010/main" val="319443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9218" name="Picture 2" descr="Grote Klis | Museum Klooster Ter Apel">
            <a:extLst>
              <a:ext uri="{FF2B5EF4-FFF2-40B4-BE49-F238E27FC236}">
                <a16:creationId xmlns:a16="http://schemas.microsoft.com/office/drawing/2014/main" id="{E98AEEF7-CD38-37EC-FBE2-AE94DDBE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857196"/>
            <a:ext cx="2163231" cy="28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orkshop - Centrum voor Natuurfotografie">
            <a:extLst>
              <a:ext uri="{FF2B5EF4-FFF2-40B4-BE49-F238E27FC236}">
                <a16:creationId xmlns:a16="http://schemas.microsoft.com/office/drawing/2014/main" id="{7F4C07A1-B46D-4541-2951-BF24A8FE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02242"/>
            <a:ext cx="4514850" cy="301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6251E0F-0B9B-8DCA-4D40-6E8399F7D1D5}"/>
              </a:ext>
            </a:extLst>
          </p:cNvPr>
          <p:cNvSpPr txBox="1"/>
          <p:nvPr/>
        </p:nvSpPr>
        <p:spPr>
          <a:xfrm>
            <a:off x="741421" y="3549419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Klis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791782-BEB1-237F-F2FA-185B16F6E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331" y="2454598"/>
            <a:ext cx="5629439" cy="423060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693F13-1DFB-37E4-70C2-AB83A93D3A67}"/>
              </a:ext>
            </a:extLst>
          </p:cNvPr>
          <p:cNvSpPr txBox="1"/>
          <p:nvPr/>
        </p:nvSpPr>
        <p:spPr>
          <a:xfrm>
            <a:off x="6170671" y="2146821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Kleefkruid</a:t>
            </a:r>
          </a:p>
        </p:txBody>
      </p:sp>
    </p:spTree>
    <p:extLst>
      <p:ext uri="{BB962C8B-B14F-4D97-AF65-F5344CB8AC3E}">
        <p14:creationId xmlns:p14="http://schemas.microsoft.com/office/powerpoint/2010/main" val="262528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04253" y="308089"/>
            <a:ext cx="480526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door mensen</a:t>
            </a:r>
          </a:p>
        </p:txBody>
      </p:sp>
      <p:pic>
        <p:nvPicPr>
          <p:cNvPr id="10242" name="Picture 2" descr="Wandelen in Soest; bos, bunkers en de Soesterduinen. - My Footprints">
            <a:extLst>
              <a:ext uri="{FF2B5EF4-FFF2-40B4-BE49-F238E27FC236}">
                <a16:creationId xmlns:a16="http://schemas.microsoft.com/office/drawing/2014/main" id="{01FF2A3E-418E-CECC-C9EB-4AE78723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791804"/>
            <a:ext cx="7639050" cy="40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04253" y="308089"/>
            <a:ext cx="480526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door water</a:t>
            </a:r>
          </a:p>
        </p:txBody>
      </p:sp>
      <p:pic>
        <p:nvPicPr>
          <p:cNvPr id="11266" name="Picture 2" descr="'Coconut Floating Ashore on to Tropical Island' Photographic Print |  AllPosters.com">
            <a:extLst>
              <a:ext uri="{FF2B5EF4-FFF2-40B4-BE49-F238E27FC236}">
                <a16:creationId xmlns:a16="http://schemas.microsoft.com/office/drawing/2014/main" id="{6124D7F3-B8D7-13E6-C44B-62D5080B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2309212"/>
            <a:ext cx="4248178" cy="28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1EB9316-1548-A8DE-FFB5-6F11B12CCA19}"/>
              </a:ext>
            </a:extLst>
          </p:cNvPr>
          <p:cNvSpPr txBox="1"/>
          <p:nvPr/>
        </p:nvSpPr>
        <p:spPr>
          <a:xfrm>
            <a:off x="326900" y="2021478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Kokosnoot </a:t>
            </a:r>
          </a:p>
        </p:txBody>
      </p:sp>
      <p:pic>
        <p:nvPicPr>
          <p:cNvPr id="11268" name="Picture 4" descr="Iris pseudacorus - Gele lis kopen? | Het Groene Paradijs">
            <a:extLst>
              <a:ext uri="{FF2B5EF4-FFF2-40B4-BE49-F238E27FC236}">
                <a16:creationId xmlns:a16="http://schemas.microsoft.com/office/drawing/2014/main" id="{02A7F66A-D130-1423-30E3-54654765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71" y="1978446"/>
            <a:ext cx="35528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A24453-DCC0-BEFA-3A6B-255D6BFA6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383" y="3182379"/>
            <a:ext cx="2161999" cy="147391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5185D00-94B2-A694-F366-2AA505453FDE}"/>
              </a:ext>
            </a:extLst>
          </p:cNvPr>
          <p:cNvSpPr txBox="1"/>
          <p:nvPr/>
        </p:nvSpPr>
        <p:spPr>
          <a:xfrm>
            <a:off x="5022725" y="1686611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Gele lis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95ADEC9-9113-CD8C-D73D-304A73874486}"/>
              </a:ext>
            </a:extLst>
          </p:cNvPr>
          <p:cNvSpPr txBox="1"/>
          <p:nvPr/>
        </p:nvSpPr>
        <p:spPr>
          <a:xfrm>
            <a:off x="9050688" y="2874602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Vrucht met </a:t>
            </a:r>
            <a:r>
              <a:rPr lang="nl-BE" sz="1400" i="1" dirty="0" err="1"/>
              <a:t>kurklaag</a:t>
            </a:r>
            <a:endParaRPr lang="nl-BE" sz="1400" i="1" dirty="0"/>
          </a:p>
        </p:txBody>
      </p:sp>
    </p:spTree>
    <p:extLst>
      <p:ext uri="{BB962C8B-B14F-4D97-AF65-F5344CB8AC3E}">
        <p14:creationId xmlns:p14="http://schemas.microsoft.com/office/powerpoint/2010/main" val="373068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Je kunt uit afbeeldingen van (delen van) planten afleiden hoe de vruchten en zaden worden verspreid.</a:t>
            </a:r>
            <a:br>
              <a:rPr lang="nl-NL" sz="1400" dirty="0"/>
            </a:br>
            <a:endParaRPr lang="en-US" sz="1600" dirty="0">
              <a:latin typeface="+mj-lt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</a:t>
            </a:r>
          </a:p>
        </p:txBody>
      </p:sp>
    </p:spTree>
    <p:extLst>
      <p:ext uri="{BB962C8B-B14F-4D97-AF65-F5344CB8AC3E}">
        <p14:creationId xmlns:p14="http://schemas.microsoft.com/office/powerpoint/2010/main" val="414541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905249" y="273266"/>
            <a:ext cx="438150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Wat nu?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8C008CB-A152-F68B-F251-2711BF5510A7}"/>
              </a:ext>
            </a:extLst>
          </p:cNvPr>
          <p:cNvSpPr txBox="1"/>
          <p:nvPr/>
        </p:nvSpPr>
        <p:spPr>
          <a:xfrm>
            <a:off x="1091682" y="1987420"/>
            <a:ext cx="10636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+mj-lt"/>
              </a:rPr>
              <a:t>Voorbereiden paragraaf 6.5 &amp; 6.6 (tevens huiswerk voor volgende les).</a:t>
            </a: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r>
              <a:rPr lang="nl-BE" sz="2800" dirty="0">
                <a:latin typeface="+mj-lt"/>
              </a:rPr>
              <a:t>Overleg met buurman/vrouw mag (mits het </a:t>
            </a:r>
            <a:r>
              <a:rPr lang="nl-BE" sz="2800" b="1" dirty="0">
                <a:solidFill>
                  <a:srgbClr val="FF0000"/>
                </a:solidFill>
                <a:latin typeface="+mj-lt"/>
              </a:rPr>
              <a:t>fluistertoon</a:t>
            </a:r>
            <a:r>
              <a:rPr lang="nl-BE" sz="2800" dirty="0">
                <a:latin typeface="+mj-lt"/>
              </a:rPr>
              <a:t> is)</a:t>
            </a: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br>
              <a:rPr lang="nl-BE" sz="2800" dirty="0">
                <a:latin typeface="+mj-lt"/>
              </a:rPr>
            </a:b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323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914456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435166" y="2883159"/>
            <a:ext cx="8013495" cy="10077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6.3 &amp; 6.4 </a:t>
            </a:r>
            <a:b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Bevruchting &amp; Vruchten en zaden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642500" y="2985720"/>
            <a:ext cx="6806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1"/>
                </a:solidFill>
                <a:latin typeface="+mj-lt"/>
              </a:rPr>
              <a:t>-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beschrijven hoe de </a:t>
            </a:r>
            <a:r>
              <a:rPr lang="nl-NL" sz="1600" b="1" i="0" dirty="0">
                <a:solidFill>
                  <a:schemeClr val="tx1"/>
                </a:solidFill>
                <a:effectLst/>
                <a:latin typeface="+mj-lt"/>
              </a:rPr>
              <a:t>bevruchting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 bij zaadplanten verloopt.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dirty="0">
                <a:solidFill>
                  <a:schemeClr val="tx1"/>
                </a:solidFill>
                <a:latin typeface="+mj-lt"/>
              </a:rPr>
              <a:t>-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de </a:t>
            </a:r>
            <a:r>
              <a:rPr lang="nl-NL" sz="1600" b="1" i="0" dirty="0">
                <a:solidFill>
                  <a:schemeClr val="tx1"/>
                </a:solidFill>
                <a:effectLst/>
                <a:latin typeface="+mj-lt"/>
              </a:rPr>
              <a:t>veranderingen in het zaadbeginsel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na bevruchting beschrijven.</a:t>
            </a:r>
          </a:p>
          <a:p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- Je kunt de </a:t>
            </a:r>
            <a:r>
              <a:rPr lang="nl-NL" sz="1600" b="1" i="0" dirty="0">
                <a:solidFill>
                  <a:schemeClr val="tx1"/>
                </a:solidFill>
                <a:effectLst/>
                <a:latin typeface="+mj-lt"/>
              </a:rPr>
              <a:t>veranderingen in het vruchtbeginsel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na bevruchting beschrijven.</a:t>
            </a:r>
          </a:p>
          <a:p>
            <a:pPr algn="ctr"/>
            <a:endParaRPr lang="nl-NL" sz="18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A3BAB-61CF-B72E-6963-17500BC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80" y="3038150"/>
            <a:ext cx="707052" cy="7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nl-NL" b="0" i="0" dirty="0">
                <a:solidFill>
                  <a:schemeClr val="tx1"/>
                </a:solidFill>
                <a:effectLst/>
                <a:latin typeface="+mj-lt"/>
              </a:rPr>
              <a:t>Je kunt uit afbeeldingen van (delen van) planten afleiden hoe de vruchten en zaden worden verspreid.</a:t>
            </a:r>
            <a:br>
              <a:rPr lang="nl-NL" sz="1400" dirty="0"/>
            </a:br>
            <a:endParaRPr lang="en-US" sz="1600" dirty="0">
              <a:latin typeface="+mj-lt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</a:t>
            </a: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2808515" y="308089"/>
            <a:ext cx="632615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van vruchten en zaden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FC671D2-1B94-548E-E462-2761BA424EE9}"/>
              </a:ext>
            </a:extLst>
          </p:cNvPr>
          <p:cNvSpPr txBox="1"/>
          <p:nvPr/>
        </p:nvSpPr>
        <p:spPr>
          <a:xfrm>
            <a:off x="634482" y="1632857"/>
            <a:ext cx="10291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Kan op 4 manieren…</a:t>
            </a:r>
            <a:br>
              <a:rPr lang="nl-BE" sz="3600" dirty="0"/>
            </a:br>
            <a:r>
              <a:rPr lang="nl-BE" sz="3600" dirty="0"/>
              <a:t>1. Door de </a:t>
            </a:r>
            <a:r>
              <a:rPr lang="nl-BE" sz="3600" b="1" dirty="0"/>
              <a:t>plant</a:t>
            </a:r>
            <a:r>
              <a:rPr lang="nl-BE" sz="3600" dirty="0"/>
              <a:t> zelf</a:t>
            </a:r>
            <a:br>
              <a:rPr lang="nl-BE" sz="3600" dirty="0"/>
            </a:br>
            <a:r>
              <a:rPr lang="nl-BE" sz="3600" dirty="0"/>
              <a:t>2. Door de </a:t>
            </a:r>
            <a:r>
              <a:rPr lang="nl-BE" sz="3600" b="1" dirty="0"/>
              <a:t>wind</a:t>
            </a:r>
            <a:br>
              <a:rPr lang="nl-BE" sz="3600" dirty="0"/>
            </a:br>
            <a:r>
              <a:rPr lang="nl-BE" sz="3600" dirty="0"/>
              <a:t>3. Door </a:t>
            </a:r>
            <a:r>
              <a:rPr lang="nl-BE" sz="3600" b="1" dirty="0"/>
              <a:t>dieren</a:t>
            </a:r>
            <a:r>
              <a:rPr lang="nl-BE" sz="3600" dirty="0"/>
              <a:t> of </a:t>
            </a:r>
            <a:r>
              <a:rPr lang="nl-BE" sz="3600" b="1" dirty="0"/>
              <a:t>mensen</a:t>
            </a:r>
            <a:br>
              <a:rPr lang="nl-BE" sz="3600" dirty="0"/>
            </a:br>
            <a:r>
              <a:rPr lang="nl-BE" sz="3600" dirty="0"/>
              <a:t>4. Door </a:t>
            </a:r>
            <a:r>
              <a:rPr lang="nl-BE" sz="3600" b="1" dirty="0"/>
              <a:t>water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0F7283-56C4-07D4-6749-8257E1E9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42" y="20789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32201CE-FF46-B148-F6EB-71099994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46" y="2804379"/>
            <a:ext cx="594374" cy="59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E9E1190-B44C-EACF-D525-F08DA0E6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73" y="3237199"/>
            <a:ext cx="819462" cy="8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C28E56F-91B3-77EE-632F-E4F8800C2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01" y="4080237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29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04253" y="308089"/>
            <a:ext cx="480526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door de plant</a:t>
            </a:r>
          </a:p>
        </p:txBody>
      </p:sp>
      <p:pic>
        <p:nvPicPr>
          <p:cNvPr id="4098" name="Picture 2" descr="Exploding plants disperse their seeds with high pressure bursts | The Kid  Should See This">
            <a:extLst>
              <a:ext uri="{FF2B5EF4-FFF2-40B4-BE49-F238E27FC236}">
                <a16:creationId xmlns:a16="http://schemas.microsoft.com/office/drawing/2014/main" id="{4FD8DABE-DF29-1189-ECBA-987BD0A8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145891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A857AB-7732-2E80-3405-9CAC492C8C0B}"/>
              </a:ext>
            </a:extLst>
          </p:cNvPr>
          <p:cNvSpPr txBox="1"/>
          <p:nvPr/>
        </p:nvSpPr>
        <p:spPr>
          <a:xfrm>
            <a:off x="302327" y="1105106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 err="1"/>
              <a:t>Ecballium</a:t>
            </a:r>
            <a:r>
              <a:rPr lang="nl-BE" sz="1400" i="1" dirty="0"/>
              <a:t> </a:t>
            </a:r>
            <a:r>
              <a:rPr lang="nl-BE" sz="1400" i="1" dirty="0" err="1"/>
              <a:t>elaterium</a:t>
            </a:r>
            <a:r>
              <a:rPr lang="nl-BE" sz="1400" i="1" dirty="0"/>
              <a:t> (springkomkommer)</a:t>
            </a:r>
          </a:p>
        </p:txBody>
      </p:sp>
      <p:pic>
        <p:nvPicPr>
          <p:cNvPr id="9" name="Picture 4" descr="Driekleurig Viooltje – 't Kruidenhuisje">
            <a:extLst>
              <a:ext uri="{FF2B5EF4-FFF2-40B4-BE49-F238E27FC236}">
                <a16:creationId xmlns:a16="http://schemas.microsoft.com/office/drawing/2014/main" id="{05E6CDB6-5771-5EF4-ABD5-B0857F94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4741504"/>
            <a:ext cx="3780453" cy="18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ora van Nederland: Brem - Cytisus scoparius">
            <a:extLst>
              <a:ext uri="{FF2B5EF4-FFF2-40B4-BE49-F238E27FC236}">
                <a16:creationId xmlns:a16="http://schemas.microsoft.com/office/drawing/2014/main" id="{B542059E-4775-EEEF-BB45-2A15F67D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68" y="1570113"/>
            <a:ext cx="4805266" cy="270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5E582AD-4082-CB8B-194C-37974EEB5605}"/>
              </a:ext>
            </a:extLst>
          </p:cNvPr>
          <p:cNvSpPr txBox="1"/>
          <p:nvPr/>
        </p:nvSpPr>
        <p:spPr>
          <a:xfrm>
            <a:off x="302327" y="4403403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Viooltje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A90A2E6-9EAD-9FFD-02F7-5F0916A358DE}"/>
              </a:ext>
            </a:extLst>
          </p:cNvPr>
          <p:cNvSpPr txBox="1"/>
          <p:nvPr/>
        </p:nvSpPr>
        <p:spPr>
          <a:xfrm>
            <a:off x="6722457" y="1282547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Brem</a:t>
            </a:r>
          </a:p>
        </p:txBody>
      </p:sp>
      <p:pic>
        <p:nvPicPr>
          <p:cNvPr id="4104" name="Picture 8" descr="Brem (Cytisus scoparius) zaden">
            <a:extLst>
              <a:ext uri="{FF2B5EF4-FFF2-40B4-BE49-F238E27FC236}">
                <a16:creationId xmlns:a16="http://schemas.microsoft.com/office/drawing/2014/main" id="{9B54FBBB-CCD9-4311-B2D7-4EB281F8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897" y="4511229"/>
            <a:ext cx="2007637" cy="20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D1B5A2A3-F345-B342-1B60-9A8357518554}"/>
              </a:ext>
            </a:extLst>
          </p:cNvPr>
          <p:cNvCxnSpPr/>
          <p:nvPr/>
        </p:nvCxnSpPr>
        <p:spPr>
          <a:xfrm>
            <a:off x="8434873" y="4273075"/>
            <a:ext cx="895739" cy="896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0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405EDAEB-D264-FF56-2B03-AFD64CDB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32" y="1816639"/>
            <a:ext cx="4320527" cy="32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CD35C4C-6EE1-A505-0D2A-55DDD355D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1434904"/>
            <a:ext cx="6023829" cy="39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4D30982-21E3-F491-DBAA-DFC4F354F817}"/>
              </a:ext>
            </a:extLst>
          </p:cNvPr>
          <p:cNvSpPr txBox="1"/>
          <p:nvPr/>
        </p:nvSpPr>
        <p:spPr>
          <a:xfrm>
            <a:off x="9802725" y="1490068"/>
            <a:ext cx="190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Wegslingeren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AE58259-C9DD-EDAA-5B86-14CDB5667221}"/>
              </a:ext>
            </a:extLst>
          </p:cNvPr>
          <p:cNvSpPr txBox="1"/>
          <p:nvPr/>
        </p:nvSpPr>
        <p:spPr>
          <a:xfrm>
            <a:off x="324301" y="1108465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Ooievaarsbek</a:t>
            </a:r>
          </a:p>
        </p:txBody>
      </p:sp>
    </p:spTree>
    <p:extLst>
      <p:ext uri="{BB962C8B-B14F-4D97-AF65-F5344CB8AC3E}">
        <p14:creationId xmlns:p14="http://schemas.microsoft.com/office/powerpoint/2010/main" val="286207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04253" y="308089"/>
            <a:ext cx="480526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door de wind</a:t>
            </a:r>
          </a:p>
        </p:txBody>
      </p:sp>
      <p:pic>
        <p:nvPicPr>
          <p:cNvPr id="6146" name="Picture 2" descr="Wat weet u van de paardebloem?">
            <a:extLst>
              <a:ext uri="{FF2B5EF4-FFF2-40B4-BE49-F238E27FC236}">
                <a16:creationId xmlns:a16="http://schemas.microsoft.com/office/drawing/2014/main" id="{8DFC47F5-D388-0581-99B7-381BCD98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7" y="4403403"/>
            <a:ext cx="3976591" cy="22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ndelion GIF - Find on GIFER">
            <a:extLst>
              <a:ext uri="{FF2B5EF4-FFF2-40B4-BE49-F238E27FC236}">
                <a16:creationId xmlns:a16="http://schemas.microsoft.com/office/drawing/2014/main" id="{FC7CA73A-9F48-F87A-ECAF-379589129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6" y="1390262"/>
            <a:ext cx="2696127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F0135BA-BA71-F3E0-08AB-BD64BADE1B6F}"/>
              </a:ext>
            </a:extLst>
          </p:cNvPr>
          <p:cNvCxnSpPr/>
          <p:nvPr/>
        </p:nvCxnSpPr>
        <p:spPr>
          <a:xfrm flipV="1">
            <a:off x="2238472" y="3517641"/>
            <a:ext cx="0" cy="774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AB52EBD-AE21-CEA9-8582-6F4B6204AFEA}"/>
              </a:ext>
            </a:extLst>
          </p:cNvPr>
          <p:cNvSpPr txBox="1"/>
          <p:nvPr/>
        </p:nvSpPr>
        <p:spPr>
          <a:xfrm>
            <a:off x="207356" y="4080589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Paardenbloem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FF3FDA-26C8-0410-C3E0-00433DDD670D}"/>
              </a:ext>
            </a:extLst>
          </p:cNvPr>
          <p:cNvSpPr txBox="1"/>
          <p:nvPr/>
        </p:nvSpPr>
        <p:spPr>
          <a:xfrm>
            <a:off x="4594661" y="4194633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In bloei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B26B85F-EC6C-762A-0948-A4BCA1F1E529}"/>
              </a:ext>
            </a:extLst>
          </p:cNvPr>
          <p:cNvSpPr txBox="1"/>
          <p:nvPr/>
        </p:nvSpPr>
        <p:spPr>
          <a:xfrm>
            <a:off x="3019705" y="3662584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Uitgebloeid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14B24F0E-4468-8FA9-0BA9-00D5C1918C87}"/>
              </a:ext>
            </a:extLst>
          </p:cNvPr>
          <p:cNvCxnSpPr>
            <a:cxnSpLocks/>
          </p:cNvCxnSpPr>
          <p:nvPr/>
        </p:nvCxnSpPr>
        <p:spPr>
          <a:xfrm flipV="1">
            <a:off x="3267950" y="3970361"/>
            <a:ext cx="212368" cy="1696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C5B7458-1B2B-9A99-941F-95C6E70ACC2D}"/>
              </a:ext>
            </a:extLst>
          </p:cNvPr>
          <p:cNvCxnSpPr>
            <a:cxnSpLocks/>
          </p:cNvCxnSpPr>
          <p:nvPr/>
        </p:nvCxnSpPr>
        <p:spPr>
          <a:xfrm flipV="1">
            <a:off x="2656334" y="4502410"/>
            <a:ext cx="1818679" cy="7492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3EC87E7-7C92-3231-0259-685D1BAD7725}"/>
              </a:ext>
            </a:extLst>
          </p:cNvPr>
          <p:cNvCxnSpPr>
            <a:cxnSpLocks/>
          </p:cNvCxnSpPr>
          <p:nvPr/>
        </p:nvCxnSpPr>
        <p:spPr>
          <a:xfrm flipH="1" flipV="1">
            <a:off x="1502229" y="985889"/>
            <a:ext cx="736243" cy="1631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36D4EC20-C2BB-46AD-4A93-662736330FC5}"/>
              </a:ext>
            </a:extLst>
          </p:cNvPr>
          <p:cNvSpPr txBox="1"/>
          <p:nvPr/>
        </p:nvSpPr>
        <p:spPr>
          <a:xfrm>
            <a:off x="689909" y="632830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Vruchtje met zaadjes</a:t>
            </a:r>
          </a:p>
        </p:txBody>
      </p:sp>
      <p:pic>
        <p:nvPicPr>
          <p:cNvPr id="6150" name="Picture 6" descr="Flora van Nederland: Gewone esdoorn - Acer pseudoplatanus">
            <a:extLst>
              <a:ext uri="{FF2B5EF4-FFF2-40B4-BE49-F238E27FC236}">
                <a16:creationId xmlns:a16="http://schemas.microsoft.com/office/drawing/2014/main" id="{F8F24E25-A1DE-0E66-9F9C-244B55AF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69" y="3271185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p 30 Maple Seed GIFs | Find the best GIF on Gfycat">
            <a:extLst>
              <a:ext uri="{FF2B5EF4-FFF2-40B4-BE49-F238E27FC236}">
                <a16:creationId xmlns:a16="http://schemas.microsoft.com/office/drawing/2014/main" id="{BC1E8738-48F4-6A4F-4EF8-5A090730A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8"/>
          <a:stretch/>
        </p:blipFill>
        <p:spPr bwMode="auto">
          <a:xfrm>
            <a:off x="8577154" y="1571992"/>
            <a:ext cx="3209883" cy="12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E1FF67EF-C783-DDD7-98B7-43FD5B6AF184}"/>
              </a:ext>
            </a:extLst>
          </p:cNvPr>
          <p:cNvSpPr txBox="1"/>
          <p:nvPr/>
        </p:nvSpPr>
        <p:spPr>
          <a:xfrm>
            <a:off x="5638243" y="2945278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Esdoorn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31B7E0F2-76AC-FD53-F06B-A30C771BC147}"/>
              </a:ext>
            </a:extLst>
          </p:cNvPr>
          <p:cNvCxnSpPr>
            <a:cxnSpLocks/>
          </p:cNvCxnSpPr>
          <p:nvPr/>
        </p:nvCxnSpPr>
        <p:spPr>
          <a:xfrm flipV="1">
            <a:off x="10181932" y="2926616"/>
            <a:ext cx="0" cy="307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90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04253" y="308089"/>
            <a:ext cx="480526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Verspreiding door dieren</a:t>
            </a:r>
          </a:p>
        </p:txBody>
      </p:sp>
      <p:pic>
        <p:nvPicPr>
          <p:cNvPr id="7170" name="Picture 2" descr="Pestvogel 1 - foto van robvandevries - Dieren - Zoom.nl">
            <a:extLst>
              <a:ext uri="{FF2B5EF4-FFF2-40B4-BE49-F238E27FC236}">
                <a16:creationId xmlns:a16="http://schemas.microsoft.com/office/drawing/2014/main" id="{7B614AFB-BEA8-4C6E-69A4-70AD7E2DA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"/>
          <a:stretch/>
        </p:blipFill>
        <p:spPr bwMode="auto">
          <a:xfrm>
            <a:off x="273696" y="2799183"/>
            <a:ext cx="2749803" cy="38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ature Today | Wat eten de Merels in jouw tuin?">
            <a:extLst>
              <a:ext uri="{FF2B5EF4-FFF2-40B4-BE49-F238E27FC236}">
                <a16:creationId xmlns:a16="http://schemas.microsoft.com/office/drawing/2014/main" id="{8288E9A5-D55D-D38E-B720-EE8C4C80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53" y="1808267"/>
            <a:ext cx="5257800" cy="21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9B3A9B5-C19D-C620-379A-8132876A0E35}"/>
              </a:ext>
            </a:extLst>
          </p:cNvPr>
          <p:cNvSpPr txBox="1"/>
          <p:nvPr/>
        </p:nvSpPr>
        <p:spPr>
          <a:xfrm>
            <a:off x="198496" y="2473002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Pestvogel eet lijsterbes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232333-98F6-E855-7F08-8B56CD93B112}"/>
              </a:ext>
            </a:extLst>
          </p:cNvPr>
          <p:cNvSpPr txBox="1"/>
          <p:nvPr/>
        </p:nvSpPr>
        <p:spPr>
          <a:xfrm>
            <a:off x="3628443" y="1511936"/>
            <a:ext cx="429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/>
              <a:t>Merel eet blauwe bosbes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E1578BB-C17C-6D4E-0167-9233A6C8A1EA}"/>
              </a:ext>
            </a:extLst>
          </p:cNvPr>
          <p:cNvCxnSpPr>
            <a:cxnSpLocks/>
          </p:cNvCxnSpPr>
          <p:nvPr/>
        </p:nvCxnSpPr>
        <p:spPr>
          <a:xfrm flipH="1">
            <a:off x="5896204" y="3899691"/>
            <a:ext cx="318724" cy="504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E6D4D9E-1120-1EC9-83AB-BF9E218376AC}"/>
              </a:ext>
            </a:extLst>
          </p:cNvPr>
          <p:cNvCxnSpPr>
            <a:cxnSpLocks/>
          </p:cNvCxnSpPr>
          <p:nvPr/>
        </p:nvCxnSpPr>
        <p:spPr>
          <a:xfrm>
            <a:off x="3020007" y="5358882"/>
            <a:ext cx="734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4" name="Picture 6" descr="Bird-shit GIFs - Get the best GIF on GIPHY">
            <a:extLst>
              <a:ext uri="{FF2B5EF4-FFF2-40B4-BE49-F238E27FC236}">
                <a16:creationId xmlns:a16="http://schemas.microsoft.com/office/drawing/2014/main" id="{EE72CF59-38A4-097F-EF73-D0DCADC4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88" y="4655094"/>
            <a:ext cx="2139040" cy="213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022B7D6-9B36-4CBD-E3BD-19A527CA5E91}"/>
              </a:ext>
            </a:extLst>
          </p:cNvPr>
          <p:cNvCxnSpPr>
            <a:cxnSpLocks/>
          </p:cNvCxnSpPr>
          <p:nvPr/>
        </p:nvCxnSpPr>
        <p:spPr>
          <a:xfrm>
            <a:off x="6214928" y="5724614"/>
            <a:ext cx="1426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6" name="Picture 8" descr="Blauwe bes kopen? Tuincentrum.nl bezorgt ✓ Snel in huis ✓ Advies voor en na  aankoop">
            <a:extLst>
              <a:ext uri="{FF2B5EF4-FFF2-40B4-BE49-F238E27FC236}">
                <a16:creationId xmlns:a16="http://schemas.microsoft.com/office/drawing/2014/main" id="{B5A21323-8C7B-3ABC-6F8F-76EE3B26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13" y="4919437"/>
            <a:ext cx="1714918" cy="17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ilde lijsterbes kopen (Sorbus aucuparia) | Garmundo">
            <a:extLst>
              <a:ext uri="{FF2B5EF4-FFF2-40B4-BE49-F238E27FC236}">
                <a16:creationId xmlns:a16="http://schemas.microsoft.com/office/drawing/2014/main" id="{51FCBED4-C897-FE37-2E98-0FD30186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64" y="4919437"/>
            <a:ext cx="1714918" cy="17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112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8684</TotalTime>
  <Words>283</Words>
  <Application>Microsoft Office PowerPoint</Application>
  <PresentationFormat>Breedbeeld</PresentationFormat>
  <Paragraphs>62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Kantoorthema</vt:lpstr>
      <vt:lpstr>Verspreiden van zaden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112</cp:revision>
  <dcterms:created xsi:type="dcterms:W3CDTF">2022-12-08T13:49:26Z</dcterms:created>
  <dcterms:modified xsi:type="dcterms:W3CDTF">2026-05-10T21:30:10Z</dcterms:modified>
</cp:coreProperties>
</file>