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8" r:id="rId2"/>
    <p:sldId id="258" r:id="rId3"/>
    <p:sldId id="440" r:id="rId4"/>
    <p:sldId id="257" r:id="rId5"/>
    <p:sldId id="515" r:id="rId6"/>
    <p:sldId id="500" r:id="rId7"/>
    <p:sldId id="510" r:id="rId8"/>
    <p:sldId id="509" r:id="rId9"/>
    <p:sldId id="511" r:id="rId10"/>
    <p:sldId id="512" r:id="rId11"/>
    <p:sldId id="516" r:id="rId12"/>
    <p:sldId id="517" r:id="rId13"/>
    <p:sldId id="513" r:id="rId14"/>
    <p:sldId id="518" r:id="rId15"/>
    <p:sldId id="308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59B"/>
    <a:srgbClr val="FF5050"/>
    <a:srgbClr val="7AECAB"/>
    <a:srgbClr val="78D8EE"/>
    <a:srgbClr val="7DE709"/>
    <a:srgbClr val="1EDB15"/>
    <a:srgbClr val="28C88F"/>
    <a:srgbClr val="BF81E5"/>
    <a:srgbClr val="FDB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9EFE9-97DB-4C7D-B231-C0CB0C2D044A}" v="2" dt="2023-12-10T22:34:21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75686" autoAdjust="0"/>
  </p:normalViewPr>
  <p:slideViewPr>
    <p:cSldViewPr snapToGrid="0">
      <p:cViewPr varScale="1">
        <p:scale>
          <a:sx n="76" d="100"/>
          <a:sy n="76" d="100"/>
        </p:scale>
        <p:origin x="106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baets" userId="caef94e2b387531d" providerId="LiveId" clId="{98E9EFE9-97DB-4C7D-B231-C0CB0C2D044A}"/>
    <pc:docChg chg="modSld">
      <pc:chgData name="Mike baets" userId="caef94e2b387531d" providerId="LiveId" clId="{98E9EFE9-97DB-4C7D-B231-C0CB0C2D044A}" dt="2023-12-10T22:34:21.888" v="1" actId="1076"/>
      <pc:docMkLst>
        <pc:docMk/>
      </pc:docMkLst>
      <pc:sldChg chg="modSp">
        <pc:chgData name="Mike baets" userId="caef94e2b387531d" providerId="LiveId" clId="{98E9EFE9-97DB-4C7D-B231-C0CB0C2D044A}" dt="2023-12-10T22:10:02.165" v="0" actId="167"/>
        <pc:sldMkLst>
          <pc:docMk/>
          <pc:sldMk cId="4191344106" sldId="509"/>
        </pc:sldMkLst>
        <pc:picChg chg="mod">
          <ac:chgData name="Mike baets" userId="caef94e2b387531d" providerId="LiveId" clId="{98E9EFE9-97DB-4C7D-B231-C0CB0C2D044A}" dt="2023-12-10T22:10:02.165" v="0" actId="167"/>
          <ac:picMkLst>
            <pc:docMk/>
            <pc:sldMk cId="4191344106" sldId="509"/>
            <ac:picMk id="2" creationId="{515B2EE3-9E0A-7BB1-3FC9-759FDFE95F7A}"/>
          </ac:picMkLst>
        </pc:picChg>
      </pc:sldChg>
      <pc:sldChg chg="modSp">
        <pc:chgData name="Mike baets" userId="caef94e2b387531d" providerId="LiveId" clId="{98E9EFE9-97DB-4C7D-B231-C0CB0C2D044A}" dt="2023-12-10T22:34:21.888" v="1" actId="1076"/>
        <pc:sldMkLst>
          <pc:docMk/>
          <pc:sldMk cId="2793022900" sldId="517"/>
        </pc:sldMkLst>
        <pc:picChg chg="mod">
          <ac:chgData name="Mike baets" userId="caef94e2b387531d" providerId="LiveId" clId="{98E9EFE9-97DB-4C7D-B231-C0CB0C2D044A}" dt="2023-12-10T22:34:21.888" v="1" actId="1076"/>
          <ac:picMkLst>
            <pc:docMk/>
            <pc:sldMk cId="2793022900" sldId="517"/>
            <ac:picMk id="4098" creationId="{295C6777-AFD5-0F8B-6613-5339031769A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Leren Hoofdstuk 3</a:t>
          </a:r>
          <a:br>
            <a:rPr lang="nl-NL" sz="1600" dirty="0">
              <a:latin typeface="+mj-lt"/>
            </a:rPr>
          </a:br>
          <a:r>
            <a:rPr lang="nl-NL" sz="1600" dirty="0">
              <a:latin typeface="+mj-lt"/>
            </a:rPr>
            <a:t>+ 6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Morgen practicum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Leren Hoofdstuk 3</a:t>
          </a:r>
          <a:br>
            <a:rPr lang="nl-NL" sz="1600" kern="1200" dirty="0">
              <a:latin typeface="+mj-lt"/>
            </a:rPr>
          </a:br>
          <a:r>
            <a:rPr lang="nl-NL" sz="1600" kern="1200" dirty="0">
              <a:latin typeface="+mj-lt"/>
            </a:rPr>
            <a:t>+ 6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Morgen practicum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4" name="Rectangle 2153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e geschiedenis van zonnebloem - Wikifarmer">
            <a:extLst>
              <a:ext uri="{FF2B5EF4-FFF2-40B4-BE49-F238E27FC236}">
                <a16:creationId xmlns:a16="http://schemas.microsoft.com/office/drawing/2014/main" id="{0DBB9CCD-7DBF-A61E-FEC1-45D410C08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r="-1" b="-1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6" name="Rectangle 2155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nl-BE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Ongeslachtelijke voortplanting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nl-BE" sz="2000" dirty="0"/>
              <a:t>6.5 Biologie voor Jou</a:t>
            </a:r>
            <a:br>
              <a:rPr lang="nl-BE" sz="2000" dirty="0"/>
            </a:br>
            <a:r>
              <a:rPr lang="nl-BE" sz="1600" dirty="0"/>
              <a:t>Leerjaar 1</a:t>
            </a:r>
          </a:p>
          <a:p>
            <a:pPr algn="l"/>
            <a:endParaRPr lang="en-US" sz="2000" dirty="0"/>
          </a:p>
        </p:txBody>
      </p:sp>
      <p:sp>
        <p:nvSpPr>
          <p:cNvPr id="2158" name="Rectangle 215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60" name="Rectangle 215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4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34DB819-A973-9271-1F18-A725DEA3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36" y="2261713"/>
            <a:ext cx="7128328" cy="460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86604" y="308088"/>
            <a:ext cx="2397968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Uitlopers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36867EC-D448-27F9-5F9E-C860AEA3FF9A}"/>
              </a:ext>
            </a:extLst>
          </p:cNvPr>
          <p:cNvSpPr txBox="1"/>
          <p:nvPr/>
        </p:nvSpPr>
        <p:spPr>
          <a:xfrm>
            <a:off x="1533968" y="1571700"/>
            <a:ext cx="1130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Uitloper </a:t>
            </a:r>
            <a:r>
              <a:rPr lang="nl-NL" sz="1600" dirty="0"/>
              <a:t>is een </a:t>
            </a:r>
            <a:r>
              <a:rPr lang="nl-NL" sz="1600" b="1" dirty="0"/>
              <a:t>bovengrondse</a:t>
            </a:r>
            <a:r>
              <a:rPr lang="nl-NL" sz="1600" dirty="0"/>
              <a:t> stengel waaraan op verschillende plaatsen jongen planten ontstaan.</a:t>
            </a:r>
            <a:endParaRPr lang="nl-BE" sz="1600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A8D0CD1-A3C0-8930-332D-A6F3E04BF9A8}"/>
              </a:ext>
            </a:extLst>
          </p:cNvPr>
          <p:cNvCxnSpPr/>
          <p:nvPr/>
        </p:nvCxnSpPr>
        <p:spPr>
          <a:xfrm>
            <a:off x="3256384" y="4572000"/>
            <a:ext cx="457200" cy="93306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CFEA8D0-1534-AD30-2491-145909573642}"/>
              </a:ext>
            </a:extLst>
          </p:cNvPr>
          <p:cNvCxnSpPr/>
          <p:nvPr/>
        </p:nvCxnSpPr>
        <p:spPr>
          <a:xfrm>
            <a:off x="5411789" y="4572000"/>
            <a:ext cx="457200" cy="93306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5E16AF53-A0AA-4F28-D9E1-0BB5614C2625}"/>
              </a:ext>
            </a:extLst>
          </p:cNvPr>
          <p:cNvSpPr txBox="1"/>
          <p:nvPr/>
        </p:nvSpPr>
        <p:spPr>
          <a:xfrm>
            <a:off x="9068104" y="3425476"/>
            <a:ext cx="159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Aardbeienplant</a:t>
            </a:r>
          </a:p>
        </p:txBody>
      </p:sp>
    </p:spTree>
    <p:extLst>
      <p:ext uri="{BB962C8B-B14F-4D97-AF65-F5344CB8AC3E}">
        <p14:creationId xmlns:p14="http://schemas.microsoft.com/office/powerpoint/2010/main" val="143854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57E67F-C523-2A00-57EE-14DA0031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00" y="2785941"/>
            <a:ext cx="4712089" cy="407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602480" y="308088"/>
            <a:ext cx="29565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Wortelstokken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9531526-BD41-7521-BF33-4E464818F970}"/>
              </a:ext>
            </a:extLst>
          </p:cNvPr>
          <p:cNvSpPr txBox="1"/>
          <p:nvPr/>
        </p:nvSpPr>
        <p:spPr>
          <a:xfrm>
            <a:off x="1533968" y="1571700"/>
            <a:ext cx="1130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Wortelstokken </a:t>
            </a:r>
            <a:r>
              <a:rPr lang="nl-NL" sz="1600" dirty="0"/>
              <a:t>is een </a:t>
            </a:r>
            <a:r>
              <a:rPr lang="nl-NL" sz="1600" b="1" dirty="0"/>
              <a:t>ondergrondse</a:t>
            </a:r>
            <a:r>
              <a:rPr lang="nl-NL" sz="1600" dirty="0"/>
              <a:t> stengel waaraan op verschillende plaatsen jongen planten ontstaan.</a:t>
            </a:r>
            <a:endParaRPr lang="nl-BE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C9BF18-6769-EC27-A5C9-7408CF944B48}"/>
              </a:ext>
            </a:extLst>
          </p:cNvPr>
          <p:cNvSpPr txBox="1"/>
          <p:nvPr/>
        </p:nvSpPr>
        <p:spPr>
          <a:xfrm>
            <a:off x="7559040" y="2537276"/>
            <a:ext cx="159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Lelietje-van-dalen</a:t>
            </a:r>
          </a:p>
        </p:txBody>
      </p:sp>
    </p:spTree>
    <p:extLst>
      <p:ext uri="{BB962C8B-B14F-4D97-AF65-F5344CB8AC3E}">
        <p14:creationId xmlns:p14="http://schemas.microsoft.com/office/powerpoint/2010/main" val="369970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F51F812-9D6B-053C-B796-0ECB3ECC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46" y="512632"/>
            <a:ext cx="6974188" cy="38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74231" y="308088"/>
            <a:ext cx="456266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Weefselkweek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8156D99-177E-77B4-01E2-CBBE256245FB}"/>
              </a:ext>
            </a:extLst>
          </p:cNvPr>
          <p:cNvSpPr txBox="1"/>
          <p:nvPr/>
        </p:nvSpPr>
        <p:spPr>
          <a:xfrm>
            <a:off x="127820" y="3031101"/>
            <a:ext cx="4761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Vermeerderen </a:t>
            </a:r>
            <a:r>
              <a:rPr lang="nl-NL" sz="1600" dirty="0"/>
              <a:t>van plantjes is het toepassen van ongeslachtelijke voortplanting door kwekers.</a:t>
            </a:r>
            <a:endParaRPr lang="nl-BE" sz="1600" dirty="0"/>
          </a:p>
        </p:txBody>
      </p:sp>
      <p:pic>
        <p:nvPicPr>
          <p:cNvPr id="4098" name="Picture 2" descr="Wat je moet weten over vaste planten kwekers – MAY &amp; JUNE">
            <a:extLst>
              <a:ext uri="{FF2B5EF4-FFF2-40B4-BE49-F238E27FC236}">
                <a16:creationId xmlns:a16="http://schemas.microsoft.com/office/drawing/2014/main" id="{295C6777-AFD5-0F8B-6613-53390317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20" y="3764173"/>
            <a:ext cx="5016726" cy="30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1E7946-4D5D-3F0A-9FA7-30FE2F93D62F}"/>
              </a:ext>
            </a:extLst>
          </p:cNvPr>
          <p:cNvSpPr txBox="1"/>
          <p:nvPr/>
        </p:nvSpPr>
        <p:spPr>
          <a:xfrm>
            <a:off x="6540346" y="4828938"/>
            <a:ext cx="4761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Weefselkweek</a:t>
            </a:r>
            <a:r>
              <a:rPr lang="nl-NL" sz="1600" dirty="0"/>
              <a:t> een manier van vermeerderen waarbij </a:t>
            </a:r>
            <a:r>
              <a:rPr lang="nl-NL" sz="1600" dirty="0">
                <a:solidFill>
                  <a:schemeClr val="accent6">
                    <a:lumMod val="75000"/>
                  </a:schemeClr>
                </a:solidFill>
              </a:rPr>
              <a:t>groeipunten</a:t>
            </a:r>
            <a:r>
              <a:rPr lang="nl-NL" sz="1600" dirty="0"/>
              <a:t> (afgesneden knop van een plant waaruit nieuwe plantjes groeien) worden afgesneden en in speciale voedingsbodems worden geplaatst.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279302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>
            <a:extLst>
              <a:ext uri="{FF2B5EF4-FFF2-40B4-BE49-F238E27FC236}">
                <a16:creationId xmlns:a16="http://schemas.microsoft.com/office/drawing/2014/main" id="{121B2FB4-C78D-0CAE-93A1-12BF464B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"/>
          <a:stretch/>
        </p:blipFill>
        <p:spPr bwMode="auto">
          <a:xfrm>
            <a:off x="7903073" y="642365"/>
            <a:ext cx="4288927" cy="32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74231" y="308088"/>
            <a:ext cx="456266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Andere organismen</a:t>
            </a:r>
          </a:p>
        </p:txBody>
      </p:sp>
      <p:pic>
        <p:nvPicPr>
          <p:cNvPr id="7170" name="Picture 2" descr="Asexual-reproduction GIFs - Get the best GIF on GIPHY">
            <a:extLst>
              <a:ext uri="{FF2B5EF4-FFF2-40B4-BE49-F238E27FC236}">
                <a16:creationId xmlns:a16="http://schemas.microsoft.com/office/drawing/2014/main" id="{C5DE9339-E328-F393-56C4-537E0A47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31" y="134048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est Asexual Reproduction GIFs | Gfycat">
            <a:extLst>
              <a:ext uri="{FF2B5EF4-FFF2-40B4-BE49-F238E27FC236}">
                <a16:creationId xmlns:a16="http://schemas.microsoft.com/office/drawing/2014/main" id="{253D2318-C4EA-5613-7DD4-95652F0A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93" y="3932462"/>
            <a:ext cx="4833646" cy="27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pongebob Jellyfish GIF - Spongebob Jellyfish Circle - Discover &amp; Share GIFs">
            <a:extLst>
              <a:ext uri="{FF2B5EF4-FFF2-40B4-BE49-F238E27FC236}">
                <a16:creationId xmlns:a16="http://schemas.microsoft.com/office/drawing/2014/main" id="{CD82DA75-0F0A-26C3-21EB-B25866BC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19" y="4107101"/>
            <a:ext cx="3995255" cy="23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9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uitleggen dat bij </a:t>
            </a:r>
            <a:r>
              <a:rPr lang="nl-NL" sz="1600" b="1" i="0" dirty="0">
                <a:solidFill>
                  <a:schemeClr val="tx1"/>
                </a:solidFill>
                <a:effectLst/>
                <a:latin typeface="+mj-lt"/>
              </a:rPr>
              <a:t>ongeslachtelijke voortplanting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de nakomelingen dezelfde erfelijke eigenschappen hebben als de ouder.</a:t>
            </a:r>
          </a:p>
          <a:p>
            <a:pPr algn="ctr"/>
            <a:b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voorbeelden geven van ongeslachtelijke voortplanting.</a:t>
            </a:r>
            <a:br>
              <a:rPr lang="nl-NL" sz="1400" dirty="0"/>
            </a:br>
            <a:endParaRPr lang="en-US" sz="1600" dirty="0">
              <a:latin typeface="+mj-lt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</a:t>
            </a:r>
          </a:p>
        </p:txBody>
      </p:sp>
    </p:spTree>
    <p:extLst>
      <p:ext uri="{BB962C8B-B14F-4D97-AF65-F5344CB8AC3E}">
        <p14:creationId xmlns:p14="http://schemas.microsoft.com/office/powerpoint/2010/main" val="242068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305564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Leerdoelen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435166" y="2883159"/>
            <a:ext cx="8013495" cy="10077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6.7 Verspreiden van zaden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4733734" y="3108831"/>
            <a:ext cx="680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tx1"/>
                </a:solidFill>
                <a:latin typeface="+mj-lt"/>
              </a:rPr>
              <a:t>Je kunt uit afbeeldingen van (delen van) planten afleiden hoe de vruchten en zaden worden verspreid.</a:t>
            </a:r>
            <a:endParaRPr lang="nl-NL" sz="18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157012-8383-EAD5-9B2B-07BCE4BF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51" y="3067969"/>
            <a:ext cx="669728" cy="6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230708D7-AA1E-06C4-99B9-302D5AF03C11}"/>
              </a:ext>
            </a:extLst>
          </p:cNvPr>
          <p:cNvSpPr/>
          <p:nvPr/>
        </p:nvSpPr>
        <p:spPr>
          <a:xfrm>
            <a:off x="4313079" y="1761274"/>
            <a:ext cx="3565839" cy="34909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uitleggen dat bij </a:t>
            </a:r>
            <a:r>
              <a:rPr lang="nl-NL" sz="1600" b="1" i="0" dirty="0">
                <a:solidFill>
                  <a:schemeClr val="tx1"/>
                </a:solidFill>
                <a:effectLst/>
                <a:latin typeface="+mj-lt"/>
              </a:rPr>
              <a:t>ongeslachtelijke voortplanting </a:t>
            </a: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de nakomelingen dezelfde erfelijke eigenschappen hebben als de ouder.</a:t>
            </a:r>
          </a:p>
          <a:p>
            <a:pPr algn="ctr"/>
            <a:b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nl-NL" sz="1600" b="0" i="0" dirty="0">
                <a:solidFill>
                  <a:schemeClr val="tx1"/>
                </a:solidFill>
                <a:effectLst/>
                <a:latin typeface="+mj-lt"/>
              </a:rPr>
              <a:t>Je kunt voorbeelden geven van ongeslachtelijke voortplanting.</a:t>
            </a:r>
            <a:br>
              <a:rPr lang="nl-NL" sz="1400" dirty="0"/>
            </a:br>
            <a:endParaRPr lang="en-US" sz="1600" dirty="0">
              <a:latin typeface="+mj-lt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76261" y="273266"/>
            <a:ext cx="47866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3670041" y="319778"/>
            <a:ext cx="4851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</a:t>
            </a: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1B2ED8-E0D6-9778-D63F-1CD3A529C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14" y="1670180"/>
            <a:ext cx="8340971" cy="2751661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" y="-31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637314" y="308088"/>
            <a:ext cx="278985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Voortplanting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92A694-3792-E27A-1816-76FF7D961DE5}"/>
              </a:ext>
            </a:extLst>
          </p:cNvPr>
          <p:cNvSpPr txBox="1"/>
          <p:nvPr/>
        </p:nvSpPr>
        <p:spPr>
          <a:xfrm>
            <a:off x="2764971" y="1405485"/>
            <a:ext cx="2341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Geslachtelijke voortplanting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2D31BC8-AE78-FC90-E1DB-44FFA95DAA8F}"/>
              </a:ext>
            </a:extLst>
          </p:cNvPr>
          <p:cNvSpPr txBox="1"/>
          <p:nvPr/>
        </p:nvSpPr>
        <p:spPr>
          <a:xfrm>
            <a:off x="6696265" y="1405485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Ongeslachtelijke voortplanting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3F64909-CC79-02F8-3554-6B863CF6DB55}"/>
              </a:ext>
            </a:extLst>
          </p:cNvPr>
          <p:cNvSpPr txBox="1"/>
          <p:nvPr/>
        </p:nvSpPr>
        <p:spPr>
          <a:xfrm>
            <a:off x="9423914" y="2802693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Ouder(s)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B20D611-29CE-1402-F3EA-FEF28720DF0C}"/>
              </a:ext>
            </a:extLst>
          </p:cNvPr>
          <p:cNvSpPr txBox="1"/>
          <p:nvPr/>
        </p:nvSpPr>
        <p:spPr>
          <a:xfrm>
            <a:off x="9423914" y="3146055"/>
            <a:ext cx="249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="1" dirty="0"/>
              <a:t>Nakomelingen</a:t>
            </a:r>
          </a:p>
        </p:txBody>
      </p:sp>
      <p:pic>
        <p:nvPicPr>
          <p:cNvPr id="3076" name="Picture 4" descr="Asexual and Sexual Reproduction on Make a GIF">
            <a:extLst>
              <a:ext uri="{FF2B5EF4-FFF2-40B4-BE49-F238E27FC236}">
                <a16:creationId xmlns:a16="http://schemas.microsoft.com/office/drawing/2014/main" id="{40E07812-4C7C-0605-5F58-8C313952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46" y="4686536"/>
            <a:ext cx="3229948" cy="18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sexual and Sexual Reproduction on Make a GIF">
            <a:extLst>
              <a:ext uri="{FF2B5EF4-FFF2-40B4-BE49-F238E27FC236}">
                <a16:creationId xmlns:a16="http://schemas.microsoft.com/office/drawing/2014/main" id="{837BD0F0-9540-AA72-B833-D882C2EEB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8"/>
          <a:stretch/>
        </p:blipFill>
        <p:spPr bwMode="auto">
          <a:xfrm>
            <a:off x="6696265" y="4625235"/>
            <a:ext cx="2490570" cy="18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5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368041" y="308088"/>
            <a:ext cx="53187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Ongeslachtelijke voortplanting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135F6A2-769B-A95E-3BC2-EE2B7AD7B979}"/>
              </a:ext>
            </a:extLst>
          </p:cNvPr>
          <p:cNvSpPr txBox="1"/>
          <p:nvPr/>
        </p:nvSpPr>
        <p:spPr>
          <a:xfrm>
            <a:off x="625150" y="1340489"/>
            <a:ext cx="105939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Ongeslachtelijke voortplanting </a:t>
            </a:r>
            <a:r>
              <a:rPr lang="nl-BE" sz="1600" dirty="0"/>
              <a:t>(</a:t>
            </a:r>
            <a:r>
              <a:rPr lang="nl-BE" sz="1600" dirty="0">
                <a:solidFill>
                  <a:schemeClr val="accent6">
                    <a:lumMod val="75000"/>
                  </a:schemeClr>
                </a:solidFill>
              </a:rPr>
              <a:t>aseksuele voortplanting</a:t>
            </a:r>
            <a:r>
              <a:rPr lang="nl-BE" sz="1600" dirty="0"/>
              <a:t>): </a:t>
            </a:r>
            <a:r>
              <a:rPr lang="nl-NL" sz="1600" dirty="0"/>
              <a:t>voortplanting waarbij </a:t>
            </a:r>
            <a:r>
              <a:rPr lang="nl-NL" sz="1600" dirty="0">
                <a:solidFill>
                  <a:srgbClr val="C00000"/>
                </a:solidFill>
              </a:rPr>
              <a:t>geen bevruchting </a:t>
            </a:r>
            <a:r>
              <a:rPr lang="nl-NL" sz="1600" dirty="0"/>
              <a:t>plaatsvindt.</a:t>
            </a:r>
            <a:br>
              <a:rPr lang="nl-NL" sz="1600" dirty="0"/>
            </a:br>
            <a:r>
              <a:rPr lang="nl-NL" sz="1600" dirty="0"/>
              <a:t>- Een deel van een organisme groeit uit tot een nieuw organisme.</a:t>
            </a:r>
            <a:br>
              <a:rPr lang="nl-NL" sz="1600" dirty="0"/>
            </a:br>
            <a:r>
              <a:rPr lang="nl-NL" sz="1600" dirty="0"/>
              <a:t>- 1 ouder</a:t>
            </a:r>
            <a:br>
              <a:rPr lang="nl-NL" sz="1600" dirty="0"/>
            </a:br>
            <a:r>
              <a:rPr lang="nl-NL" sz="1600" dirty="0"/>
              <a:t>- DNA blijft gelijk (een kloon)</a:t>
            </a:r>
            <a:br>
              <a:rPr lang="nl-NL" sz="1600" dirty="0"/>
            </a:br>
            <a:endParaRPr lang="nl-NL" sz="1600" dirty="0"/>
          </a:p>
          <a:p>
            <a:r>
              <a:rPr lang="nl-NL" sz="1600" dirty="0"/>
              <a:t>Verschillende manieren van ongeslachtelijke voorplanting</a:t>
            </a:r>
            <a:br>
              <a:rPr lang="nl-NL" sz="1600" dirty="0"/>
            </a:br>
            <a:r>
              <a:rPr lang="nl-NL" sz="1600" b="1" i="1" dirty="0"/>
              <a:t>Natuurlijk</a:t>
            </a:r>
            <a:br>
              <a:rPr lang="nl-NL" sz="1600" dirty="0"/>
            </a:br>
            <a:r>
              <a:rPr lang="nl-NL" sz="1600" dirty="0"/>
              <a:t>1. Knollen</a:t>
            </a:r>
            <a:br>
              <a:rPr lang="nl-NL" sz="1600" dirty="0"/>
            </a:br>
            <a:r>
              <a:rPr lang="nl-NL" sz="1600" dirty="0"/>
              <a:t>2. Bollen</a:t>
            </a:r>
            <a:br>
              <a:rPr lang="nl-NL" sz="1600" dirty="0"/>
            </a:br>
            <a:r>
              <a:rPr lang="nl-NL" sz="1600" dirty="0"/>
              <a:t>3. Uitlopers</a:t>
            </a:r>
            <a:br>
              <a:rPr lang="nl-NL" sz="1600" dirty="0"/>
            </a:br>
            <a:r>
              <a:rPr lang="nl-NL" sz="1600" dirty="0"/>
              <a:t>4. Wortelstokken</a:t>
            </a:r>
            <a:br>
              <a:rPr lang="nl-NL" sz="1600" dirty="0"/>
            </a:br>
            <a:br>
              <a:rPr lang="nl-NL" sz="1600" dirty="0"/>
            </a:br>
            <a:r>
              <a:rPr lang="nl-NL" sz="1600" b="1" i="1" dirty="0"/>
              <a:t>Kunstmatig</a:t>
            </a:r>
            <a:br>
              <a:rPr lang="nl-NL" sz="1600" dirty="0"/>
            </a:br>
            <a:r>
              <a:rPr lang="nl-NL" sz="1600" dirty="0"/>
              <a:t>1. Stekken</a:t>
            </a:r>
            <a:br>
              <a:rPr lang="nl-NL" sz="1600" dirty="0"/>
            </a:br>
            <a:r>
              <a:rPr lang="nl-NL" sz="1600" dirty="0"/>
              <a:t>2. Weefselkweek</a:t>
            </a:r>
            <a:br>
              <a:rPr lang="nl-NL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562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05D985-CD8D-4FB7-47EA-C30787ED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0" y="1395827"/>
            <a:ext cx="6647186" cy="40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51F862-233B-1461-6F7B-819C01E32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4" b="-867"/>
          <a:stretch/>
        </p:blipFill>
        <p:spPr>
          <a:xfrm>
            <a:off x="4982545" y="4578232"/>
            <a:ext cx="7102541" cy="2197812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774231" y="308088"/>
            <a:ext cx="456266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DNA en celdeling</a:t>
            </a:r>
          </a:p>
        </p:txBody>
      </p:sp>
    </p:spTree>
    <p:extLst>
      <p:ext uri="{BB962C8B-B14F-4D97-AF65-F5344CB8AC3E}">
        <p14:creationId xmlns:p14="http://schemas.microsoft.com/office/powerpoint/2010/main" val="156922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F334E4-0B07-9092-E608-1E14EAAA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4585853"/>
            <a:ext cx="6652725" cy="22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907902" y="308088"/>
            <a:ext cx="2150704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Knollen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301D4C0-0109-5FC4-0C15-A8168E4642EE}"/>
              </a:ext>
            </a:extLst>
          </p:cNvPr>
          <p:cNvSpPr txBox="1"/>
          <p:nvPr/>
        </p:nvSpPr>
        <p:spPr>
          <a:xfrm>
            <a:off x="610378" y="1963158"/>
            <a:ext cx="5484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</a:rPr>
              <a:t>Knollen</a:t>
            </a:r>
            <a:r>
              <a:rPr lang="nl-BE" sz="1600" dirty="0"/>
              <a:t> zijn verdikte stengels met reservevoedsel en </a:t>
            </a:r>
            <a:r>
              <a:rPr lang="nl-BE" sz="1600" dirty="0">
                <a:solidFill>
                  <a:schemeClr val="accent6">
                    <a:lumMod val="75000"/>
                  </a:schemeClr>
                </a:solidFill>
              </a:rPr>
              <a:t>knoppen</a:t>
            </a:r>
            <a:r>
              <a:rPr lang="nl-BE" sz="1600" dirty="0"/>
              <a:t> (delen van knol waar nieuwe planten uit kunnen groeien).</a:t>
            </a:r>
          </a:p>
          <a:p>
            <a:endParaRPr lang="nl-BE" sz="1600" dirty="0"/>
          </a:p>
        </p:txBody>
      </p:sp>
      <p:pic>
        <p:nvPicPr>
          <p:cNvPr id="1028" name="Picture 4" descr="Knolgroenten; van aardpeer tot zoete aardappel - Lekker Tafelen">
            <a:extLst>
              <a:ext uri="{FF2B5EF4-FFF2-40B4-BE49-F238E27FC236}">
                <a16:creationId xmlns:a16="http://schemas.microsoft.com/office/drawing/2014/main" id="{AA1FE2D5-218A-637B-109F-CEC5E4C7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7" y="1707501"/>
            <a:ext cx="4102265" cy="30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D990335-62EA-1682-2A25-DC4DEB5189B4}"/>
              </a:ext>
            </a:extLst>
          </p:cNvPr>
          <p:cNvSpPr txBox="1"/>
          <p:nvPr/>
        </p:nvSpPr>
        <p:spPr>
          <a:xfrm>
            <a:off x="6313714" y="123639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800" i="1" dirty="0"/>
              <a:t>Voorbeelden knollen..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1A5653F-CDAC-33A9-DB85-CEFD98059E60}"/>
              </a:ext>
            </a:extLst>
          </p:cNvPr>
          <p:cNvCxnSpPr/>
          <p:nvPr/>
        </p:nvCxnSpPr>
        <p:spPr>
          <a:xfrm flipV="1">
            <a:off x="326571" y="5374433"/>
            <a:ext cx="158621" cy="839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26C47F1F-4CF9-DFA1-C597-C34C2E3089C4}"/>
              </a:ext>
            </a:extLst>
          </p:cNvPr>
          <p:cNvSpPr txBox="1"/>
          <p:nvPr/>
        </p:nvSpPr>
        <p:spPr>
          <a:xfrm>
            <a:off x="221821" y="5042965"/>
            <a:ext cx="620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Ogen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7199171-55F8-5E57-014F-B0B07F70795F}"/>
              </a:ext>
            </a:extLst>
          </p:cNvPr>
          <p:cNvCxnSpPr>
            <a:cxnSpLocks/>
          </p:cNvCxnSpPr>
          <p:nvPr/>
        </p:nvCxnSpPr>
        <p:spPr>
          <a:xfrm flipV="1">
            <a:off x="1150775" y="5635690"/>
            <a:ext cx="0" cy="58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BD01D881-743C-84DC-4B57-705EC0D0D0BF}"/>
              </a:ext>
            </a:extLst>
          </p:cNvPr>
          <p:cNvSpPr txBox="1"/>
          <p:nvPr/>
        </p:nvSpPr>
        <p:spPr>
          <a:xfrm>
            <a:off x="755777" y="5318581"/>
            <a:ext cx="1062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Uitlopers</a:t>
            </a:r>
          </a:p>
        </p:txBody>
      </p:sp>
    </p:spTree>
    <p:extLst>
      <p:ext uri="{BB962C8B-B14F-4D97-AF65-F5344CB8AC3E}">
        <p14:creationId xmlns:p14="http://schemas.microsoft.com/office/powerpoint/2010/main" val="41913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33A373C-A048-8C69-A0F0-67F5BB43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1" y="3465966"/>
            <a:ext cx="5720656" cy="328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83F1585-AC34-C110-E8F7-173EADE63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r="18309"/>
          <a:stretch/>
        </p:blipFill>
        <p:spPr bwMode="auto">
          <a:xfrm>
            <a:off x="5726844" y="1485988"/>
            <a:ext cx="2429070" cy="27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21290" y="308088"/>
            <a:ext cx="2565918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2901821" y="354601"/>
            <a:ext cx="62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Bolgewassen</a:t>
            </a:r>
          </a:p>
        </p:txBody>
      </p:sp>
      <p:pic>
        <p:nvPicPr>
          <p:cNvPr id="3" name="Picture 2" descr="Ken de Natuur">
            <a:extLst>
              <a:ext uri="{FF2B5EF4-FFF2-40B4-BE49-F238E27FC236}">
                <a16:creationId xmlns:a16="http://schemas.microsoft.com/office/drawing/2014/main" id="{AEAE7B5D-299E-5397-CAA6-8C4118F2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223"/>
            <a:ext cx="5014323" cy="35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BF56E3E-64D3-DBC0-3050-FEEA4121B4CB}"/>
              </a:ext>
            </a:extLst>
          </p:cNvPr>
          <p:cNvSpPr txBox="1"/>
          <p:nvPr/>
        </p:nvSpPr>
        <p:spPr>
          <a:xfrm>
            <a:off x="218386" y="1509511"/>
            <a:ext cx="11301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Bollen</a:t>
            </a:r>
            <a:r>
              <a:rPr lang="nl-NL" sz="1600" dirty="0"/>
              <a:t> zijn delen van bolgewassen die bestaan uit wortels en rokken.</a:t>
            </a:r>
            <a:br>
              <a:rPr lang="nl-NL" sz="1600" dirty="0"/>
            </a:br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Bolschijf </a:t>
            </a:r>
            <a:r>
              <a:rPr lang="nl-NL" sz="1600" dirty="0"/>
              <a:t>is een hele korte stengel van een bol. </a:t>
            </a:r>
            <a:br>
              <a:rPr lang="nl-NL" sz="1600" dirty="0"/>
            </a:br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Rokken </a:t>
            </a:r>
            <a:r>
              <a:rPr lang="nl-NL" sz="1600" dirty="0"/>
              <a:t>zijn verdikte bladeren van een bol met veel reservevoedsel.</a:t>
            </a:r>
            <a:br>
              <a:rPr lang="nl-NL" sz="1600" dirty="0"/>
            </a:br>
            <a:r>
              <a:rPr lang="nl-NL" sz="1600" b="1" dirty="0">
                <a:solidFill>
                  <a:schemeClr val="accent6">
                    <a:lumMod val="75000"/>
                  </a:schemeClr>
                </a:solidFill>
              </a:rPr>
              <a:t>Eindknop</a:t>
            </a:r>
            <a:r>
              <a:rPr lang="nl-NL" sz="1600" dirty="0"/>
              <a:t> is de plek waar de nieuwe plant uit groeit.</a:t>
            </a:r>
            <a:endParaRPr lang="nl-BE" sz="1600" dirty="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2A108D0-4BB0-3B95-D8E5-83C01A4D6000}"/>
              </a:ext>
            </a:extLst>
          </p:cNvPr>
          <p:cNvCxnSpPr/>
          <p:nvPr/>
        </p:nvCxnSpPr>
        <p:spPr>
          <a:xfrm flipH="1" flipV="1">
            <a:off x="6494106" y="4516016"/>
            <a:ext cx="121298" cy="96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792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Breedbeeld</PresentationFormat>
  <Paragraphs>57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Ongeslachtelijke voortplanting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115</cp:revision>
  <dcterms:created xsi:type="dcterms:W3CDTF">2022-12-08T13:49:26Z</dcterms:created>
  <dcterms:modified xsi:type="dcterms:W3CDTF">2026-05-10T21:30:06Z</dcterms:modified>
</cp:coreProperties>
</file>