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08" r:id="rId2"/>
    <p:sldId id="258" r:id="rId3"/>
    <p:sldId id="440" r:id="rId4"/>
    <p:sldId id="257" r:id="rId5"/>
    <p:sldId id="489" r:id="rId6"/>
    <p:sldId id="492" r:id="rId7"/>
    <p:sldId id="468" r:id="rId8"/>
    <p:sldId id="490" r:id="rId9"/>
    <p:sldId id="491" r:id="rId10"/>
    <p:sldId id="494" r:id="rId11"/>
    <p:sldId id="493" r:id="rId12"/>
    <p:sldId id="496" r:id="rId13"/>
    <p:sldId id="497" r:id="rId14"/>
    <p:sldId id="495" r:id="rId15"/>
    <p:sldId id="499" r:id="rId16"/>
    <p:sldId id="308" r:id="rId1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59B"/>
    <a:srgbClr val="FF5050"/>
    <a:srgbClr val="7AECAB"/>
    <a:srgbClr val="78D8EE"/>
    <a:srgbClr val="7DE709"/>
    <a:srgbClr val="1EDB15"/>
    <a:srgbClr val="28C88F"/>
    <a:srgbClr val="BF81E5"/>
    <a:srgbClr val="FDB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AEA73-57CB-4324-9ACE-0F84C30FA4B3}" v="55" dt="2025-06-04T06:05:43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75686" autoAdjust="0"/>
  </p:normalViewPr>
  <p:slideViewPr>
    <p:cSldViewPr snapToGrid="0">
      <p:cViewPr varScale="1">
        <p:scale>
          <a:sx n="48" d="100"/>
          <a:sy n="48" d="100"/>
        </p:scale>
        <p:origin x="36" y="5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baets" userId="caef94e2b387531d" providerId="LiveId" clId="{0F8AEA73-57CB-4324-9ACE-0F84C30FA4B3}"/>
    <pc:docChg chg="custSel addSld delSld modSld">
      <pc:chgData name="Mike baets" userId="caef94e2b387531d" providerId="LiveId" clId="{0F8AEA73-57CB-4324-9ACE-0F84C30FA4B3}" dt="2025-06-04T06:05:41.477" v="371" actId="20577"/>
      <pc:docMkLst>
        <pc:docMk/>
      </pc:docMkLst>
      <pc:sldChg chg="addSp delSp modSp mod">
        <pc:chgData name="Mike baets" userId="caef94e2b387531d" providerId="LiveId" clId="{0F8AEA73-57CB-4324-9ACE-0F84C30FA4B3}" dt="2025-06-04T06:04:22.892" v="320" actId="1076"/>
        <pc:sldMkLst>
          <pc:docMk/>
          <pc:sldMk cId="802539795" sldId="257"/>
        </pc:sldMkLst>
        <pc:spChg chg="del">
          <ac:chgData name="Mike baets" userId="caef94e2b387531d" providerId="LiveId" clId="{0F8AEA73-57CB-4324-9ACE-0F84C30FA4B3}" dt="2025-06-04T06:00:53.269" v="5" actId="478"/>
          <ac:spMkLst>
            <pc:docMk/>
            <pc:sldMk cId="802539795" sldId="257"/>
            <ac:spMk id="2" creationId="{5FBBAAA7-909A-4A36-0074-BB2AB68F660C}"/>
          </ac:spMkLst>
        </pc:spChg>
        <pc:spChg chg="add mod">
          <ac:chgData name="Mike baets" userId="caef94e2b387531d" providerId="LiveId" clId="{0F8AEA73-57CB-4324-9ACE-0F84C30FA4B3}" dt="2025-06-04T06:03:47.053" v="236" actId="1076"/>
          <ac:spMkLst>
            <pc:docMk/>
            <pc:sldMk cId="802539795" sldId="257"/>
            <ac:spMk id="3" creationId="{5A848759-1615-3BAE-8651-8B497AB59AE0}"/>
          </ac:spMkLst>
        </pc:spChg>
        <pc:spChg chg="mod">
          <ac:chgData name="Mike baets" userId="caef94e2b387531d" providerId="LiveId" clId="{0F8AEA73-57CB-4324-9ACE-0F84C30FA4B3}" dt="2025-06-04T06:00:58.052" v="7" actId="14100"/>
          <ac:spMkLst>
            <pc:docMk/>
            <pc:sldMk cId="802539795" sldId="257"/>
            <ac:spMk id="4" creationId="{8A9E8924-E3C2-C0D6-0896-94C474ADD14C}"/>
          </ac:spMkLst>
        </pc:spChg>
        <pc:spChg chg="add mod">
          <ac:chgData name="Mike baets" userId="caef94e2b387531d" providerId="LiveId" clId="{0F8AEA73-57CB-4324-9ACE-0F84C30FA4B3}" dt="2025-06-04T06:04:22.892" v="320" actId="1076"/>
          <ac:spMkLst>
            <pc:docMk/>
            <pc:sldMk cId="802539795" sldId="257"/>
            <ac:spMk id="7" creationId="{C00350B9-5B1E-C5E7-B44B-F515A61391CE}"/>
          </ac:spMkLst>
        </pc:spChg>
        <pc:spChg chg="del">
          <ac:chgData name="Mike baets" userId="caef94e2b387531d" providerId="LiveId" clId="{0F8AEA73-57CB-4324-9ACE-0F84C30FA4B3}" dt="2025-06-04T06:00:50.859" v="4" actId="478"/>
          <ac:spMkLst>
            <pc:docMk/>
            <pc:sldMk cId="802539795" sldId="257"/>
            <ac:spMk id="8" creationId="{230708D7-AA1E-06C4-99B9-302D5AF03C11}"/>
          </ac:spMkLst>
        </pc:spChg>
      </pc:sldChg>
      <pc:sldChg chg="modSp">
        <pc:chgData name="Mike baets" userId="caef94e2b387531d" providerId="LiveId" clId="{0F8AEA73-57CB-4324-9ACE-0F84C30FA4B3}" dt="2025-06-04T06:05:41.477" v="371" actId="20577"/>
        <pc:sldMkLst>
          <pc:docMk/>
          <pc:sldMk cId="1584836270" sldId="308"/>
        </pc:sldMkLst>
        <pc:graphicFrameChg chg="mod">
          <ac:chgData name="Mike baets" userId="caef94e2b387531d" providerId="LiveId" clId="{0F8AEA73-57CB-4324-9ACE-0F84C30FA4B3}" dt="2025-06-04T06:05:41.477" v="371" actId="20577"/>
          <ac:graphicFrameMkLst>
            <pc:docMk/>
            <pc:sldMk cId="1584836270" sldId="308"/>
            <ac:graphicFrameMk id="2" creationId="{B9073205-4319-C76F-E7B7-3ED4E64BAC7E}"/>
          </ac:graphicFrameMkLst>
        </pc:graphicFrameChg>
      </pc:sldChg>
      <pc:sldChg chg="addSp modSp">
        <pc:chgData name="Mike baets" userId="caef94e2b387531d" providerId="LiveId" clId="{0F8AEA73-57CB-4324-9ACE-0F84C30FA4B3}" dt="2025-06-04T06:00:40.661" v="3" actId="1076"/>
        <pc:sldMkLst>
          <pc:docMk/>
          <pc:sldMk cId="1244342586" sldId="408"/>
        </pc:sldMkLst>
        <pc:picChg chg="add mod">
          <ac:chgData name="Mike baets" userId="caef94e2b387531d" providerId="LiveId" clId="{0F8AEA73-57CB-4324-9ACE-0F84C30FA4B3}" dt="2025-06-04T06:00:40.661" v="3" actId="1076"/>
          <ac:picMkLst>
            <pc:docMk/>
            <pc:sldMk cId="1244342586" sldId="408"/>
            <ac:picMk id="4" creationId="{8BABF868-3465-6198-5F88-CFBFCE7A23D6}"/>
          </ac:picMkLst>
        </pc:picChg>
      </pc:sldChg>
      <pc:sldChg chg="del">
        <pc:chgData name="Mike baets" userId="caef94e2b387531d" providerId="LiveId" clId="{0F8AEA73-57CB-4324-9ACE-0F84C30FA4B3}" dt="2025-06-04T06:00:26.535" v="0" actId="47"/>
        <pc:sldMkLst>
          <pc:docMk/>
          <pc:sldMk cId="148920090" sldId="419"/>
        </pc:sldMkLst>
      </pc:sldChg>
      <pc:sldChg chg="del">
        <pc:chgData name="Mike baets" userId="caef94e2b387531d" providerId="LiveId" clId="{0F8AEA73-57CB-4324-9ACE-0F84C30FA4B3}" dt="2025-06-04T06:05:24.263" v="323" actId="47"/>
        <pc:sldMkLst>
          <pc:docMk/>
          <pc:sldMk cId="1362323896" sldId="465"/>
        </pc:sldMkLst>
      </pc:sldChg>
      <pc:sldChg chg="del">
        <pc:chgData name="Mike baets" userId="caef94e2b387531d" providerId="LiveId" clId="{0F8AEA73-57CB-4324-9ACE-0F84C30FA4B3}" dt="2025-06-04T06:05:16.162" v="322" actId="47"/>
        <pc:sldMkLst>
          <pc:docMk/>
          <pc:sldMk cId="3294237485" sldId="498"/>
        </pc:sldMkLst>
      </pc:sldChg>
      <pc:sldChg chg="add">
        <pc:chgData name="Mike baets" userId="caef94e2b387531d" providerId="LiveId" clId="{0F8AEA73-57CB-4324-9ACE-0F84C30FA4B3}" dt="2025-06-04T06:05:14.129" v="321"/>
        <pc:sldMkLst>
          <pc:docMk/>
          <pc:sldMk cId="3344582843" sldId="49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87F58-9A4B-4FD7-8D9D-1F4EEFD3125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58C3E1C-2C0A-4F4C-92E1-FA4CA92ABFDB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Tijdens de les</a:t>
          </a:r>
          <a:endParaRPr lang="en-US" sz="1600" dirty="0">
            <a:latin typeface="+mj-lt"/>
          </a:endParaRPr>
        </a:p>
      </dgm:t>
    </dgm:pt>
    <dgm:pt modelId="{B630E789-BDF0-4F2C-8F80-2DA32A980469}" type="parTrans" cxnId="{1632AA78-5912-41EF-B9AA-916B815475FE}">
      <dgm:prSet/>
      <dgm:spPr/>
      <dgm:t>
        <a:bodyPr/>
        <a:lstStyle/>
        <a:p>
          <a:endParaRPr lang="en-US"/>
        </a:p>
      </dgm:t>
    </dgm:pt>
    <dgm:pt modelId="{EF9F3F1C-8942-4785-A0A4-6BA8AAC086D1}" type="sibTrans" cxnId="{1632AA78-5912-41EF-B9AA-916B815475FE}">
      <dgm:prSet/>
      <dgm:spPr/>
      <dgm:t>
        <a:bodyPr/>
        <a:lstStyle/>
        <a:p>
          <a:endParaRPr lang="en-US"/>
        </a:p>
      </dgm:t>
    </dgm:pt>
    <dgm:pt modelId="{CF8ABD63-CCDE-48F9-88E6-2F1551806991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Heb je alles nagekeken?</a:t>
          </a:r>
          <a:endParaRPr lang="en-US" sz="1600" dirty="0">
            <a:latin typeface="+mj-lt"/>
          </a:endParaRPr>
        </a:p>
      </dgm:t>
    </dgm:pt>
    <dgm:pt modelId="{18878660-F6B4-416C-A1BD-38197F61F5AE}" type="parTrans" cxnId="{FCAD8B59-C903-4039-B2A9-704B534B3351}">
      <dgm:prSet/>
      <dgm:spPr/>
      <dgm:t>
        <a:bodyPr/>
        <a:lstStyle/>
        <a:p>
          <a:endParaRPr lang="en-US"/>
        </a:p>
      </dgm:t>
    </dgm:pt>
    <dgm:pt modelId="{3AF7EBFA-9925-447D-8E67-E876CF23FB65}" type="sibTrans" cxnId="{FCAD8B59-C903-4039-B2A9-704B534B3351}">
      <dgm:prSet/>
      <dgm:spPr/>
      <dgm:t>
        <a:bodyPr/>
        <a:lstStyle/>
        <a:p>
          <a:endParaRPr lang="en-US"/>
        </a:p>
      </dgm:t>
    </dgm:pt>
    <dgm:pt modelId="{05AFBC1F-F500-4D6E-92DE-128A05F93647}">
      <dgm:prSet custT="1"/>
      <dgm:spPr/>
      <dgm:t>
        <a:bodyPr/>
        <a:lstStyle/>
        <a:p>
          <a:pPr>
            <a:defRPr cap="all"/>
          </a:pPr>
          <a:r>
            <a:rPr lang="en-US" sz="1600" dirty="0">
              <a:latin typeface="+mj-lt"/>
            </a:rPr>
            <a:t>Thuiswerk</a:t>
          </a:r>
        </a:p>
      </dgm:t>
    </dgm:pt>
    <dgm:pt modelId="{61EF4A55-62D5-48AF-AFE7-5A12C5AE3EED}" type="sibTrans" cxnId="{0EEAB2C2-F982-4B81-B098-7A4BCF34AE7D}">
      <dgm:prSet/>
      <dgm:spPr/>
      <dgm:t>
        <a:bodyPr/>
        <a:lstStyle/>
        <a:p>
          <a:endParaRPr lang="en-US"/>
        </a:p>
      </dgm:t>
    </dgm:pt>
    <dgm:pt modelId="{714D40B6-03B0-42D9-B3F0-565058F97AD4}" type="parTrans" cxnId="{0EEAB2C2-F982-4B81-B098-7A4BCF34AE7D}">
      <dgm:prSet/>
      <dgm:spPr/>
      <dgm:t>
        <a:bodyPr/>
        <a:lstStyle/>
        <a:p>
          <a:endParaRPr lang="en-US"/>
        </a:p>
      </dgm:t>
    </dgm:pt>
    <dgm:pt modelId="{B6E97FBA-CB8A-4889-99B6-7FD8FBD232B5}" type="pres">
      <dgm:prSet presAssocID="{D5087F58-9A4B-4FD7-8D9D-1F4EEFD31250}" presName="root" presStyleCnt="0">
        <dgm:presLayoutVars>
          <dgm:dir/>
          <dgm:resizeHandles val="exact"/>
        </dgm:presLayoutVars>
      </dgm:prSet>
      <dgm:spPr/>
    </dgm:pt>
    <dgm:pt modelId="{AFA7B3F6-EC1A-4CBD-A15A-277C07D6C52C}" type="pres">
      <dgm:prSet presAssocID="{658C3E1C-2C0A-4F4C-92E1-FA4CA92ABFDB}" presName="compNode" presStyleCnt="0"/>
      <dgm:spPr/>
    </dgm:pt>
    <dgm:pt modelId="{07167935-4709-4959-9F4E-58407CA7391D}" type="pres">
      <dgm:prSet presAssocID="{658C3E1C-2C0A-4F4C-92E1-FA4CA92ABFD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6BCA29B-AD80-47BC-8A1B-3E973F6DB84C}" type="pres">
      <dgm:prSet presAssocID="{658C3E1C-2C0A-4F4C-92E1-FA4CA92ABF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B645E451-4644-417A-A1F3-8C34C0FEE892}" type="pres">
      <dgm:prSet presAssocID="{658C3E1C-2C0A-4F4C-92E1-FA4CA92ABFDB}" presName="spaceRect" presStyleCnt="0"/>
      <dgm:spPr/>
    </dgm:pt>
    <dgm:pt modelId="{84C2BD40-88C2-477D-A210-EA385F8008CE}" type="pres">
      <dgm:prSet presAssocID="{658C3E1C-2C0A-4F4C-92E1-FA4CA92ABFDB}" presName="textRect" presStyleLbl="revTx" presStyleIdx="0" presStyleCnt="3" custLinFactNeighborX="-353" custLinFactNeighborY="-46653">
        <dgm:presLayoutVars>
          <dgm:chMax val="1"/>
          <dgm:chPref val="1"/>
        </dgm:presLayoutVars>
      </dgm:prSet>
      <dgm:spPr/>
    </dgm:pt>
    <dgm:pt modelId="{87D2A9BA-4A74-4D53-A770-56EEAAD187F5}" type="pres">
      <dgm:prSet presAssocID="{EF9F3F1C-8942-4785-A0A4-6BA8AAC086D1}" presName="sibTrans" presStyleCnt="0"/>
      <dgm:spPr/>
    </dgm:pt>
    <dgm:pt modelId="{521B4599-34AD-4088-9158-E05DA235E201}" type="pres">
      <dgm:prSet presAssocID="{CF8ABD63-CCDE-48F9-88E6-2F1551806991}" presName="compNode" presStyleCnt="0"/>
      <dgm:spPr/>
    </dgm:pt>
    <dgm:pt modelId="{628E004B-19BF-41F0-A5CD-EC97B64C8A5E}" type="pres">
      <dgm:prSet presAssocID="{CF8ABD63-CCDE-48F9-88E6-2F155180699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135190E-3B62-4FD0-9896-49B3FCA0711E}" type="pres">
      <dgm:prSet presAssocID="{CF8ABD63-CCDE-48F9-88E6-2F155180699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18CC4E4D-EFE0-4835-8DDC-A533B8A53F38}" type="pres">
      <dgm:prSet presAssocID="{CF8ABD63-CCDE-48F9-88E6-2F1551806991}" presName="spaceRect" presStyleCnt="0"/>
      <dgm:spPr/>
    </dgm:pt>
    <dgm:pt modelId="{E754325C-4221-4D58-A3A3-D8D53022188E}" type="pres">
      <dgm:prSet presAssocID="{CF8ABD63-CCDE-48F9-88E6-2F1551806991}" presName="textRect" presStyleLbl="revTx" presStyleIdx="1" presStyleCnt="3" custLinFactX="13424" custLinFactNeighborX="100000" custLinFactNeighborY="-52539">
        <dgm:presLayoutVars>
          <dgm:chMax val="1"/>
          <dgm:chPref val="1"/>
        </dgm:presLayoutVars>
      </dgm:prSet>
      <dgm:spPr/>
    </dgm:pt>
    <dgm:pt modelId="{C38CEE49-F896-4EBE-BD92-502FD3B64174}" type="pres">
      <dgm:prSet presAssocID="{3AF7EBFA-9925-447D-8E67-E876CF23FB65}" presName="sibTrans" presStyleCnt="0"/>
      <dgm:spPr/>
    </dgm:pt>
    <dgm:pt modelId="{B6CCAAF1-5A8A-4A34-A1EA-64EFBF5CE080}" type="pres">
      <dgm:prSet presAssocID="{05AFBC1F-F500-4D6E-92DE-128A05F93647}" presName="compNode" presStyleCnt="0"/>
      <dgm:spPr/>
    </dgm:pt>
    <dgm:pt modelId="{440793BC-608C-42E9-88AF-006458996EF7}" type="pres">
      <dgm:prSet presAssocID="{05AFBC1F-F500-4D6E-92DE-128A05F9364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C28DAF3-07B1-474B-9109-6C541FA8219F}" type="pres">
      <dgm:prSet presAssocID="{05AFBC1F-F500-4D6E-92DE-128A05F936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0EA045B0-0B99-4427-9DC8-437957278D0B}" type="pres">
      <dgm:prSet presAssocID="{05AFBC1F-F500-4D6E-92DE-128A05F93647}" presName="spaceRect" presStyleCnt="0"/>
      <dgm:spPr/>
    </dgm:pt>
    <dgm:pt modelId="{BCA50469-C543-4B6B-B7C8-C0DA73BF41BE}" type="pres">
      <dgm:prSet presAssocID="{05AFBC1F-F500-4D6E-92DE-128A05F93647}" presName="textRect" presStyleLbl="revTx" presStyleIdx="2" presStyleCnt="3" custLinFactX="-23367" custLinFactNeighborX="-100000" custLinFactNeighborY="-49742">
        <dgm:presLayoutVars>
          <dgm:chMax val="1"/>
          <dgm:chPref val="1"/>
        </dgm:presLayoutVars>
      </dgm:prSet>
      <dgm:spPr/>
    </dgm:pt>
  </dgm:ptLst>
  <dgm:cxnLst>
    <dgm:cxn modelId="{4CDD3A0F-EECE-420A-A036-97192ECD8893}" type="presOf" srcId="{D5087F58-9A4B-4FD7-8D9D-1F4EEFD31250}" destId="{B6E97FBA-CB8A-4889-99B6-7FD8FBD232B5}" srcOrd="0" destOrd="0" presId="urn:microsoft.com/office/officeart/2018/5/layout/IconLeafLabelList"/>
    <dgm:cxn modelId="{5414673B-18CD-4D6B-8AAE-955E77625C87}" type="presOf" srcId="{CF8ABD63-CCDE-48F9-88E6-2F1551806991}" destId="{E754325C-4221-4D58-A3A3-D8D53022188E}" srcOrd="0" destOrd="0" presId="urn:microsoft.com/office/officeart/2018/5/layout/IconLeafLabelList"/>
    <dgm:cxn modelId="{1632AA78-5912-41EF-B9AA-916B815475FE}" srcId="{D5087F58-9A4B-4FD7-8D9D-1F4EEFD31250}" destId="{658C3E1C-2C0A-4F4C-92E1-FA4CA92ABFDB}" srcOrd="0" destOrd="0" parTransId="{B630E789-BDF0-4F2C-8F80-2DA32A980469}" sibTransId="{EF9F3F1C-8942-4785-A0A4-6BA8AAC086D1}"/>
    <dgm:cxn modelId="{FCAD8B59-C903-4039-B2A9-704B534B3351}" srcId="{D5087F58-9A4B-4FD7-8D9D-1F4EEFD31250}" destId="{CF8ABD63-CCDE-48F9-88E6-2F1551806991}" srcOrd="1" destOrd="0" parTransId="{18878660-F6B4-416C-A1BD-38197F61F5AE}" sibTransId="{3AF7EBFA-9925-447D-8E67-E876CF23FB65}"/>
    <dgm:cxn modelId="{0EEAB2C2-F982-4B81-B098-7A4BCF34AE7D}" srcId="{D5087F58-9A4B-4FD7-8D9D-1F4EEFD31250}" destId="{05AFBC1F-F500-4D6E-92DE-128A05F93647}" srcOrd="2" destOrd="0" parTransId="{714D40B6-03B0-42D9-B3F0-565058F97AD4}" sibTransId="{61EF4A55-62D5-48AF-AFE7-5A12C5AE3EED}"/>
    <dgm:cxn modelId="{70CB8AC6-8BC4-4971-B246-1A23CB013A31}" type="presOf" srcId="{658C3E1C-2C0A-4F4C-92E1-FA4CA92ABFDB}" destId="{84C2BD40-88C2-477D-A210-EA385F8008CE}" srcOrd="0" destOrd="0" presId="urn:microsoft.com/office/officeart/2018/5/layout/IconLeafLabelList"/>
    <dgm:cxn modelId="{EFC8F2D9-5062-4352-B258-AA1CD92000D7}" type="presOf" srcId="{05AFBC1F-F500-4D6E-92DE-128A05F93647}" destId="{BCA50469-C543-4B6B-B7C8-C0DA73BF41BE}" srcOrd="0" destOrd="0" presId="urn:microsoft.com/office/officeart/2018/5/layout/IconLeafLabelList"/>
    <dgm:cxn modelId="{A5FD9AF6-1D86-4233-BA1B-C09A8D3C9EB2}" type="presParOf" srcId="{B6E97FBA-CB8A-4889-99B6-7FD8FBD232B5}" destId="{AFA7B3F6-EC1A-4CBD-A15A-277C07D6C52C}" srcOrd="0" destOrd="0" presId="urn:microsoft.com/office/officeart/2018/5/layout/IconLeafLabelList"/>
    <dgm:cxn modelId="{620F256C-4462-4BF9-81CB-B3BB2B661543}" type="presParOf" srcId="{AFA7B3F6-EC1A-4CBD-A15A-277C07D6C52C}" destId="{07167935-4709-4959-9F4E-58407CA7391D}" srcOrd="0" destOrd="0" presId="urn:microsoft.com/office/officeart/2018/5/layout/IconLeafLabelList"/>
    <dgm:cxn modelId="{EB48233C-795B-423E-A9C9-F92120F982CD}" type="presParOf" srcId="{AFA7B3F6-EC1A-4CBD-A15A-277C07D6C52C}" destId="{A6BCA29B-AD80-47BC-8A1B-3E973F6DB84C}" srcOrd="1" destOrd="0" presId="urn:microsoft.com/office/officeart/2018/5/layout/IconLeafLabelList"/>
    <dgm:cxn modelId="{9FF161AB-140D-4E86-B59E-58D8B866A047}" type="presParOf" srcId="{AFA7B3F6-EC1A-4CBD-A15A-277C07D6C52C}" destId="{B645E451-4644-417A-A1F3-8C34C0FEE892}" srcOrd="2" destOrd="0" presId="urn:microsoft.com/office/officeart/2018/5/layout/IconLeafLabelList"/>
    <dgm:cxn modelId="{69548177-9646-4D73-8843-03D24B446A63}" type="presParOf" srcId="{AFA7B3F6-EC1A-4CBD-A15A-277C07D6C52C}" destId="{84C2BD40-88C2-477D-A210-EA385F8008CE}" srcOrd="3" destOrd="0" presId="urn:microsoft.com/office/officeart/2018/5/layout/IconLeafLabelList"/>
    <dgm:cxn modelId="{C2753DDC-D96D-4278-AA45-867F66694B7D}" type="presParOf" srcId="{B6E97FBA-CB8A-4889-99B6-7FD8FBD232B5}" destId="{87D2A9BA-4A74-4D53-A770-56EEAAD187F5}" srcOrd="1" destOrd="0" presId="urn:microsoft.com/office/officeart/2018/5/layout/IconLeafLabelList"/>
    <dgm:cxn modelId="{6F5954FC-ADE1-426E-A8E2-ECEFEC410C67}" type="presParOf" srcId="{B6E97FBA-CB8A-4889-99B6-7FD8FBD232B5}" destId="{521B4599-34AD-4088-9158-E05DA235E201}" srcOrd="2" destOrd="0" presId="urn:microsoft.com/office/officeart/2018/5/layout/IconLeafLabelList"/>
    <dgm:cxn modelId="{0C5F3029-34E4-426A-AC3E-766744FF6E27}" type="presParOf" srcId="{521B4599-34AD-4088-9158-E05DA235E201}" destId="{628E004B-19BF-41F0-A5CD-EC97B64C8A5E}" srcOrd="0" destOrd="0" presId="urn:microsoft.com/office/officeart/2018/5/layout/IconLeafLabelList"/>
    <dgm:cxn modelId="{68FFC545-B7FF-41D0-BB2E-B8E1EE715F91}" type="presParOf" srcId="{521B4599-34AD-4088-9158-E05DA235E201}" destId="{1135190E-3B62-4FD0-9896-49B3FCA0711E}" srcOrd="1" destOrd="0" presId="urn:microsoft.com/office/officeart/2018/5/layout/IconLeafLabelList"/>
    <dgm:cxn modelId="{3D45FE3F-7218-4FF0-AF01-0AAF43CB12DC}" type="presParOf" srcId="{521B4599-34AD-4088-9158-E05DA235E201}" destId="{18CC4E4D-EFE0-4835-8DDC-A533B8A53F38}" srcOrd="2" destOrd="0" presId="urn:microsoft.com/office/officeart/2018/5/layout/IconLeafLabelList"/>
    <dgm:cxn modelId="{B30244FB-4669-46B4-BE8C-C44D871C72AF}" type="presParOf" srcId="{521B4599-34AD-4088-9158-E05DA235E201}" destId="{E754325C-4221-4D58-A3A3-D8D53022188E}" srcOrd="3" destOrd="0" presId="urn:microsoft.com/office/officeart/2018/5/layout/IconLeafLabelList"/>
    <dgm:cxn modelId="{EDDDBAFB-0D8D-4139-B6A6-2773A27B6A0F}" type="presParOf" srcId="{B6E97FBA-CB8A-4889-99B6-7FD8FBD232B5}" destId="{C38CEE49-F896-4EBE-BD92-502FD3B64174}" srcOrd="3" destOrd="0" presId="urn:microsoft.com/office/officeart/2018/5/layout/IconLeafLabelList"/>
    <dgm:cxn modelId="{6AF2C738-43EB-40BF-8F13-C253355526DE}" type="presParOf" srcId="{B6E97FBA-CB8A-4889-99B6-7FD8FBD232B5}" destId="{B6CCAAF1-5A8A-4A34-A1EA-64EFBF5CE080}" srcOrd="4" destOrd="0" presId="urn:microsoft.com/office/officeart/2018/5/layout/IconLeafLabelList"/>
    <dgm:cxn modelId="{ED9205EA-AED5-4D70-9CFE-F5AB71435C0D}" type="presParOf" srcId="{B6CCAAF1-5A8A-4A34-A1EA-64EFBF5CE080}" destId="{440793BC-608C-42E9-88AF-006458996EF7}" srcOrd="0" destOrd="0" presId="urn:microsoft.com/office/officeart/2018/5/layout/IconLeafLabelList"/>
    <dgm:cxn modelId="{9663A3CB-F37B-48D9-B6EC-219CAC6A0EF7}" type="presParOf" srcId="{B6CCAAF1-5A8A-4A34-A1EA-64EFBF5CE080}" destId="{DC28DAF3-07B1-474B-9109-6C541FA8219F}" srcOrd="1" destOrd="0" presId="urn:microsoft.com/office/officeart/2018/5/layout/IconLeafLabelList"/>
    <dgm:cxn modelId="{05B5413A-04B8-4A15-A840-A21FAE50BF63}" type="presParOf" srcId="{B6CCAAF1-5A8A-4A34-A1EA-64EFBF5CE080}" destId="{0EA045B0-0B99-4427-9DC8-437957278D0B}" srcOrd="2" destOrd="0" presId="urn:microsoft.com/office/officeart/2018/5/layout/IconLeafLabelList"/>
    <dgm:cxn modelId="{8966292D-8F37-4309-8481-9DFC8E1E17C1}" type="presParOf" srcId="{B6CCAAF1-5A8A-4A34-A1EA-64EFBF5CE080}" destId="{BCA50469-C543-4B6B-B7C8-C0DA73BF41B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67935-4709-4959-9F4E-58407CA7391D}">
      <dsp:nvSpPr>
        <dsp:cNvPr id="0" name=""/>
        <dsp:cNvSpPr/>
      </dsp:nvSpPr>
      <dsp:spPr>
        <a:xfrm>
          <a:off x="726337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CA29B-AD80-47BC-8A1B-3E973F6DB84C}">
      <dsp:nvSpPr>
        <dsp:cNvPr id="0" name=""/>
        <dsp:cNvSpPr/>
      </dsp:nvSpPr>
      <dsp:spPr>
        <a:xfrm>
          <a:off x="1150462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2BD40-88C2-477D-A210-EA385F8008CE}">
      <dsp:nvSpPr>
        <dsp:cNvPr id="0" name=""/>
        <dsp:cNvSpPr/>
      </dsp:nvSpPr>
      <dsp:spPr>
        <a:xfrm>
          <a:off x="78632" y="234515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Tijdens de les</a:t>
          </a:r>
          <a:endParaRPr lang="en-US" sz="1600" kern="1200" dirty="0">
            <a:latin typeface="+mj-lt"/>
          </a:endParaRPr>
        </a:p>
      </dsp:txBody>
      <dsp:txXfrm>
        <a:off x="78632" y="2345157"/>
        <a:ext cx="3262500" cy="720000"/>
      </dsp:txXfrm>
    </dsp:sp>
    <dsp:sp modelId="{628E004B-19BF-41F0-A5CD-EC97B64C8A5E}">
      <dsp:nvSpPr>
        <dsp:cNvPr id="0" name=""/>
        <dsp:cNvSpPr/>
      </dsp:nvSpPr>
      <dsp:spPr>
        <a:xfrm>
          <a:off x="4559774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5190E-3B62-4FD0-9896-49B3FCA0711E}">
      <dsp:nvSpPr>
        <dsp:cNvPr id="0" name=""/>
        <dsp:cNvSpPr/>
      </dsp:nvSpPr>
      <dsp:spPr>
        <a:xfrm>
          <a:off x="4983899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4325C-4221-4D58-A3A3-D8D53022188E}">
      <dsp:nvSpPr>
        <dsp:cNvPr id="0" name=""/>
        <dsp:cNvSpPr/>
      </dsp:nvSpPr>
      <dsp:spPr>
        <a:xfrm>
          <a:off x="7624045" y="2302778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Heb je alles nagekeken?</a:t>
          </a:r>
          <a:endParaRPr lang="en-US" sz="1600" kern="1200" dirty="0">
            <a:latin typeface="+mj-lt"/>
          </a:endParaRPr>
        </a:p>
      </dsp:txBody>
      <dsp:txXfrm>
        <a:off x="7624045" y="2302778"/>
        <a:ext cx="3262500" cy="720000"/>
      </dsp:txXfrm>
    </dsp:sp>
    <dsp:sp modelId="{440793BC-608C-42E9-88AF-006458996EF7}">
      <dsp:nvSpPr>
        <dsp:cNvPr id="0" name=""/>
        <dsp:cNvSpPr/>
      </dsp:nvSpPr>
      <dsp:spPr>
        <a:xfrm>
          <a:off x="8393212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8DAF3-07B1-474B-9109-6C541FA8219F}">
      <dsp:nvSpPr>
        <dsp:cNvPr id="0" name=""/>
        <dsp:cNvSpPr/>
      </dsp:nvSpPr>
      <dsp:spPr>
        <a:xfrm>
          <a:off x="8817337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50469-C543-4B6B-B7C8-C0DA73BF41BE}">
      <dsp:nvSpPr>
        <dsp:cNvPr id="0" name=""/>
        <dsp:cNvSpPr/>
      </dsp:nvSpPr>
      <dsp:spPr>
        <a:xfrm>
          <a:off x="3732176" y="2322916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>
              <a:latin typeface="+mj-lt"/>
            </a:rPr>
            <a:t>Thuiswerk</a:t>
          </a:r>
        </a:p>
      </dsp:txBody>
      <dsp:txXfrm>
        <a:off x="3732176" y="2322916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B01AF-92C5-4E39-B6B2-DFDE7B200853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E0E55-4707-449A-B760-D907C987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9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F1422-ED1B-6A24-F2FC-4FD66C04D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27910A-7CD4-313C-8824-F57DC08AF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7F1E1B-E47B-AB13-B1D8-281EEC95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5EA116-5333-6E40-1D30-7A9755F4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BBD49D-D06A-BC51-41E2-B83EBD87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3B04E-ADF4-7E36-8D7A-CF15589C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4A7051-D569-A81D-89D1-135C3EF0C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0E135D-BF14-0743-D19D-DD28F04A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AE1FFC-7AF4-DF82-7CE6-0299E3BC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9AA7AE-70DD-9013-3E9B-4334E622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CE7D4B-52BB-C353-2921-BB4A766C6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3BFEB5-D180-799D-CEAF-98604E371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53EA1E-ADB3-C604-E09C-3553682E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5BABAB-4433-7921-0C29-ECF4E7E0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E5FE99-FBF0-7B26-984A-4CA7A0B2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067A-3B67-A59B-73E2-F0AF69BB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F89D25-4958-52F2-1B89-FFA1F8324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2EF760-C785-1AE7-D721-5021567E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42C114-CBA4-7082-6DD0-7DA8FA81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1FA6C0-13D9-8260-9980-F6710779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7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413F6-F2FD-C16A-83CB-E706DD50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2AE46D-AC96-A563-27FB-C9F2D0CB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27C542-E160-4DF4-AC59-569C089B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75D0BE-EB62-6BCE-F802-8E1AB3C2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651044-28B3-AA32-2E1B-43073533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CED17-9DB6-2116-A337-8209745E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27D9BA-66D2-8F66-AE87-DCBA2AC44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74424B-A2E9-B29C-1EAE-A4A2FDCDA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F7D7DA-D650-B187-CF3D-04676AB4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F54624-E0C6-3622-A34C-03615A3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C93FDA-963D-6FF1-6E15-8D46AAF8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9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81700-038E-BD81-1504-6D780B8E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41EDB6-EF1E-B74F-CC74-A34593B3D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8C78EA-9154-CA03-E67D-D771E925D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47D103C-B37A-8428-A67B-A237D7F68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45C051-DC80-D016-7D7E-FDF6CF2F5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139A19-5796-3D71-7BB3-4AE76C5D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D2DFFC-0C1E-FD0F-7DC5-B91A6A47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D840F5-85AD-1FC5-A6FE-DDABA801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78E7D-B8EA-FEEB-2473-3823CD4A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03CED5-E08C-6501-B9DA-F67B0041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1BB6ED-C645-376B-CBC6-8FC03649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A214F1-1C26-5DCF-E1F1-0000D62E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0CC69E-8FDB-6BF8-2320-A6080A70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6D34A6-6E05-5BD2-CA65-AAF873E5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173130-DA97-23EA-353E-F86D618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76424-0F3A-304C-1E7A-DB3E2D21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666C54-3D36-0A32-8267-C1B959A5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455C25-0C1A-71C0-2A77-EAF150479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042320-619F-441A-32D6-FBCF00D1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27074A-9AB7-26E1-1957-482A692A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67B784-EF9A-CE02-5FA9-1042E478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F1E66-1789-B1BC-F3A5-E42AC0EC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D39B2B5-9B75-0AE4-3D1B-57BB3AEC2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2F8AEA-1625-4ECE-A84C-3A4344290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7F8649-67B9-60A3-BA5B-1C7EF9C6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CA76C4-CD6F-B6E4-7708-6414BA5A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69CFA0-585A-178A-701C-7CC54DEE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9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43234A-792F-DBB8-90AE-BB4075F4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8680D9-8DE0-FE91-F97A-FB5AB4A8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FD77A1-B952-E46B-2032-DC52641B9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F0934-FC96-4271-96A8-3A6108B57D4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D4BEF4-7638-E199-A8FF-4F73606C6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E8664A-E087-39EF-9E9B-B75F7AAAB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0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Rectangle 212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asern mit vielen Funktionen | PZ – Pharmazeutische Zeitung">
            <a:extLst>
              <a:ext uri="{FF2B5EF4-FFF2-40B4-BE49-F238E27FC236}">
                <a16:creationId xmlns:a16="http://schemas.microsoft.com/office/drawing/2014/main" id="{7979AFA8-9F7C-3B01-0A74-6639789CD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" b="1145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6854B5-BAC8-E70E-9EE2-6DF3290E2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848" y="-501164"/>
            <a:ext cx="10568473" cy="2900518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Bevruchting &amp; Vruchten en zaden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1FFB3A-E12E-7517-818C-1CD8EA334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951" y="2759812"/>
            <a:ext cx="9144000" cy="1098395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</a:rPr>
              <a:t>6.3 &amp; 6.4 Biologie voor Jou</a:t>
            </a:r>
            <a:br>
              <a:rPr lang="nl-BE" dirty="0">
                <a:solidFill>
                  <a:srgbClr val="FFFFFF"/>
                </a:solidFill>
              </a:rPr>
            </a:br>
            <a:r>
              <a:rPr lang="nl-BE" sz="1400" dirty="0">
                <a:solidFill>
                  <a:srgbClr val="FFFFFF"/>
                </a:solidFill>
              </a:rPr>
              <a:t>Leerjaar 1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ABF868-3465-6198-5F88-CFBFCE7A2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5" y="5677371"/>
            <a:ext cx="908188" cy="90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42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5693796-DF07-21E5-A95B-2AF99938F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05" y="1206894"/>
            <a:ext cx="5854149" cy="554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1920x1080 Light Green Solid Color Background">
            <a:extLst>
              <a:ext uri="{FF2B5EF4-FFF2-40B4-BE49-F238E27FC236}">
                <a16:creationId xmlns:a16="http://schemas.microsoft.com/office/drawing/2014/main" id="{515B2EE3-9E0A-7BB1-3FC9-759FDFE9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208563" y="308089"/>
            <a:ext cx="6361535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208563" y="354601"/>
            <a:ext cx="636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Verandering in bloem na bevruchting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BC2AFD4F-654F-954C-A39D-D321DD0E4371}"/>
              </a:ext>
            </a:extLst>
          </p:cNvPr>
          <p:cNvCxnSpPr/>
          <p:nvPr/>
        </p:nvCxnSpPr>
        <p:spPr>
          <a:xfrm flipH="1">
            <a:off x="2135543" y="2243399"/>
            <a:ext cx="10730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E438CD0C-1FD0-1472-E80A-E711673581B4}"/>
              </a:ext>
            </a:extLst>
          </p:cNvPr>
          <p:cNvSpPr txBox="1"/>
          <p:nvPr/>
        </p:nvSpPr>
        <p:spPr>
          <a:xfrm>
            <a:off x="110631" y="2071719"/>
            <a:ext cx="265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Bloem voor bevruchting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A7221FE6-B6DA-8217-FD62-5AC50B27CC97}"/>
              </a:ext>
            </a:extLst>
          </p:cNvPr>
          <p:cNvCxnSpPr>
            <a:cxnSpLocks/>
          </p:cNvCxnSpPr>
          <p:nvPr/>
        </p:nvCxnSpPr>
        <p:spPr>
          <a:xfrm>
            <a:off x="6433691" y="2658249"/>
            <a:ext cx="237697" cy="280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CA693461-BD9B-EFE8-35B6-430991AAB599}"/>
              </a:ext>
            </a:extLst>
          </p:cNvPr>
          <p:cNvSpPr txBox="1"/>
          <p:nvPr/>
        </p:nvSpPr>
        <p:spPr>
          <a:xfrm>
            <a:off x="5568275" y="2935870"/>
            <a:ext cx="265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Groei vrucht- en zaadbeginsel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33A62F2E-B6D1-EFED-A6B9-CFCF56890C7C}"/>
              </a:ext>
            </a:extLst>
          </p:cNvPr>
          <p:cNvCxnSpPr>
            <a:cxnSpLocks/>
          </p:cNvCxnSpPr>
          <p:nvPr/>
        </p:nvCxnSpPr>
        <p:spPr>
          <a:xfrm flipH="1">
            <a:off x="2351314" y="4833257"/>
            <a:ext cx="1446245" cy="690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355826F3-906C-6C0D-8B7A-E84831E79AD9}"/>
              </a:ext>
            </a:extLst>
          </p:cNvPr>
          <p:cNvSpPr txBox="1"/>
          <p:nvPr/>
        </p:nvSpPr>
        <p:spPr>
          <a:xfrm>
            <a:off x="404963" y="5290294"/>
            <a:ext cx="2244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Kroonbladeren en meeldraden vallen af, vruchtbeginsel wordt langer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AE3AE2A5-A240-40B7-CC74-A545B2F381CE}"/>
              </a:ext>
            </a:extLst>
          </p:cNvPr>
          <p:cNvCxnSpPr>
            <a:cxnSpLocks/>
          </p:cNvCxnSpPr>
          <p:nvPr/>
        </p:nvCxnSpPr>
        <p:spPr>
          <a:xfrm>
            <a:off x="5906278" y="4909599"/>
            <a:ext cx="0" cy="614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B4581999-76F9-2D04-91B7-8A1B4A11AE77}"/>
              </a:ext>
            </a:extLst>
          </p:cNvPr>
          <p:cNvSpPr txBox="1"/>
          <p:nvPr/>
        </p:nvSpPr>
        <p:spPr>
          <a:xfrm>
            <a:off x="5266864" y="5698648"/>
            <a:ext cx="2244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Bloemkelk verschrompelt, stijl blijft restant over en zaadbeginsels wordt groter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ADC8D14B-58F3-5C14-AA7C-07DE70DBFD55}"/>
              </a:ext>
            </a:extLst>
          </p:cNvPr>
          <p:cNvCxnSpPr>
            <a:cxnSpLocks/>
          </p:cNvCxnSpPr>
          <p:nvPr/>
        </p:nvCxnSpPr>
        <p:spPr>
          <a:xfrm>
            <a:off x="8640732" y="3448557"/>
            <a:ext cx="6245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A06FF5F1-7A22-57CE-D62F-0D3DE5412932}"/>
              </a:ext>
            </a:extLst>
          </p:cNvPr>
          <p:cNvSpPr txBox="1"/>
          <p:nvPr/>
        </p:nvSpPr>
        <p:spPr>
          <a:xfrm>
            <a:off x="9568861" y="3779652"/>
            <a:ext cx="2244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Zaadhuid klinkt donkerder. Vrucht breekt open en zaden komen vrij.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7B91DFEF-4BC7-EDBF-615B-5C711633015C}"/>
              </a:ext>
            </a:extLst>
          </p:cNvPr>
          <p:cNvSpPr txBox="1"/>
          <p:nvPr/>
        </p:nvSpPr>
        <p:spPr>
          <a:xfrm>
            <a:off x="110631" y="1111056"/>
            <a:ext cx="10250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6">
                    <a:lumMod val="75000"/>
                  </a:schemeClr>
                </a:solidFill>
              </a:rPr>
              <a:t>Peulvrucht </a:t>
            </a:r>
            <a:r>
              <a:rPr lang="nl-BE" sz="1600" dirty="0"/>
              <a:t>vrucht van een bonenplant.</a:t>
            </a:r>
            <a:br>
              <a:rPr lang="nl-BE" sz="1600" dirty="0"/>
            </a:br>
            <a:br>
              <a:rPr lang="nl-BE" sz="1600" dirty="0"/>
            </a:br>
            <a:endParaRPr lang="nl-BE" sz="1600" i="1" dirty="0"/>
          </a:p>
        </p:txBody>
      </p:sp>
    </p:spTree>
    <p:extLst>
      <p:ext uri="{BB962C8B-B14F-4D97-AF65-F5344CB8AC3E}">
        <p14:creationId xmlns:p14="http://schemas.microsoft.com/office/powerpoint/2010/main" val="4249065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498AFD5-0BBE-4AB5-62BC-18C352D78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" y="4548768"/>
            <a:ext cx="7464490" cy="219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evruchting bij planten">
            <a:extLst>
              <a:ext uri="{FF2B5EF4-FFF2-40B4-BE49-F238E27FC236}">
                <a16:creationId xmlns:a16="http://schemas.microsoft.com/office/drawing/2014/main" id="{77EF8118-257F-552B-588A-4C1A113E0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32" y="982946"/>
            <a:ext cx="5903167" cy="34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1920x1080 Light Green Solid Color Background">
            <a:extLst>
              <a:ext uri="{FF2B5EF4-FFF2-40B4-BE49-F238E27FC236}">
                <a16:creationId xmlns:a16="http://schemas.microsoft.com/office/drawing/2014/main" id="{515B2EE3-9E0A-7BB1-3FC9-759FDFE9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590662" y="308089"/>
            <a:ext cx="3051110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581788" y="336664"/>
            <a:ext cx="506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Een vrucht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8C9680B-6F6A-EBF2-5161-E0996C40DFF2}"/>
              </a:ext>
            </a:extLst>
          </p:cNvPr>
          <p:cNvSpPr txBox="1"/>
          <p:nvPr/>
        </p:nvSpPr>
        <p:spPr>
          <a:xfrm>
            <a:off x="777871" y="2516105"/>
            <a:ext cx="10250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6">
                    <a:lumMod val="75000"/>
                  </a:schemeClr>
                </a:solidFill>
              </a:rPr>
              <a:t>Vrucht </a:t>
            </a:r>
            <a:r>
              <a:rPr lang="nl-BE" sz="1600" dirty="0"/>
              <a:t>is het deel van de plant waar zaden in zitten.</a:t>
            </a:r>
            <a:br>
              <a:rPr lang="nl-BE" sz="1600" dirty="0"/>
            </a:br>
            <a:br>
              <a:rPr lang="nl-BE" sz="1600" dirty="0"/>
            </a:br>
            <a:endParaRPr lang="nl-BE" sz="1600" i="1" dirty="0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9ECD8A91-224B-8036-86E3-D39EE11A6272}"/>
              </a:ext>
            </a:extLst>
          </p:cNvPr>
          <p:cNvCxnSpPr>
            <a:cxnSpLocks/>
          </p:cNvCxnSpPr>
          <p:nvPr/>
        </p:nvCxnSpPr>
        <p:spPr>
          <a:xfrm>
            <a:off x="1240971" y="2873829"/>
            <a:ext cx="4376058" cy="1819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25C28334-3C4D-37E2-2428-FC63A5E1BAA1}"/>
              </a:ext>
            </a:extLst>
          </p:cNvPr>
          <p:cNvSpPr txBox="1"/>
          <p:nvPr/>
        </p:nvSpPr>
        <p:spPr>
          <a:xfrm>
            <a:off x="8521960" y="5258497"/>
            <a:ext cx="3598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6">
                    <a:lumMod val="75000"/>
                  </a:schemeClr>
                </a:solidFill>
              </a:rPr>
              <a:t>Vruchtvlees </a:t>
            </a:r>
            <a:r>
              <a:rPr lang="nl-NL" sz="1600" dirty="0"/>
              <a:t>zacht deel van de vrucht dat is ontstaan uit het vruchtbeginsel of de bloembodem.</a:t>
            </a:r>
            <a:br>
              <a:rPr lang="nl-BE" sz="1600" dirty="0"/>
            </a:br>
            <a:br>
              <a:rPr lang="nl-BE" sz="1600" dirty="0"/>
            </a:br>
            <a:endParaRPr lang="nl-BE" sz="1600" i="1" dirty="0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4192DE5D-9182-90F8-B1C2-B16E45BF3761}"/>
              </a:ext>
            </a:extLst>
          </p:cNvPr>
          <p:cNvCxnSpPr>
            <a:cxnSpLocks/>
          </p:cNvCxnSpPr>
          <p:nvPr/>
        </p:nvCxnSpPr>
        <p:spPr>
          <a:xfrm flipH="1">
            <a:off x="7536025" y="5470207"/>
            <a:ext cx="985934" cy="64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99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5A1CC4E-D220-4AF4-4397-E1B49F906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1432"/>
            <a:ext cx="12192000" cy="3079714"/>
          </a:xfrm>
          <a:prstGeom prst="rect">
            <a:avLst/>
          </a:prstGeom>
        </p:spPr>
      </p:pic>
      <p:pic>
        <p:nvPicPr>
          <p:cNvPr id="2" name="Picture 2" descr="1920x1080 Light Green Solid Color Background">
            <a:extLst>
              <a:ext uri="{FF2B5EF4-FFF2-40B4-BE49-F238E27FC236}">
                <a16:creationId xmlns:a16="http://schemas.microsoft.com/office/drawing/2014/main" id="{515B2EE3-9E0A-7BB1-3FC9-759FDFE9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236099" y="308089"/>
            <a:ext cx="3676260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581788" y="336664"/>
            <a:ext cx="506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Vruchten met zaden</a:t>
            </a:r>
          </a:p>
        </p:txBody>
      </p:sp>
    </p:spTree>
    <p:extLst>
      <p:ext uri="{BB962C8B-B14F-4D97-AF65-F5344CB8AC3E}">
        <p14:creationId xmlns:p14="http://schemas.microsoft.com/office/powerpoint/2010/main" val="343699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5C2523D-1DCC-172F-DB55-BD416943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5" y="1258103"/>
            <a:ext cx="8283607" cy="550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1920x1080 Light Green Solid Color Background">
            <a:extLst>
              <a:ext uri="{FF2B5EF4-FFF2-40B4-BE49-F238E27FC236}">
                <a16:creationId xmlns:a16="http://schemas.microsoft.com/office/drawing/2014/main" id="{515B2EE3-9E0A-7BB1-3FC9-759FDFE9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236099" y="308089"/>
            <a:ext cx="3676260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581788" y="336664"/>
            <a:ext cx="506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Zaden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EB502649-B267-991E-856C-75B0EAF591C0}"/>
              </a:ext>
            </a:extLst>
          </p:cNvPr>
          <p:cNvCxnSpPr>
            <a:cxnSpLocks/>
          </p:cNvCxnSpPr>
          <p:nvPr/>
        </p:nvCxnSpPr>
        <p:spPr>
          <a:xfrm flipV="1">
            <a:off x="6683828" y="2179542"/>
            <a:ext cx="1377821" cy="567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D813527E-26DD-C0D9-3C7B-F2F982C1342F}"/>
              </a:ext>
            </a:extLst>
          </p:cNvPr>
          <p:cNvSpPr txBox="1"/>
          <p:nvPr/>
        </p:nvSpPr>
        <p:spPr>
          <a:xfrm>
            <a:off x="8099749" y="1988840"/>
            <a:ext cx="10250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Reservevoedsel kiemplantje</a:t>
            </a:r>
            <a:br>
              <a:rPr lang="nl-BE" sz="1600" dirty="0"/>
            </a:br>
            <a:br>
              <a:rPr lang="nl-BE" sz="1600" dirty="0"/>
            </a:br>
            <a:endParaRPr lang="nl-BE" sz="1600" i="1" dirty="0"/>
          </a:p>
        </p:txBody>
      </p:sp>
    </p:spTree>
    <p:extLst>
      <p:ext uri="{BB962C8B-B14F-4D97-AF65-F5344CB8AC3E}">
        <p14:creationId xmlns:p14="http://schemas.microsoft.com/office/powerpoint/2010/main" val="61351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920x1080 Light Green Solid Color Background">
            <a:extLst>
              <a:ext uri="{FF2B5EF4-FFF2-40B4-BE49-F238E27FC236}">
                <a16:creationId xmlns:a16="http://schemas.microsoft.com/office/drawing/2014/main" id="{515B2EE3-9E0A-7BB1-3FC9-759FDFE9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236099" y="308089"/>
            <a:ext cx="3676260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581788" y="336664"/>
            <a:ext cx="506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Zaadverspreiding</a:t>
            </a:r>
          </a:p>
        </p:txBody>
      </p:sp>
      <p:pic>
        <p:nvPicPr>
          <p:cNvPr id="4100" name="Picture 4" descr="Birds Poop GIF - Birds Poop Funny - Discover &amp; Share GIFs">
            <a:extLst>
              <a:ext uri="{FF2B5EF4-FFF2-40B4-BE49-F238E27FC236}">
                <a16:creationId xmlns:a16="http://schemas.microsoft.com/office/drawing/2014/main" id="{6BE27D51-FF4F-DA56-D411-AE2407D21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63" y="1857003"/>
            <a:ext cx="5982381" cy="360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C0B5D2F-96DC-5D2A-0D16-AAA38892E3E0}"/>
              </a:ext>
            </a:extLst>
          </p:cNvPr>
          <p:cNvSpPr txBox="1"/>
          <p:nvPr/>
        </p:nvSpPr>
        <p:spPr>
          <a:xfrm>
            <a:off x="8860508" y="4979370"/>
            <a:ext cx="3442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rgbClr val="FF0000"/>
                </a:solidFill>
              </a:rPr>
              <a:t>Water </a:t>
            </a:r>
            <a:br>
              <a:rPr lang="nl-BE" sz="1600" dirty="0">
                <a:solidFill>
                  <a:srgbClr val="FF0000"/>
                </a:solidFill>
              </a:rPr>
            </a:br>
            <a:r>
              <a:rPr lang="nl-BE" sz="1600" dirty="0">
                <a:solidFill>
                  <a:srgbClr val="FF0000"/>
                </a:solidFill>
              </a:rPr>
              <a:t>Licht </a:t>
            </a:r>
            <a:br>
              <a:rPr lang="nl-BE" sz="1600" dirty="0">
                <a:solidFill>
                  <a:srgbClr val="FF0000"/>
                </a:solidFill>
              </a:rPr>
            </a:br>
            <a:r>
              <a:rPr lang="nl-BE" sz="1600" dirty="0">
                <a:solidFill>
                  <a:srgbClr val="FF0000"/>
                </a:solidFill>
              </a:rPr>
              <a:t>Voedingsstoffen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D9D3D0F0-6586-212E-E191-4E39C5654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670" y="266700"/>
            <a:ext cx="3333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A21C1A81-1ADA-7300-9E0C-835EE75A4A42}"/>
              </a:ext>
            </a:extLst>
          </p:cNvPr>
          <p:cNvCxnSpPr>
            <a:cxnSpLocks/>
          </p:cNvCxnSpPr>
          <p:nvPr/>
        </p:nvCxnSpPr>
        <p:spPr>
          <a:xfrm flipH="1">
            <a:off x="6591300" y="1722380"/>
            <a:ext cx="1872490" cy="805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DCCC9F9F-DD0D-DD4E-234F-8C71174AE018}"/>
              </a:ext>
            </a:extLst>
          </p:cNvPr>
          <p:cNvCxnSpPr>
            <a:cxnSpLocks/>
          </p:cNvCxnSpPr>
          <p:nvPr/>
        </p:nvCxnSpPr>
        <p:spPr>
          <a:xfrm>
            <a:off x="6521628" y="3732043"/>
            <a:ext cx="1117422" cy="264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Hoe kweek je blauwe bosbessen? | Ilovemygarden">
            <a:extLst>
              <a:ext uri="{FF2B5EF4-FFF2-40B4-BE49-F238E27FC236}">
                <a16:creationId xmlns:a16="http://schemas.microsoft.com/office/drawing/2014/main" id="{CBA4AAFE-14E2-5A21-DD27-B8D12FC58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59" y="3245071"/>
            <a:ext cx="4093555" cy="133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531EF3F4-A5A4-2F86-5A14-76D6437E08A1}"/>
              </a:ext>
            </a:extLst>
          </p:cNvPr>
          <p:cNvSpPr txBox="1"/>
          <p:nvPr/>
        </p:nvSpPr>
        <p:spPr>
          <a:xfrm>
            <a:off x="8850983" y="4725275"/>
            <a:ext cx="3442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Voorwaarde groei..?</a:t>
            </a:r>
          </a:p>
        </p:txBody>
      </p:sp>
    </p:spTree>
    <p:extLst>
      <p:ext uri="{BB962C8B-B14F-4D97-AF65-F5344CB8AC3E}">
        <p14:creationId xmlns:p14="http://schemas.microsoft.com/office/powerpoint/2010/main" val="6548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8B197-8DCA-5FD2-071A-A60397CF5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920x1080 Light Green Solid Color Background">
            <a:extLst>
              <a:ext uri="{FF2B5EF4-FFF2-40B4-BE49-F238E27FC236}">
                <a16:creationId xmlns:a16="http://schemas.microsoft.com/office/drawing/2014/main" id="{86E78FA2-A6E6-62BF-D342-F17A21FC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08A17DF5-961B-BE53-30C2-5D6D73CEA000}"/>
              </a:ext>
            </a:extLst>
          </p:cNvPr>
          <p:cNvSpPr/>
          <p:nvPr/>
        </p:nvSpPr>
        <p:spPr>
          <a:xfrm>
            <a:off x="4969565" y="273266"/>
            <a:ext cx="2226365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5E6558F-D7A5-FC1A-481A-A8B45E573851}"/>
              </a:ext>
            </a:extLst>
          </p:cNvPr>
          <p:cNvSpPr txBox="1"/>
          <p:nvPr/>
        </p:nvSpPr>
        <p:spPr>
          <a:xfrm>
            <a:off x="3670041" y="319778"/>
            <a:ext cx="485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</a:t>
            </a:r>
          </a:p>
        </p:txBody>
      </p:sp>
      <p:sp>
        <p:nvSpPr>
          <p:cNvPr id="3" name="Rechthoek: afgeronde hoeken 3">
            <a:extLst>
              <a:ext uri="{FF2B5EF4-FFF2-40B4-BE49-F238E27FC236}">
                <a16:creationId xmlns:a16="http://schemas.microsoft.com/office/drawing/2014/main" id="{E647F000-FE16-1974-1D24-32A389617E98}"/>
              </a:ext>
            </a:extLst>
          </p:cNvPr>
          <p:cNvSpPr/>
          <p:nvPr/>
        </p:nvSpPr>
        <p:spPr>
          <a:xfrm>
            <a:off x="655984" y="1965543"/>
            <a:ext cx="5161721" cy="19389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noProof="0" dirty="0">
              <a:solidFill>
                <a:schemeClr val="tx1"/>
              </a:solidFill>
            </a:endParaRPr>
          </a:p>
          <a:p>
            <a:pPr algn="ctr"/>
            <a:r>
              <a:rPr lang="nl-NL" b="1" noProof="0" dirty="0">
                <a:solidFill>
                  <a:schemeClr val="tx1"/>
                </a:solidFill>
              </a:rPr>
              <a:t>Leerdoelen paragraaf 3</a:t>
            </a:r>
          </a:p>
          <a:p>
            <a:pPr marL="342900" indent="-342900" algn="ctr">
              <a:buAutoNum type="arabicParenR"/>
            </a:pPr>
            <a:r>
              <a:rPr lang="nl-NL" noProof="0" dirty="0">
                <a:solidFill>
                  <a:schemeClr val="tx1"/>
                </a:solidFill>
              </a:rPr>
              <a:t>Je leert beschrijven hoe de </a:t>
            </a:r>
            <a:r>
              <a:rPr lang="nl-NL" dirty="0">
                <a:solidFill>
                  <a:schemeClr val="tx1"/>
                </a:solidFill>
              </a:rPr>
              <a:t>bevruchting bij zaadplanten verloopt.</a:t>
            </a:r>
          </a:p>
          <a:p>
            <a:pPr marL="342900" indent="-342900" algn="ctr">
              <a:buAutoNum type="arabicParenR"/>
            </a:pPr>
            <a:r>
              <a:rPr lang="nl-NL" noProof="0" dirty="0">
                <a:solidFill>
                  <a:schemeClr val="tx1"/>
                </a:solidFill>
              </a:rPr>
              <a:t>Je leert de verandering in het zaadbeginsel na de bevruchting te beschrijven.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hthoek: afgeronde hoeken 3">
            <a:extLst>
              <a:ext uri="{FF2B5EF4-FFF2-40B4-BE49-F238E27FC236}">
                <a16:creationId xmlns:a16="http://schemas.microsoft.com/office/drawing/2014/main" id="{C66AD4DC-907F-6AB2-03EE-C2128ED39985}"/>
              </a:ext>
            </a:extLst>
          </p:cNvPr>
          <p:cNvSpPr/>
          <p:nvPr/>
        </p:nvSpPr>
        <p:spPr>
          <a:xfrm>
            <a:off x="6423992" y="2375938"/>
            <a:ext cx="5161721" cy="11181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noProof="0" dirty="0">
              <a:solidFill>
                <a:schemeClr val="tx1"/>
              </a:solidFill>
            </a:endParaRPr>
          </a:p>
          <a:p>
            <a:pPr algn="ctr"/>
            <a:r>
              <a:rPr lang="nl-NL" b="1" noProof="0" dirty="0">
                <a:solidFill>
                  <a:schemeClr val="tx1"/>
                </a:solidFill>
              </a:rPr>
              <a:t>Leerdoelen paragraaf 4</a:t>
            </a:r>
          </a:p>
          <a:p>
            <a:pPr marL="342900" indent="-342900" algn="ctr">
              <a:buAutoNum type="arabicParenR"/>
            </a:pPr>
            <a:r>
              <a:rPr lang="nl-NL" noProof="0" dirty="0">
                <a:solidFill>
                  <a:schemeClr val="tx1"/>
                </a:solidFill>
              </a:rPr>
              <a:t>Je leert de verandering in het vruchtbeginsel na bevruchting te beschrijven.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82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1920x1080 Light Green Solid Color Background">
            <a:extLst>
              <a:ext uri="{FF2B5EF4-FFF2-40B4-BE49-F238E27FC236}">
                <a16:creationId xmlns:a16="http://schemas.microsoft.com/office/drawing/2014/main" id="{0DE984B9-BB67-983E-36CA-7958E9DF0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E058966-4C1D-CC04-0916-5F696923A688}"/>
              </a:ext>
            </a:extLst>
          </p:cNvPr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3600" dirty="0">
                <a:latin typeface="+mj-lt"/>
              </a:rPr>
            </a:br>
            <a:endParaRPr lang="nl-NL" sz="3600" i="1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graphicFrame>
        <p:nvGraphicFramePr>
          <p:cNvPr id="2" name="Tijdelijke aanduiding voor inhoud 2">
            <a:extLst>
              <a:ext uri="{FF2B5EF4-FFF2-40B4-BE49-F238E27FC236}">
                <a16:creationId xmlns:a16="http://schemas.microsoft.com/office/drawing/2014/main" id="{B9073205-4319-C76F-E7B7-3ED4E64BA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954619"/>
              </p:ext>
            </p:extLst>
          </p:nvPr>
        </p:nvGraphicFramePr>
        <p:xfrm>
          <a:off x="474837" y="1649529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86B02D70-B699-646A-657B-7F2A0B3F76B6}"/>
              </a:ext>
            </a:extLst>
          </p:cNvPr>
          <p:cNvSpPr/>
          <p:nvPr/>
        </p:nvSpPr>
        <p:spPr>
          <a:xfrm>
            <a:off x="5114925" y="308089"/>
            <a:ext cx="1971676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AA11442-E89A-123B-97E9-66693A43C70E}"/>
              </a:ext>
            </a:extLst>
          </p:cNvPr>
          <p:cNvSpPr txBox="1"/>
          <p:nvPr/>
        </p:nvSpPr>
        <p:spPr>
          <a:xfrm>
            <a:off x="3572263" y="336664"/>
            <a:ext cx="506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Huiswerk</a:t>
            </a:r>
          </a:p>
        </p:txBody>
      </p:sp>
    </p:spTree>
    <p:extLst>
      <p:ext uri="{BB962C8B-B14F-4D97-AF65-F5344CB8AC3E}">
        <p14:creationId xmlns:p14="http://schemas.microsoft.com/office/powerpoint/2010/main" val="158483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920x1080 Light Green Solid Color Background">
            <a:extLst>
              <a:ext uri="{FF2B5EF4-FFF2-40B4-BE49-F238E27FC236}">
                <a16:creationId xmlns:a16="http://schemas.microsoft.com/office/drawing/2014/main" id="{CB6ABB85-BA74-7CEC-3535-E6A13E083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A3DD698C-EDA1-7B6A-DC29-F2DFF050D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5765" y="2715527"/>
            <a:ext cx="37876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Welkom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Leerdoelen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Uitleg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Zijn de leerdoelen gehaald?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Huiswerk 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14073D7-A85E-0055-9A4F-6482B8DF4839}"/>
              </a:ext>
            </a:extLst>
          </p:cNvPr>
          <p:cNvCxnSpPr>
            <a:cxnSpLocks/>
          </p:cNvCxnSpPr>
          <p:nvPr/>
        </p:nvCxnSpPr>
        <p:spPr>
          <a:xfrm>
            <a:off x="5815013" y="1544843"/>
            <a:ext cx="0" cy="36272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B8ED5C-E0BC-6FE1-9C04-062F9038AFA7}"/>
              </a:ext>
            </a:extLst>
          </p:cNvPr>
          <p:cNvSpPr txBox="1">
            <a:spLocks/>
          </p:cNvSpPr>
          <p:nvPr/>
        </p:nvSpPr>
        <p:spPr>
          <a:xfrm>
            <a:off x="1031745" y="2933898"/>
            <a:ext cx="4232275" cy="76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B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Wat gaan we doen?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0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20x1080 Light Green Solid Color Background">
            <a:extLst>
              <a:ext uri="{FF2B5EF4-FFF2-40B4-BE49-F238E27FC236}">
                <a16:creationId xmlns:a16="http://schemas.microsoft.com/office/drawing/2014/main" id="{7EA5B57E-ACAD-5331-7CD8-5F072E359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3444241-4A1B-0CB0-D41F-9C87A33A2E50}"/>
              </a:ext>
            </a:extLst>
          </p:cNvPr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>
              <a:solidFill>
                <a:schemeClr val="tx1"/>
              </a:solidFill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C6C21AE-5486-3F52-AF1C-C05E649B2CBD}"/>
              </a:ext>
            </a:extLst>
          </p:cNvPr>
          <p:cNvSpPr/>
          <p:nvPr/>
        </p:nvSpPr>
        <p:spPr>
          <a:xfrm>
            <a:off x="3435166" y="2883159"/>
            <a:ext cx="8013495" cy="10077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458911A-232B-3214-453E-9D52E700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4" y="2805398"/>
            <a:ext cx="1819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en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/>
            <a:r>
              <a:rPr lang="nl-BE" altLang="en-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6.2 Bestuiving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C90E8AD-B032-CC5B-FD4F-B26B2B9A46B3}"/>
              </a:ext>
            </a:extLst>
          </p:cNvPr>
          <p:cNvSpPr txBox="1"/>
          <p:nvPr/>
        </p:nvSpPr>
        <p:spPr>
          <a:xfrm>
            <a:off x="4642500" y="2985720"/>
            <a:ext cx="680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  <a:latin typeface="+mj-lt"/>
              </a:rPr>
              <a:t>- </a:t>
            </a:r>
            <a:r>
              <a:rPr lang="nl-NL" sz="1600" b="0" i="0" dirty="0">
                <a:solidFill>
                  <a:schemeClr val="tx1"/>
                </a:solidFill>
                <a:effectLst/>
                <a:latin typeface="+mj-lt"/>
              </a:rPr>
              <a:t>Je kunt beschrijven wat </a:t>
            </a:r>
            <a:r>
              <a:rPr lang="nl-NL" sz="1600" b="1" i="0" dirty="0">
                <a:solidFill>
                  <a:schemeClr val="tx1"/>
                </a:solidFill>
                <a:effectLst/>
                <a:latin typeface="+mj-lt"/>
              </a:rPr>
              <a:t>bestuiving</a:t>
            </a:r>
            <a:r>
              <a:rPr lang="nl-NL" sz="1600" b="0" i="0" dirty="0">
                <a:solidFill>
                  <a:schemeClr val="tx1"/>
                </a:solidFill>
                <a:effectLst/>
                <a:latin typeface="+mj-lt"/>
              </a:rPr>
              <a:t> is.</a:t>
            </a:r>
            <a:br>
              <a:rPr lang="nl-NL" sz="1600" dirty="0">
                <a:solidFill>
                  <a:schemeClr val="tx1"/>
                </a:solidFill>
                <a:latin typeface="+mj-lt"/>
              </a:rPr>
            </a:br>
            <a:r>
              <a:rPr lang="nl-NL" sz="1600" dirty="0">
                <a:solidFill>
                  <a:schemeClr val="tx1"/>
                </a:solidFill>
                <a:latin typeface="+mj-lt"/>
              </a:rPr>
              <a:t>- </a:t>
            </a:r>
            <a:r>
              <a:rPr lang="nl-NL" sz="1600" b="0" i="0" dirty="0">
                <a:solidFill>
                  <a:schemeClr val="tx1"/>
                </a:solidFill>
                <a:effectLst/>
                <a:latin typeface="+mj-lt"/>
              </a:rPr>
              <a:t>Je kunt het verschil benoemen tussen </a:t>
            </a:r>
            <a:r>
              <a:rPr lang="nl-NL" sz="1600" b="1" i="0" dirty="0">
                <a:solidFill>
                  <a:schemeClr val="tx1"/>
                </a:solidFill>
                <a:effectLst/>
                <a:latin typeface="+mj-lt"/>
              </a:rPr>
              <a:t>kruisbestuiving</a:t>
            </a:r>
            <a:r>
              <a:rPr lang="nl-NL" sz="1600" b="0" i="0" dirty="0">
                <a:solidFill>
                  <a:schemeClr val="tx1"/>
                </a:solidFill>
                <a:effectLst/>
                <a:latin typeface="+mj-lt"/>
              </a:rPr>
              <a:t> en </a:t>
            </a:r>
            <a:r>
              <a:rPr lang="nl-NL" sz="1600" b="1" i="0" dirty="0">
                <a:solidFill>
                  <a:schemeClr val="tx1"/>
                </a:solidFill>
                <a:effectLst/>
                <a:latin typeface="+mj-lt"/>
              </a:rPr>
              <a:t>zelfbestuiving</a:t>
            </a:r>
            <a:r>
              <a:rPr lang="nl-NL" sz="1600" b="0" i="0" dirty="0">
                <a:solidFill>
                  <a:schemeClr val="tx1"/>
                </a:solidFill>
                <a:effectLst/>
                <a:latin typeface="+mj-lt"/>
              </a:rPr>
              <a:t>.</a:t>
            </a:r>
            <a:br>
              <a:rPr lang="nl-NL" sz="1600" dirty="0">
                <a:solidFill>
                  <a:schemeClr val="tx1"/>
                </a:solidFill>
                <a:latin typeface="+mj-lt"/>
              </a:rPr>
            </a:br>
            <a:r>
              <a:rPr lang="nl-NL" sz="1600" dirty="0">
                <a:solidFill>
                  <a:schemeClr val="tx1"/>
                </a:solidFill>
                <a:latin typeface="+mj-lt"/>
              </a:rPr>
              <a:t>- </a:t>
            </a:r>
            <a:r>
              <a:rPr lang="nl-NL" sz="1600" b="0" i="0" dirty="0">
                <a:solidFill>
                  <a:schemeClr val="tx1"/>
                </a:solidFill>
                <a:effectLst/>
                <a:latin typeface="+mj-lt"/>
              </a:rPr>
              <a:t>Je kunt de kenmerken noemen van </a:t>
            </a:r>
            <a:r>
              <a:rPr lang="nl-NL" sz="1600" b="1" i="0" dirty="0">
                <a:solidFill>
                  <a:schemeClr val="tx1"/>
                </a:solidFill>
                <a:effectLst/>
                <a:latin typeface="+mj-lt"/>
              </a:rPr>
              <a:t>insectenbloemen</a:t>
            </a:r>
            <a:r>
              <a:rPr lang="nl-NL" sz="1600" b="0" i="0" dirty="0">
                <a:solidFill>
                  <a:schemeClr val="tx1"/>
                </a:solidFill>
                <a:effectLst/>
                <a:latin typeface="+mj-lt"/>
              </a:rPr>
              <a:t> en van </a:t>
            </a:r>
            <a:r>
              <a:rPr lang="nl-NL" sz="1600" b="1" i="0" dirty="0">
                <a:solidFill>
                  <a:schemeClr val="tx1"/>
                </a:solidFill>
                <a:effectLst/>
                <a:latin typeface="+mj-lt"/>
              </a:rPr>
              <a:t>windbloemen</a:t>
            </a:r>
            <a:r>
              <a:rPr lang="nl-NL" sz="1600" b="0" i="0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837586-1659-7832-DFE6-6ECECB767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53" y="3055620"/>
            <a:ext cx="746760" cy="74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34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920x1080 Light Green Solid Color Background">
            <a:extLst>
              <a:ext uri="{FF2B5EF4-FFF2-40B4-BE49-F238E27FC236}">
                <a16:creationId xmlns:a16="http://schemas.microsoft.com/office/drawing/2014/main" id="{D9AC3FEE-A7FE-C855-F1E6-069B691B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969565" y="273266"/>
            <a:ext cx="2226365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670041" y="319778"/>
            <a:ext cx="485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</a:t>
            </a:r>
          </a:p>
        </p:txBody>
      </p:sp>
      <p:sp>
        <p:nvSpPr>
          <p:cNvPr id="3" name="Rechthoek: afgeronde hoeken 3">
            <a:extLst>
              <a:ext uri="{FF2B5EF4-FFF2-40B4-BE49-F238E27FC236}">
                <a16:creationId xmlns:a16="http://schemas.microsoft.com/office/drawing/2014/main" id="{5A848759-1615-3BAE-8651-8B497AB59AE0}"/>
              </a:ext>
            </a:extLst>
          </p:cNvPr>
          <p:cNvSpPr/>
          <p:nvPr/>
        </p:nvSpPr>
        <p:spPr>
          <a:xfrm>
            <a:off x="655984" y="1965543"/>
            <a:ext cx="5161721" cy="19389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noProof="0" dirty="0">
              <a:solidFill>
                <a:schemeClr val="tx1"/>
              </a:solidFill>
            </a:endParaRPr>
          </a:p>
          <a:p>
            <a:pPr algn="ctr"/>
            <a:r>
              <a:rPr lang="nl-NL" b="1" noProof="0" dirty="0">
                <a:solidFill>
                  <a:schemeClr val="tx1"/>
                </a:solidFill>
              </a:rPr>
              <a:t>Leerdoelen paragraaf 3</a:t>
            </a:r>
          </a:p>
          <a:p>
            <a:pPr marL="342900" indent="-342900" algn="ctr">
              <a:buAutoNum type="arabicParenR"/>
            </a:pPr>
            <a:r>
              <a:rPr lang="nl-NL" noProof="0" dirty="0">
                <a:solidFill>
                  <a:schemeClr val="tx1"/>
                </a:solidFill>
              </a:rPr>
              <a:t>Je leert beschrijven hoe de </a:t>
            </a:r>
            <a:r>
              <a:rPr lang="nl-NL" dirty="0">
                <a:solidFill>
                  <a:schemeClr val="tx1"/>
                </a:solidFill>
              </a:rPr>
              <a:t>bevruchting bij zaadplanten verloopt.</a:t>
            </a:r>
          </a:p>
          <a:p>
            <a:pPr marL="342900" indent="-342900" algn="ctr">
              <a:buAutoNum type="arabicParenR"/>
            </a:pPr>
            <a:r>
              <a:rPr lang="nl-NL" noProof="0" dirty="0">
                <a:solidFill>
                  <a:schemeClr val="tx1"/>
                </a:solidFill>
              </a:rPr>
              <a:t>Je leert de verandering in het zaadbeginsel na de bevruchting te beschrijven.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hthoek: afgeronde hoeken 3">
            <a:extLst>
              <a:ext uri="{FF2B5EF4-FFF2-40B4-BE49-F238E27FC236}">
                <a16:creationId xmlns:a16="http://schemas.microsoft.com/office/drawing/2014/main" id="{C00350B9-5B1E-C5E7-B44B-F515A61391CE}"/>
              </a:ext>
            </a:extLst>
          </p:cNvPr>
          <p:cNvSpPr/>
          <p:nvPr/>
        </p:nvSpPr>
        <p:spPr>
          <a:xfrm>
            <a:off x="6423992" y="2375938"/>
            <a:ext cx="5161721" cy="11181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noProof="0" dirty="0">
              <a:solidFill>
                <a:schemeClr val="tx1"/>
              </a:solidFill>
            </a:endParaRPr>
          </a:p>
          <a:p>
            <a:pPr algn="ctr"/>
            <a:r>
              <a:rPr lang="nl-NL" b="1" noProof="0" dirty="0">
                <a:solidFill>
                  <a:schemeClr val="tx1"/>
                </a:solidFill>
              </a:rPr>
              <a:t>Leerdoelen paragraaf 4</a:t>
            </a:r>
          </a:p>
          <a:p>
            <a:pPr marL="342900" indent="-342900" algn="ctr">
              <a:buAutoNum type="arabicParenR"/>
            </a:pPr>
            <a:r>
              <a:rPr lang="nl-NL" noProof="0" dirty="0">
                <a:solidFill>
                  <a:schemeClr val="tx1"/>
                </a:solidFill>
              </a:rPr>
              <a:t>Je leert de verandering in het vruchtbeginsel na bevruchting te beschrijven.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3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920x1080 Light Green Solid Color Background">
            <a:extLst>
              <a:ext uri="{FF2B5EF4-FFF2-40B4-BE49-F238E27FC236}">
                <a16:creationId xmlns:a16="http://schemas.microsoft.com/office/drawing/2014/main" id="{515B2EE3-9E0A-7BB1-3FC9-759FDFE9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058816" y="308089"/>
            <a:ext cx="4133462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581788" y="336664"/>
            <a:ext cx="506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Voortplantingsorganen</a:t>
            </a:r>
          </a:p>
        </p:txBody>
      </p:sp>
      <p:graphicFrame>
        <p:nvGraphicFramePr>
          <p:cNvPr id="3" name="Tabel 4">
            <a:extLst>
              <a:ext uri="{FF2B5EF4-FFF2-40B4-BE49-F238E27FC236}">
                <a16:creationId xmlns:a16="http://schemas.microsoft.com/office/drawing/2014/main" id="{CF3323CB-28BA-EA74-B81A-18C7AA88C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423179"/>
              </p:ext>
            </p:extLst>
          </p:nvPr>
        </p:nvGraphicFramePr>
        <p:xfrm>
          <a:off x="1991566" y="1585974"/>
          <a:ext cx="8128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6848651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11625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noProof="0" dirty="0">
                          <a:solidFill>
                            <a:srgbClr val="00B0F0"/>
                          </a:solidFill>
                        </a:rPr>
                        <a:t>Mannelijk voortplantingsorgaan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noProof="0" dirty="0">
                          <a:solidFill>
                            <a:srgbClr val="FB659B"/>
                          </a:solidFill>
                        </a:rPr>
                        <a:t>Vrouwelijk voortplantingsorgaan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75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l-B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444180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B6866DB4-9531-EBDD-D4D0-09FC5687CE7C}"/>
              </a:ext>
            </a:extLst>
          </p:cNvPr>
          <p:cNvSpPr txBox="1"/>
          <p:nvPr/>
        </p:nvSpPr>
        <p:spPr>
          <a:xfrm>
            <a:off x="3348666" y="1975817"/>
            <a:ext cx="293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Meeldraad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66C090A-7046-96D8-33C9-685A3534B3A5}"/>
              </a:ext>
            </a:extLst>
          </p:cNvPr>
          <p:cNvSpPr txBox="1"/>
          <p:nvPr/>
        </p:nvSpPr>
        <p:spPr>
          <a:xfrm>
            <a:off x="6287809" y="1962155"/>
            <a:ext cx="414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Stamper (stempel, stijl of vruchtbeginsel)</a:t>
            </a:r>
          </a:p>
        </p:txBody>
      </p:sp>
      <p:pic>
        <p:nvPicPr>
          <p:cNvPr id="4100" name="Picture 4" descr="Bee Stock Photo - Download Image Now - Bee, Pollen, Pollination - iStock">
            <a:extLst>
              <a:ext uri="{FF2B5EF4-FFF2-40B4-BE49-F238E27FC236}">
                <a16:creationId xmlns:a16="http://schemas.microsoft.com/office/drawing/2014/main" id="{7D5B4E80-388B-D6D6-6F25-83FD8B4F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57" y="2676891"/>
            <a:ext cx="3766394" cy="251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3C00B19-C7F2-3AAC-05DE-6BBC3CEC96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00"/>
          <a:stretch/>
        </p:blipFill>
        <p:spPr>
          <a:xfrm>
            <a:off x="6268649" y="2699956"/>
            <a:ext cx="3766394" cy="24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920x1080 Light Green Solid Color Background">
            <a:extLst>
              <a:ext uri="{FF2B5EF4-FFF2-40B4-BE49-F238E27FC236}">
                <a16:creationId xmlns:a16="http://schemas.microsoft.com/office/drawing/2014/main" id="{515B2EE3-9E0A-7BB1-3FC9-759FDFE9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590662" y="308089"/>
            <a:ext cx="3051110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581788" y="336664"/>
            <a:ext cx="506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Bevruchting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8C9680B-6F6A-EBF2-5161-E0996C40DFF2}"/>
              </a:ext>
            </a:extLst>
          </p:cNvPr>
          <p:cNvSpPr txBox="1"/>
          <p:nvPr/>
        </p:nvSpPr>
        <p:spPr>
          <a:xfrm>
            <a:off x="320985" y="1293978"/>
            <a:ext cx="116557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chemeClr val="accent6">
                    <a:lumMod val="75000"/>
                  </a:schemeClr>
                </a:solidFill>
              </a:rPr>
              <a:t>Bevruchting</a:t>
            </a:r>
            <a:r>
              <a:rPr lang="nl-BE" sz="1600" dirty="0"/>
              <a:t> is het versmelten van een mannelijk geslachtscel met de kern van een vrouwelijke geslachtscel van </a:t>
            </a:r>
            <a:r>
              <a:rPr lang="nl-BE" sz="1600" b="1" dirty="0"/>
              <a:t>dezelfde plantensoort</a:t>
            </a:r>
            <a:r>
              <a:rPr lang="nl-BE" sz="1600" dirty="0"/>
              <a:t>.</a:t>
            </a:r>
          </a:p>
          <a:p>
            <a:endParaRPr lang="nl-BE" sz="1600" i="1" dirty="0"/>
          </a:p>
          <a:p>
            <a:endParaRPr lang="nl-BE" sz="1600" i="1" dirty="0"/>
          </a:p>
          <a:p>
            <a:endParaRPr lang="nl-BE" sz="1600" i="1" dirty="0"/>
          </a:p>
          <a:p>
            <a:endParaRPr lang="nl-BE" sz="1600" i="1" dirty="0"/>
          </a:p>
          <a:p>
            <a:endParaRPr lang="nl-BE" sz="1600" i="1" dirty="0"/>
          </a:p>
          <a:p>
            <a:endParaRPr lang="nl-BE" sz="1600" i="1" dirty="0"/>
          </a:p>
          <a:p>
            <a:endParaRPr lang="nl-BE" sz="1600" i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BD6E649-D3D3-5B68-9A09-13AC284F3F08}"/>
              </a:ext>
            </a:extLst>
          </p:cNvPr>
          <p:cNvSpPr txBox="1"/>
          <p:nvPr/>
        </p:nvSpPr>
        <p:spPr>
          <a:xfrm>
            <a:off x="1226169" y="2454598"/>
            <a:ext cx="10918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                    (Mannelijk)  +            (Vrouwelijk)			Bevruchte eicel (Zygote) </a:t>
            </a:r>
            <a:endParaRPr lang="nl-BE" sz="2400" i="1" dirty="0"/>
          </a:p>
          <a:p>
            <a:endParaRPr lang="nl-BE" sz="1600" i="1" dirty="0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1249E687-AFCF-CE03-9EAC-8CA5396F4A69}"/>
              </a:ext>
            </a:extLst>
          </p:cNvPr>
          <p:cNvCxnSpPr>
            <a:cxnSpLocks/>
          </p:cNvCxnSpPr>
          <p:nvPr/>
        </p:nvCxnSpPr>
        <p:spPr>
          <a:xfrm>
            <a:off x="6880520" y="2715261"/>
            <a:ext cx="1399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B4A2440B-586D-8FCF-AA31-768914B469E7}"/>
              </a:ext>
            </a:extLst>
          </p:cNvPr>
          <p:cNvSpPr txBox="1"/>
          <p:nvPr/>
        </p:nvSpPr>
        <p:spPr>
          <a:xfrm>
            <a:off x="572386" y="2460506"/>
            <a:ext cx="236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00B0F0"/>
                </a:solidFill>
              </a:rPr>
              <a:t>Stuifmeelkorrel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8724D50-3D39-E309-CAC6-B847A862B9A6}"/>
              </a:ext>
            </a:extLst>
          </p:cNvPr>
          <p:cNvSpPr txBox="1"/>
          <p:nvPr/>
        </p:nvSpPr>
        <p:spPr>
          <a:xfrm>
            <a:off x="4454562" y="2454598"/>
            <a:ext cx="236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FB659B"/>
                </a:solidFill>
              </a:rPr>
              <a:t>Eicel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23C7275-7A7C-AE31-64C4-22FA09570A6B}"/>
              </a:ext>
            </a:extLst>
          </p:cNvPr>
          <p:cNvSpPr txBox="1"/>
          <p:nvPr/>
        </p:nvSpPr>
        <p:spPr>
          <a:xfrm>
            <a:off x="3535805" y="4650059"/>
            <a:ext cx="7624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Bevruchting  =  bestuiving </a:t>
            </a:r>
          </a:p>
          <a:p>
            <a:endParaRPr lang="nl-BE" sz="1600" i="1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BDE498D-330A-8CC4-601A-AF94205FB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21" y="4819701"/>
            <a:ext cx="325096" cy="3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9F427E4C-3A0B-1433-062E-AF75A981D192}"/>
              </a:ext>
            </a:extLst>
          </p:cNvPr>
          <p:cNvCxnSpPr>
            <a:cxnSpLocks/>
          </p:cNvCxnSpPr>
          <p:nvPr/>
        </p:nvCxnSpPr>
        <p:spPr>
          <a:xfrm>
            <a:off x="6951306" y="5243804"/>
            <a:ext cx="690466" cy="39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392848F4-296B-0175-8926-B9E1EF483398}"/>
              </a:ext>
            </a:extLst>
          </p:cNvPr>
          <p:cNvCxnSpPr>
            <a:cxnSpLocks/>
          </p:cNvCxnSpPr>
          <p:nvPr/>
        </p:nvCxnSpPr>
        <p:spPr>
          <a:xfrm flipH="1">
            <a:off x="3694922" y="5243804"/>
            <a:ext cx="895740" cy="476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7E2EDEB5-C0BE-11D1-8C53-D758AEBBBDF9}"/>
              </a:ext>
            </a:extLst>
          </p:cNvPr>
          <p:cNvSpPr txBox="1"/>
          <p:nvPr/>
        </p:nvSpPr>
        <p:spPr>
          <a:xfrm>
            <a:off x="1813886" y="5810679"/>
            <a:ext cx="277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Celkernen stuifmeelkorrel en eicel zijn versmolten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CD01DE6-426F-76FE-88BE-67FAC7D743AF}"/>
              </a:ext>
            </a:extLst>
          </p:cNvPr>
          <p:cNvSpPr txBox="1"/>
          <p:nvPr/>
        </p:nvSpPr>
        <p:spPr>
          <a:xfrm>
            <a:off x="7151296" y="5782413"/>
            <a:ext cx="2480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Stuifmeelkorrel is op de stempel gekomen</a:t>
            </a:r>
          </a:p>
        </p:txBody>
      </p:sp>
    </p:spTree>
    <p:extLst>
      <p:ext uri="{BB962C8B-B14F-4D97-AF65-F5344CB8AC3E}">
        <p14:creationId xmlns:p14="http://schemas.microsoft.com/office/powerpoint/2010/main" val="418771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920x1080 Light Green Solid Color Background">
            <a:extLst>
              <a:ext uri="{FF2B5EF4-FFF2-40B4-BE49-F238E27FC236}">
                <a16:creationId xmlns:a16="http://schemas.microsoft.com/office/drawing/2014/main" id="{515B2EE3-9E0A-7BB1-3FC9-759FDFE9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pic>
        <p:nvPicPr>
          <p:cNvPr id="3" name="Picture 2" descr="Pollination and fertilization of plants | How do bees pollinate | What is  pollination on Make a GIF">
            <a:extLst>
              <a:ext uri="{FF2B5EF4-FFF2-40B4-BE49-F238E27FC236}">
                <a16:creationId xmlns:a16="http://schemas.microsoft.com/office/drawing/2014/main" id="{27E8A4C2-8D00-25F0-F462-F76D7E91C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8"/>
          <a:stretch/>
        </p:blipFill>
        <p:spPr bwMode="auto">
          <a:xfrm>
            <a:off x="632901" y="797122"/>
            <a:ext cx="10489189" cy="51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5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C98D1701-ED37-D6B2-4425-5A4D65648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4" y="849086"/>
            <a:ext cx="3227009" cy="60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587D4968-7FDC-8E20-DB22-730E3008B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8"/>
          <a:stretch/>
        </p:blipFill>
        <p:spPr bwMode="auto">
          <a:xfrm>
            <a:off x="3720237" y="2959077"/>
            <a:ext cx="2885836" cy="29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1920x1080 Light Green Solid Color Background">
            <a:extLst>
              <a:ext uri="{FF2B5EF4-FFF2-40B4-BE49-F238E27FC236}">
                <a16:creationId xmlns:a16="http://schemas.microsoft.com/office/drawing/2014/main" id="{515B2EE3-9E0A-7BB1-3FC9-759FDFE9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590662" y="308089"/>
            <a:ext cx="3051110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581788" y="336664"/>
            <a:ext cx="506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Bevruchting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63438A9-43A4-1806-C6C7-8306922435F2}"/>
              </a:ext>
            </a:extLst>
          </p:cNvPr>
          <p:cNvSpPr txBox="1"/>
          <p:nvPr/>
        </p:nvSpPr>
        <p:spPr>
          <a:xfrm>
            <a:off x="855069" y="206144"/>
            <a:ext cx="2118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/>
              <a:t>Bevruchting stamper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287C657-62DD-749E-79E5-807B98A42D3E}"/>
              </a:ext>
            </a:extLst>
          </p:cNvPr>
          <p:cNvSpPr txBox="1"/>
          <p:nvPr/>
        </p:nvSpPr>
        <p:spPr>
          <a:xfrm>
            <a:off x="4506686" y="2634071"/>
            <a:ext cx="2118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/>
              <a:t>Zaadbeginsel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C1C3EF14-94DF-8C96-1582-898322D51736}"/>
              </a:ext>
            </a:extLst>
          </p:cNvPr>
          <p:cNvCxnSpPr>
            <a:cxnSpLocks/>
          </p:cNvCxnSpPr>
          <p:nvPr/>
        </p:nvCxnSpPr>
        <p:spPr>
          <a:xfrm>
            <a:off x="2304661" y="5094514"/>
            <a:ext cx="1530221" cy="223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F6509CFB-5D2B-C0B2-DDB1-A6AC2B823EAC}"/>
              </a:ext>
            </a:extLst>
          </p:cNvPr>
          <p:cNvSpPr txBox="1"/>
          <p:nvPr/>
        </p:nvSpPr>
        <p:spPr>
          <a:xfrm>
            <a:off x="7221893" y="1258103"/>
            <a:ext cx="5412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1. Stuifmeel komt op de stempel.</a:t>
            </a:r>
            <a:br>
              <a:rPr lang="nl-BE" sz="1600" dirty="0"/>
            </a:br>
            <a:r>
              <a:rPr lang="nl-BE" sz="1600" dirty="0"/>
              <a:t>2. Stuifmeelbuis van stempel naar zaadbeginsel</a:t>
            </a:r>
            <a:br>
              <a:rPr lang="nl-BE" sz="1600" dirty="0"/>
            </a:br>
            <a:r>
              <a:rPr lang="nl-BE" sz="1600" dirty="0"/>
              <a:t>3. Kern van de stuifmeelkorrel naar de kern van de eicel</a:t>
            </a:r>
            <a:br>
              <a:rPr lang="nl-BE" sz="1600" dirty="0"/>
            </a:br>
            <a:r>
              <a:rPr lang="nl-BE" sz="1600" dirty="0"/>
              <a:t>4. Versmelten kernen (</a:t>
            </a:r>
            <a:r>
              <a:rPr lang="nl-BE" sz="1600" b="1" dirty="0">
                <a:solidFill>
                  <a:schemeClr val="accent6">
                    <a:lumMod val="75000"/>
                  </a:schemeClr>
                </a:solidFill>
              </a:rPr>
              <a:t>bevruchting</a:t>
            </a:r>
            <a:r>
              <a:rPr lang="nl-BE" sz="1600" dirty="0"/>
              <a:t>) -&gt; Zygote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F1A99CF-BD2A-64B6-B2F8-23E83E9E4204}"/>
              </a:ext>
            </a:extLst>
          </p:cNvPr>
          <p:cNvSpPr txBox="1"/>
          <p:nvPr/>
        </p:nvSpPr>
        <p:spPr>
          <a:xfrm>
            <a:off x="699796" y="629051"/>
            <a:ext cx="9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CB038E8-527F-91E6-F7E2-72BE887274D5}"/>
              </a:ext>
            </a:extLst>
          </p:cNvPr>
          <p:cNvSpPr txBox="1"/>
          <p:nvPr/>
        </p:nvSpPr>
        <p:spPr>
          <a:xfrm>
            <a:off x="1828800" y="2820096"/>
            <a:ext cx="9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EA57553-8F5B-B3A2-2951-A74904E0E0BB}"/>
              </a:ext>
            </a:extLst>
          </p:cNvPr>
          <p:cNvSpPr txBox="1"/>
          <p:nvPr/>
        </p:nvSpPr>
        <p:spPr>
          <a:xfrm>
            <a:off x="2266999" y="4425184"/>
            <a:ext cx="9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96B1262-80A8-8BFF-6652-F219240EB3F3}"/>
              </a:ext>
            </a:extLst>
          </p:cNvPr>
          <p:cNvSpPr txBox="1"/>
          <p:nvPr/>
        </p:nvSpPr>
        <p:spPr>
          <a:xfrm>
            <a:off x="4268755" y="4794516"/>
            <a:ext cx="9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759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B3CB850-7F87-0EDD-7226-4ABAC76CE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8"/>
          <a:stretch/>
        </p:blipFill>
        <p:spPr bwMode="auto">
          <a:xfrm>
            <a:off x="-1063688" y="2982370"/>
            <a:ext cx="6015135" cy="387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1920x1080 Light Green Solid Color Background">
            <a:extLst>
              <a:ext uri="{FF2B5EF4-FFF2-40B4-BE49-F238E27FC236}">
                <a16:creationId xmlns:a16="http://schemas.microsoft.com/office/drawing/2014/main" id="{515B2EE3-9E0A-7BB1-3FC9-759FDFE9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590662" y="308089"/>
            <a:ext cx="3051110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581788" y="336664"/>
            <a:ext cx="506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Bevruchte eicel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8C9680B-6F6A-EBF2-5161-E0996C40DFF2}"/>
              </a:ext>
            </a:extLst>
          </p:cNvPr>
          <p:cNvSpPr txBox="1"/>
          <p:nvPr/>
        </p:nvSpPr>
        <p:spPr>
          <a:xfrm>
            <a:off x="544922" y="1351994"/>
            <a:ext cx="10250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Na de bevruchting…</a:t>
            </a:r>
            <a:br>
              <a:rPr lang="nl-BE" sz="1600" dirty="0"/>
            </a:br>
            <a:r>
              <a:rPr lang="nl-BE" sz="1600" dirty="0"/>
              <a:t>1. Bevruchte eicel gaat delen.</a:t>
            </a:r>
            <a:br>
              <a:rPr lang="nl-BE" sz="1600" dirty="0"/>
            </a:br>
            <a:r>
              <a:rPr lang="nl-BE" sz="1600" dirty="0"/>
              <a:t>2. Door delingen ontstaat een </a:t>
            </a:r>
            <a:r>
              <a:rPr lang="nl-BE" sz="1600" b="1" dirty="0">
                <a:solidFill>
                  <a:schemeClr val="accent6">
                    <a:lumMod val="75000"/>
                  </a:schemeClr>
                </a:solidFill>
              </a:rPr>
              <a:t>kiem</a:t>
            </a:r>
            <a:r>
              <a:rPr lang="nl-BE" sz="1600" dirty="0"/>
              <a:t> (klein plantje)</a:t>
            </a:r>
            <a:br>
              <a:rPr lang="nl-BE" sz="1600" dirty="0"/>
            </a:br>
            <a:r>
              <a:rPr lang="nl-BE" sz="1600" dirty="0"/>
              <a:t>3. Uit een kiem ontstaat een kiemplantje. </a:t>
            </a:r>
            <a:br>
              <a:rPr lang="nl-BE" sz="1600" dirty="0"/>
            </a:br>
            <a:br>
              <a:rPr lang="nl-BE" sz="1600" dirty="0"/>
            </a:br>
            <a:endParaRPr lang="nl-BE" sz="1600" i="1" dirty="0"/>
          </a:p>
        </p:txBody>
      </p:sp>
      <p:pic>
        <p:nvPicPr>
          <p:cNvPr id="1028" name="Picture 4" descr="Hoe het komt dat kiemplantjes altijd naar het licht groeien - WUR">
            <a:extLst>
              <a:ext uri="{FF2B5EF4-FFF2-40B4-BE49-F238E27FC236}">
                <a16:creationId xmlns:a16="http://schemas.microsoft.com/office/drawing/2014/main" id="{7BAD866B-BFAA-98D7-F8F2-1AB604AB9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91" y="1411779"/>
            <a:ext cx="4002732" cy="266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590CF39C-11DF-3D53-560B-4DB4401F9F95}"/>
              </a:ext>
            </a:extLst>
          </p:cNvPr>
          <p:cNvCxnSpPr>
            <a:cxnSpLocks/>
          </p:cNvCxnSpPr>
          <p:nvPr/>
        </p:nvCxnSpPr>
        <p:spPr>
          <a:xfrm flipV="1">
            <a:off x="4917234" y="3107093"/>
            <a:ext cx="1987421" cy="2183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2982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Bevruchting &amp; Vruchten en zaden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celkern en celdeling </dc:title>
  <dc:creator>mike baets</dc:creator>
  <cp:lastModifiedBy>Mike baets</cp:lastModifiedBy>
  <cp:revision>110</cp:revision>
  <dcterms:created xsi:type="dcterms:W3CDTF">2022-12-08T13:49:26Z</dcterms:created>
  <dcterms:modified xsi:type="dcterms:W3CDTF">2025-06-04T06:05:47Z</dcterms:modified>
</cp:coreProperties>
</file>