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08" r:id="rId2"/>
    <p:sldId id="258" r:id="rId3"/>
    <p:sldId id="440" r:id="rId4"/>
    <p:sldId id="257" r:id="rId5"/>
    <p:sldId id="468" r:id="rId6"/>
    <p:sldId id="479" r:id="rId7"/>
    <p:sldId id="480" r:id="rId8"/>
    <p:sldId id="481" r:id="rId9"/>
    <p:sldId id="482" r:id="rId10"/>
    <p:sldId id="484" r:id="rId11"/>
    <p:sldId id="487" r:id="rId12"/>
    <p:sldId id="489" r:id="rId13"/>
    <p:sldId id="465" r:id="rId14"/>
    <p:sldId id="308" r:id="rId1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659B"/>
    <a:srgbClr val="FF5050"/>
    <a:srgbClr val="7AECAB"/>
    <a:srgbClr val="78D8EE"/>
    <a:srgbClr val="7DE709"/>
    <a:srgbClr val="1EDB15"/>
    <a:srgbClr val="28C88F"/>
    <a:srgbClr val="BF81E5"/>
    <a:srgbClr val="FDB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5686" autoAdjust="0"/>
  </p:normalViewPr>
  <p:slideViewPr>
    <p:cSldViewPr snapToGrid="0">
      <p:cViewPr varScale="1">
        <p:scale>
          <a:sx n="111" d="100"/>
          <a:sy n="111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Tijdens de les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Is al je werk nagekeken?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Thuiswerk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Tijdens de les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Is al je werk nagekeken?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Thuiswerk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9" name="Rectangle 211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estuiving - Wikipedia">
            <a:extLst>
              <a:ext uri="{FF2B5EF4-FFF2-40B4-BE49-F238E27FC236}">
                <a16:creationId xmlns:a16="http://schemas.microsoft.com/office/drawing/2014/main" id="{E5350260-6331-2EF3-720D-BA6CE512C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9" b="1166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1" name="Rectangle 212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nl-BE" sz="5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Bestuiving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780" y="803379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nl-BE" sz="1800" dirty="0">
                <a:solidFill>
                  <a:srgbClr val="FFFFFF"/>
                </a:solidFill>
              </a:rPr>
              <a:t>6.2 Biologie voor Jou</a:t>
            </a:r>
            <a:br>
              <a:rPr lang="nl-BE" sz="1800" dirty="0">
                <a:solidFill>
                  <a:srgbClr val="FFFFFF"/>
                </a:solidFill>
              </a:rPr>
            </a:br>
            <a:r>
              <a:rPr lang="nl-BE" sz="1200" dirty="0">
                <a:solidFill>
                  <a:srgbClr val="FFFFFF"/>
                </a:solidFill>
              </a:rPr>
              <a:t>Leerjaar 1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23" name="Rectangle 212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195AB2-A021-9F75-9CDB-64509CE4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6" y="5624043"/>
            <a:ext cx="923348" cy="9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D421D8FC-90E4-2977-03FB-DD00F8AC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71" y="4373684"/>
            <a:ext cx="5542384" cy="20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7F2BDDA-B1FC-4570-EF7E-3BE9B9ED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7" y="4231488"/>
            <a:ext cx="4999582" cy="24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32245" y="308089"/>
            <a:ext cx="4777273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Hoe vind bestuiving plaats?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FB1B749-539B-3874-1DF7-8AE97AC21BF5}"/>
              </a:ext>
            </a:extLst>
          </p:cNvPr>
          <p:cNvSpPr txBox="1"/>
          <p:nvPr/>
        </p:nvSpPr>
        <p:spPr>
          <a:xfrm>
            <a:off x="1185187" y="1479385"/>
            <a:ext cx="143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Windbloemen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21A6BDA-C184-87A2-5A1E-BB9457470693}"/>
              </a:ext>
            </a:extLst>
          </p:cNvPr>
          <p:cNvSpPr txBox="1"/>
          <p:nvPr/>
        </p:nvSpPr>
        <p:spPr>
          <a:xfrm>
            <a:off x="9509054" y="1479385"/>
            <a:ext cx="1855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Insectenbloemen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A3AF257-E7C8-4A13-2FA5-2E6A98E5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183" y="385813"/>
            <a:ext cx="805544" cy="8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1B7225B-E3D3-511B-1E4C-39CF1C02EB13}"/>
              </a:ext>
            </a:extLst>
          </p:cNvPr>
          <p:cNvSpPr txBox="1"/>
          <p:nvPr/>
        </p:nvSpPr>
        <p:spPr>
          <a:xfrm>
            <a:off x="1170417" y="1796105"/>
            <a:ext cx="450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- Maken meer stuifmeel</a:t>
            </a:r>
            <a:endParaRPr lang="nl-BE" sz="1600" b="1" dirty="0">
              <a:solidFill>
                <a:srgbClr val="FF0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80A81F6-50BA-9317-854F-EC2C8DCD4ED0}"/>
              </a:ext>
            </a:extLst>
          </p:cNvPr>
          <p:cNvSpPr txBox="1"/>
          <p:nvPr/>
        </p:nvSpPr>
        <p:spPr>
          <a:xfrm>
            <a:off x="9509054" y="1817939"/>
            <a:ext cx="254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- Insecten bezoeken vaak één bepaalde soort plant</a:t>
            </a:r>
            <a:br>
              <a:rPr lang="nl-NL" sz="1600" dirty="0"/>
            </a:br>
            <a:r>
              <a:rPr lang="nl-NL" sz="1600" dirty="0"/>
              <a:t>- Minder stuifmeel</a:t>
            </a:r>
            <a:endParaRPr lang="nl-BE" sz="1600" b="1" dirty="0">
              <a:solidFill>
                <a:srgbClr val="FF000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79E2BB5-7E18-CDEF-DB09-6723D87CA793}"/>
              </a:ext>
            </a:extLst>
          </p:cNvPr>
          <p:cNvSpPr txBox="1"/>
          <p:nvPr/>
        </p:nvSpPr>
        <p:spPr>
          <a:xfrm>
            <a:off x="245216" y="2349169"/>
            <a:ext cx="4867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Kenmerken</a:t>
            </a:r>
            <a:br>
              <a:rPr lang="nl-NL" sz="1600" i="1" dirty="0"/>
            </a:br>
            <a:r>
              <a:rPr lang="nl-NL" sz="1600" i="1" dirty="0"/>
              <a:t>- </a:t>
            </a:r>
            <a:r>
              <a:rPr lang="nl-NL" sz="1600" dirty="0"/>
              <a:t>Bloemen zijn meestal klein en onopvallend gekleurd, geuren niet en bevatten geen nectar.</a:t>
            </a:r>
            <a:br>
              <a:rPr lang="nl-NL" sz="1600" dirty="0"/>
            </a:br>
            <a:r>
              <a:rPr lang="nl-NL" sz="1600" dirty="0"/>
              <a:t>- Helmhokjes hangen uit de bloem en maken veel licht en glad stuifmeel</a:t>
            </a:r>
            <a:br>
              <a:rPr lang="nl-NL" sz="1600" dirty="0"/>
            </a:br>
            <a:r>
              <a:rPr lang="nl-NL" sz="1600" dirty="0"/>
              <a:t>- Stempels hangen meestal uit de bloem en zijn veervormig</a:t>
            </a:r>
            <a:endParaRPr lang="nl-BE" sz="1600" b="1" dirty="0">
              <a:solidFill>
                <a:srgbClr val="FF0000"/>
              </a:solidFill>
            </a:endParaRPr>
          </a:p>
        </p:txBody>
      </p:sp>
      <p:pic>
        <p:nvPicPr>
          <p:cNvPr id="9224" name="Picture 8" descr="SLOW UPDATE ] WARNING 21+ (BIJAK DALAM MEMBACA) Dewi Hamerra ...">
            <a:extLst>
              <a:ext uri="{FF2B5EF4-FFF2-40B4-BE49-F238E27FC236}">
                <a16:creationId xmlns:a16="http://schemas.microsoft.com/office/drawing/2014/main" id="{2583EE9C-1275-1287-83A2-874C61A4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2" y="221643"/>
            <a:ext cx="1824546" cy="109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D5E7968-93C2-F547-48E3-C22315060180}"/>
              </a:ext>
            </a:extLst>
          </p:cNvPr>
          <p:cNvSpPr txBox="1"/>
          <p:nvPr/>
        </p:nvSpPr>
        <p:spPr>
          <a:xfrm>
            <a:off x="7569257" y="2710637"/>
            <a:ext cx="4867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Kenmerken</a:t>
            </a:r>
            <a:br>
              <a:rPr lang="nl-NL" sz="1600" i="1" dirty="0"/>
            </a:br>
            <a:r>
              <a:rPr lang="nl-NL" sz="1600" i="1" dirty="0"/>
              <a:t>- </a:t>
            </a:r>
            <a:r>
              <a:rPr lang="nl-NL" sz="1600" dirty="0"/>
              <a:t>Bloemen zijn meestal groot, opvallend gekleurd en bevatten nectar.</a:t>
            </a:r>
            <a:br>
              <a:rPr lang="nl-NL" sz="1600" dirty="0"/>
            </a:br>
            <a:r>
              <a:rPr lang="nl-NL" sz="1600" dirty="0"/>
              <a:t>- Stuifmeel is ruw en kleverig.</a:t>
            </a:r>
            <a:br>
              <a:rPr lang="nl-NL" sz="1600" dirty="0"/>
            </a:br>
            <a:r>
              <a:rPr lang="nl-NL" sz="1600" dirty="0"/>
              <a:t>- De meeldraden en stempels zitten in de bloem</a:t>
            </a:r>
            <a:endParaRPr lang="nl-B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2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99C0FE-9F39-3CD2-1625-E3CA7537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51" y="267122"/>
            <a:ext cx="6778548" cy="4202241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4D931E9-47DF-3334-08D1-9C2D5588EFF1}"/>
              </a:ext>
            </a:extLst>
          </p:cNvPr>
          <p:cNvSpPr txBox="1"/>
          <p:nvPr/>
        </p:nvSpPr>
        <p:spPr>
          <a:xfrm>
            <a:off x="3124392" y="5155850"/>
            <a:ext cx="471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A:</a:t>
            </a:r>
            <a:br>
              <a:rPr lang="nl-NL" sz="2000" dirty="0"/>
            </a:br>
            <a:r>
              <a:rPr lang="nl-NL" sz="2000" dirty="0"/>
              <a:t>B:</a:t>
            </a:r>
            <a:br>
              <a:rPr lang="nl-NL" sz="2000" dirty="0"/>
            </a:br>
            <a:r>
              <a:rPr lang="nl-NL" sz="2000" dirty="0"/>
              <a:t>C:</a:t>
            </a:r>
            <a:endParaRPr lang="nl-BE" sz="20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9B8E687-6C18-2334-2D93-CAC01CB260C9}"/>
              </a:ext>
            </a:extLst>
          </p:cNvPr>
          <p:cNvSpPr txBox="1"/>
          <p:nvPr/>
        </p:nvSpPr>
        <p:spPr>
          <a:xfrm>
            <a:off x="3483428" y="5165181"/>
            <a:ext cx="471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Zelfbestuiving (zelfde bloem, zelfde plant)</a:t>
            </a:r>
            <a:endParaRPr lang="nl-BE" sz="2000" b="1" dirty="0">
              <a:solidFill>
                <a:srgbClr val="FF00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759FA5-72E3-8A3B-9055-F169F5A28FF5}"/>
              </a:ext>
            </a:extLst>
          </p:cNvPr>
          <p:cNvSpPr txBox="1"/>
          <p:nvPr/>
        </p:nvSpPr>
        <p:spPr>
          <a:xfrm>
            <a:off x="3483427" y="5472957"/>
            <a:ext cx="471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Zelfbestuiving (andere bloem, zelfde plant)</a:t>
            </a:r>
            <a:endParaRPr lang="nl-BE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E4C6164-C721-FA37-3A58-08338511F2C3}"/>
              </a:ext>
            </a:extLst>
          </p:cNvPr>
          <p:cNvSpPr txBox="1"/>
          <p:nvPr/>
        </p:nvSpPr>
        <p:spPr>
          <a:xfrm>
            <a:off x="3483427" y="5771402"/>
            <a:ext cx="471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Kruisbestuiving (andere plant)</a:t>
            </a:r>
            <a:endParaRPr lang="nl-B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474BF-899E-88A2-809F-3B830460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1BE5221D-F632-7093-EEF2-2E76ACCF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33A2727-CB1B-D8FD-48E1-272DD2D4695B}"/>
              </a:ext>
            </a:extLst>
          </p:cNvPr>
          <p:cNvSpPr/>
          <p:nvPr/>
        </p:nvSpPr>
        <p:spPr>
          <a:xfrm>
            <a:off x="5158596" y="273266"/>
            <a:ext cx="18546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069275-85D0-8F49-5B4C-110103BAABED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 </a:t>
            </a:r>
          </a:p>
        </p:txBody>
      </p:sp>
      <p:sp>
        <p:nvSpPr>
          <p:cNvPr id="2" name="Rechthoek: afgeronde hoeken 3">
            <a:extLst>
              <a:ext uri="{FF2B5EF4-FFF2-40B4-BE49-F238E27FC236}">
                <a16:creationId xmlns:a16="http://schemas.microsoft.com/office/drawing/2014/main" id="{9FDA7A44-E47D-A125-905F-EFBC39087C2E}"/>
              </a:ext>
            </a:extLst>
          </p:cNvPr>
          <p:cNvSpPr/>
          <p:nvPr/>
        </p:nvSpPr>
        <p:spPr>
          <a:xfrm>
            <a:off x="2480765" y="2216988"/>
            <a:ext cx="7230466" cy="12767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noProof="0" dirty="0">
                <a:solidFill>
                  <a:schemeClr val="tx1"/>
                </a:solidFill>
                <a:latin typeface="+mj-lt"/>
              </a:rPr>
              <a:t>Deze les heb je geleerd..</a:t>
            </a:r>
          </a:p>
          <a:p>
            <a:pPr marL="342900" indent="-342900">
              <a:buAutoNum type="arabicParenR"/>
            </a:pPr>
            <a:r>
              <a:rPr lang="nl-NL" noProof="0" dirty="0">
                <a:solidFill>
                  <a:schemeClr val="tx1"/>
                </a:solidFill>
                <a:latin typeface="+mj-lt"/>
              </a:rPr>
              <a:t>Beschrijven wat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bestuiving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is.</a:t>
            </a:r>
          </a:p>
          <a:p>
            <a:pPr marL="342900" indent="-342900">
              <a:buAutoNum type="arabicParenR"/>
            </a:pPr>
            <a:r>
              <a:rPr lang="nl-NL" noProof="0" dirty="0">
                <a:solidFill>
                  <a:schemeClr val="tx1"/>
                </a:solidFill>
                <a:latin typeface="+mj-lt"/>
              </a:rPr>
              <a:t>De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kenmerken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noemen van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insectenbloemen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en van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wildbloemen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50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905249" y="273266"/>
            <a:ext cx="438150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Wat nu?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8C008CB-A152-F68B-F251-2711BF5510A7}"/>
              </a:ext>
            </a:extLst>
          </p:cNvPr>
          <p:cNvSpPr txBox="1"/>
          <p:nvPr/>
        </p:nvSpPr>
        <p:spPr>
          <a:xfrm>
            <a:off x="1091682" y="1987420"/>
            <a:ext cx="10636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Voorbereiden </a:t>
            </a:r>
            <a:r>
              <a:rPr lang="nl-BE" sz="2800">
                <a:latin typeface="+mj-lt"/>
              </a:rPr>
              <a:t>paragraaf 6.3 </a:t>
            </a:r>
            <a:r>
              <a:rPr lang="nl-BE" sz="2800" dirty="0">
                <a:latin typeface="+mj-lt"/>
              </a:rPr>
              <a:t>(tevens huiswerk voor volgende les).</a:t>
            </a: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r>
              <a:rPr lang="nl-BE" sz="2800" dirty="0">
                <a:latin typeface="+mj-lt"/>
              </a:rPr>
              <a:t>Overleg met buurman/vrouw mag (mits het </a:t>
            </a:r>
            <a:r>
              <a:rPr lang="nl-BE" sz="2800" b="1" dirty="0">
                <a:solidFill>
                  <a:srgbClr val="FF0000"/>
                </a:solidFill>
                <a:latin typeface="+mj-lt"/>
              </a:rPr>
              <a:t>fluistertoon</a:t>
            </a:r>
            <a:r>
              <a:rPr lang="nl-BE" sz="2800" dirty="0">
                <a:latin typeface="+mj-lt"/>
              </a:rPr>
              <a:t> is)</a:t>
            </a: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32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92889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435166" y="2883159"/>
            <a:ext cx="6890653" cy="10077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6.1 Bloemen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511339" y="3000553"/>
            <a:ext cx="6806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1"/>
                </a:solidFill>
                <a:latin typeface="open-sans"/>
              </a:rPr>
              <a:t> </a:t>
            </a:r>
            <a:r>
              <a:rPr lang="nl-BE" sz="1600" noProof="0" dirty="0">
                <a:solidFill>
                  <a:schemeClr val="tx1"/>
                </a:solidFill>
                <a:latin typeface="+mj-lt"/>
              </a:rPr>
              <a:t>De vorige les heb je geleerd..</a:t>
            </a:r>
          </a:p>
          <a:p>
            <a:pPr marL="342900" indent="-342900">
              <a:buAutoNum type="arabicParenR"/>
            </a:pPr>
            <a:r>
              <a:rPr lang="nl-BE" sz="1600" dirty="0">
                <a:solidFill>
                  <a:schemeClr val="tx1"/>
                </a:solidFill>
                <a:latin typeface="+mj-lt"/>
              </a:rPr>
              <a:t>De </a:t>
            </a:r>
            <a:r>
              <a:rPr lang="nl-BE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delen</a:t>
            </a:r>
            <a:r>
              <a:rPr lang="nl-BE" sz="1600" dirty="0">
                <a:solidFill>
                  <a:schemeClr val="tx1"/>
                </a:solidFill>
                <a:latin typeface="+mj-lt"/>
              </a:rPr>
              <a:t> van een </a:t>
            </a:r>
            <a:r>
              <a:rPr lang="nl-BE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bloem</a:t>
            </a:r>
            <a:r>
              <a:rPr lang="nl-BE" sz="1600" dirty="0">
                <a:solidFill>
                  <a:schemeClr val="tx1"/>
                </a:solidFill>
                <a:latin typeface="+mj-lt"/>
              </a:rPr>
              <a:t> te benoemen.</a:t>
            </a:r>
          </a:p>
          <a:p>
            <a:pPr marL="342900" indent="-342900">
              <a:buAutoNum type="arabicParenR"/>
            </a:pPr>
            <a:r>
              <a:rPr lang="nl-BE" sz="1600" noProof="0" dirty="0">
                <a:solidFill>
                  <a:schemeClr val="tx1"/>
                </a:solidFill>
                <a:latin typeface="+mj-lt"/>
              </a:rPr>
              <a:t>De </a:t>
            </a:r>
            <a:r>
              <a:rPr lang="nl-BE" sz="1600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kenmerken en functies </a:t>
            </a:r>
            <a:r>
              <a:rPr lang="nl-BE" sz="1600" noProof="0" dirty="0">
                <a:solidFill>
                  <a:schemeClr val="tx1"/>
                </a:solidFill>
                <a:latin typeface="+mj-lt"/>
              </a:rPr>
              <a:t>noemen van de delen van een </a:t>
            </a:r>
            <a:r>
              <a:rPr lang="nl-BE" sz="1600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bloem</a:t>
            </a:r>
            <a:r>
              <a:rPr lang="en-US" sz="1600" noProof="0" dirty="0">
                <a:solidFill>
                  <a:schemeClr val="tx1"/>
                </a:solidFill>
                <a:latin typeface="+mj-lt"/>
              </a:rPr>
              <a:t>.</a:t>
            </a:r>
            <a:endParaRPr lang="nl-BE" sz="1600" noProof="0" dirty="0">
              <a:solidFill>
                <a:schemeClr val="tx1"/>
              </a:solidFill>
              <a:latin typeface="+mj-lt"/>
            </a:endParaRPr>
          </a:p>
          <a:p>
            <a:endParaRPr lang="nl-N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AC4B527-CDBC-C275-1594-43A0C956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88" y="3045666"/>
            <a:ext cx="682690" cy="6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5158596" y="273266"/>
            <a:ext cx="18546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 </a:t>
            </a:r>
          </a:p>
        </p:txBody>
      </p:sp>
      <p:sp>
        <p:nvSpPr>
          <p:cNvPr id="2" name="Rechthoek: afgeronde hoeken 3">
            <a:extLst>
              <a:ext uri="{FF2B5EF4-FFF2-40B4-BE49-F238E27FC236}">
                <a16:creationId xmlns:a16="http://schemas.microsoft.com/office/drawing/2014/main" id="{8995D36B-CE39-B46C-8C81-0AF287355A15}"/>
              </a:ext>
            </a:extLst>
          </p:cNvPr>
          <p:cNvSpPr/>
          <p:nvPr/>
        </p:nvSpPr>
        <p:spPr>
          <a:xfrm>
            <a:off x="2480765" y="2216988"/>
            <a:ext cx="7230466" cy="12767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noProof="0" dirty="0">
                <a:solidFill>
                  <a:schemeClr val="tx1"/>
                </a:solidFill>
                <a:latin typeface="+mj-lt"/>
              </a:rPr>
              <a:t>Deze les ga je leren..</a:t>
            </a:r>
          </a:p>
          <a:p>
            <a:pPr marL="342900" indent="-342900">
              <a:buAutoNum type="arabicParenR"/>
            </a:pPr>
            <a:r>
              <a:rPr lang="nl-NL" noProof="0" dirty="0">
                <a:solidFill>
                  <a:schemeClr val="tx1"/>
                </a:solidFill>
                <a:latin typeface="+mj-lt"/>
              </a:rPr>
              <a:t>Beschrijven wat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bestuiving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is.</a:t>
            </a:r>
          </a:p>
          <a:p>
            <a:pPr marL="342900" indent="-342900">
              <a:buAutoNum type="arabicParenR"/>
            </a:pPr>
            <a:r>
              <a:rPr lang="nl-NL" noProof="0" dirty="0">
                <a:solidFill>
                  <a:schemeClr val="tx1"/>
                </a:solidFill>
                <a:latin typeface="+mj-lt"/>
              </a:rPr>
              <a:t>De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kenmerken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noemen van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insectenbloemen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 en van </a:t>
            </a:r>
            <a:r>
              <a:rPr lang="nl-NL" b="1" noProof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wildbloemen</a:t>
            </a:r>
            <a:r>
              <a:rPr lang="nl-NL" noProof="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2ADC12E-7E4C-FA9A-50B3-2189C21E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13" y="2707913"/>
            <a:ext cx="3888111" cy="26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968814" y="308089"/>
            <a:ext cx="228600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Bestuiving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C9680B-6F6A-EBF2-5161-E0996C40DFF2}"/>
              </a:ext>
            </a:extLst>
          </p:cNvPr>
          <p:cNvSpPr txBox="1"/>
          <p:nvPr/>
        </p:nvSpPr>
        <p:spPr>
          <a:xfrm>
            <a:off x="544922" y="1351994"/>
            <a:ext cx="10250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Bestuiving </a:t>
            </a:r>
            <a:r>
              <a:rPr lang="nl-BE" sz="1600" dirty="0"/>
              <a:t>is het overbrengen van stuifmeel (pollen) van een </a:t>
            </a:r>
            <a:r>
              <a:rPr lang="nl-BE" sz="1600" dirty="0">
                <a:solidFill>
                  <a:srgbClr val="00B0F0"/>
                </a:solidFill>
              </a:rPr>
              <a:t>meeldraad</a:t>
            </a:r>
            <a:r>
              <a:rPr lang="nl-BE" sz="1600" dirty="0"/>
              <a:t> op een </a:t>
            </a:r>
            <a:r>
              <a:rPr lang="nl-BE" sz="1600" dirty="0">
                <a:solidFill>
                  <a:srgbClr val="FB659B"/>
                </a:solidFill>
              </a:rPr>
              <a:t>stempel </a:t>
            </a:r>
            <a:r>
              <a:rPr lang="nl-BE" sz="1600" dirty="0"/>
              <a:t>van dezelfde plantensoort.</a:t>
            </a:r>
            <a:br>
              <a:rPr lang="nl-BE" sz="1600" dirty="0"/>
            </a:br>
            <a:br>
              <a:rPr lang="nl-BE" sz="1600" dirty="0"/>
            </a:br>
            <a:br>
              <a:rPr lang="nl-BE" sz="1600" dirty="0"/>
            </a:br>
            <a:r>
              <a:rPr lang="nl-BE" sz="1600" i="1" dirty="0"/>
              <a:t>Waarom willen sommige bloemen insecten lokken?</a:t>
            </a:r>
          </a:p>
        </p:txBody>
      </p:sp>
      <p:pic>
        <p:nvPicPr>
          <p:cNvPr id="3074" name="Picture 2" descr="Cosmospossibleworlds GIF by cosmosontv - Find &amp; Share on GIPHY">
            <a:extLst>
              <a:ext uri="{FF2B5EF4-FFF2-40B4-BE49-F238E27FC236}">
                <a16:creationId xmlns:a16="http://schemas.microsoft.com/office/drawing/2014/main" id="{CE21EB46-D63C-CBB5-5903-6857939A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93" y="3077258"/>
            <a:ext cx="2882814" cy="162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2AB315F-F99A-E2E6-BAE1-76F6E8DF203A}"/>
              </a:ext>
            </a:extLst>
          </p:cNvPr>
          <p:cNvCxnSpPr>
            <a:cxnSpLocks/>
          </p:cNvCxnSpPr>
          <p:nvPr/>
        </p:nvCxnSpPr>
        <p:spPr>
          <a:xfrm>
            <a:off x="9535889" y="1818603"/>
            <a:ext cx="0" cy="769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CDEDF05D-7527-D8CD-2410-D74020E02FDF}"/>
              </a:ext>
            </a:extLst>
          </p:cNvPr>
          <p:cNvSpPr txBox="1"/>
          <p:nvPr/>
        </p:nvSpPr>
        <p:spPr>
          <a:xfrm>
            <a:off x="578503" y="2429212"/>
            <a:ext cx="563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0000"/>
                </a:solidFill>
              </a:rPr>
              <a:t>Bloemen willen zich voortplanten -&gt; Bestuiving</a:t>
            </a:r>
            <a:br>
              <a:rPr lang="nl-BE" sz="1600" dirty="0">
                <a:solidFill>
                  <a:srgbClr val="FF0000"/>
                </a:solidFill>
              </a:rPr>
            </a:br>
            <a:r>
              <a:rPr lang="nl-BE" sz="1600" dirty="0">
                <a:solidFill>
                  <a:srgbClr val="FF0000"/>
                </a:solidFill>
              </a:rPr>
              <a:t>- Insecten zijn </a:t>
            </a:r>
            <a:r>
              <a:rPr lang="nl-BE" sz="1600" dirty="0" err="1">
                <a:solidFill>
                  <a:srgbClr val="FF0000"/>
                </a:solidFill>
              </a:rPr>
              <a:t>transporters</a:t>
            </a:r>
            <a:r>
              <a:rPr lang="nl-BE" sz="1600" dirty="0">
                <a:solidFill>
                  <a:srgbClr val="FF0000"/>
                </a:solidFill>
              </a:rPr>
              <a:t> van stuifmeel</a:t>
            </a:r>
          </a:p>
        </p:txBody>
      </p:sp>
      <p:pic>
        <p:nvPicPr>
          <p:cNvPr id="3078" name="Picture 6" descr="Pollinators are Important! | Let's Talk Science">
            <a:extLst>
              <a:ext uri="{FF2B5EF4-FFF2-40B4-BE49-F238E27FC236}">
                <a16:creationId xmlns:a16="http://schemas.microsoft.com/office/drawing/2014/main" id="{CEB2534A-56EA-D48C-F2CB-FC76C9E9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46" y="4698841"/>
            <a:ext cx="1919773" cy="1919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BEE0D83-9A99-AEFB-5182-D73AF74CA9EF}"/>
              </a:ext>
            </a:extLst>
          </p:cNvPr>
          <p:cNvCxnSpPr>
            <a:cxnSpLocks/>
          </p:cNvCxnSpPr>
          <p:nvPr/>
        </p:nvCxnSpPr>
        <p:spPr>
          <a:xfrm>
            <a:off x="2233129" y="4698841"/>
            <a:ext cx="1517778" cy="722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3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4098" name="Picture 2" descr="30 Japanese Giant Hornets kill 30,000 Honey Bees animated gif">
            <a:extLst>
              <a:ext uri="{FF2B5EF4-FFF2-40B4-BE49-F238E27FC236}">
                <a16:creationId xmlns:a16="http://schemas.microsoft.com/office/drawing/2014/main" id="{C2E0FE0A-F63E-E6F3-B0F5-918F236E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80344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ziatische hoornaars zijn bijzonder sluw en spuiten gif in de ogen”: op  stap met de speciale eenheden onder de wespenverdelgers | Foto | hln.be">
            <a:extLst>
              <a:ext uri="{FF2B5EF4-FFF2-40B4-BE49-F238E27FC236}">
                <a16:creationId xmlns:a16="http://schemas.microsoft.com/office/drawing/2014/main" id="{00B7B490-AA8D-5C13-FC86-601E73268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9" b="16250"/>
          <a:stretch/>
        </p:blipFill>
        <p:spPr bwMode="auto">
          <a:xfrm>
            <a:off x="266700" y="159735"/>
            <a:ext cx="7058025" cy="297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458282A-89DA-12C1-B4AF-BCBFC3EF55B9}"/>
              </a:ext>
            </a:extLst>
          </p:cNvPr>
          <p:cNvSpPr txBox="1"/>
          <p:nvPr/>
        </p:nvSpPr>
        <p:spPr>
          <a:xfrm>
            <a:off x="1414462" y="3524250"/>
            <a:ext cx="476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Aziatische hoornaar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CA0E9E6-F22D-1E47-2030-BF17B750FA14}"/>
              </a:ext>
            </a:extLst>
          </p:cNvPr>
          <p:cNvCxnSpPr/>
          <p:nvPr/>
        </p:nvCxnSpPr>
        <p:spPr>
          <a:xfrm flipV="1">
            <a:off x="2324100" y="2876550"/>
            <a:ext cx="0" cy="421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2" name="Picture 6" descr="Euro PNG transparant | PNG Mart">
            <a:extLst>
              <a:ext uri="{FF2B5EF4-FFF2-40B4-BE49-F238E27FC236}">
                <a16:creationId xmlns:a16="http://schemas.microsoft.com/office/drawing/2014/main" id="{FE2B9468-6E13-29AF-11AA-C869CD01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4103130"/>
            <a:ext cx="194814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3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986068" y="308089"/>
            <a:ext cx="222561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Aanlokken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C9680B-6F6A-EBF2-5161-E0996C40DFF2}"/>
              </a:ext>
            </a:extLst>
          </p:cNvPr>
          <p:cNvSpPr txBox="1"/>
          <p:nvPr/>
        </p:nvSpPr>
        <p:spPr>
          <a:xfrm>
            <a:off x="4590662" y="1322553"/>
            <a:ext cx="436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/>
              <a:t>Hoe lokken bloemen insecten aan?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7B1B0C-34AC-C8A8-0A8B-C05D018EF326}"/>
              </a:ext>
            </a:extLst>
          </p:cNvPr>
          <p:cNvSpPr txBox="1"/>
          <p:nvPr/>
        </p:nvSpPr>
        <p:spPr>
          <a:xfrm>
            <a:off x="1428417" y="1723667"/>
            <a:ext cx="425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1. Opvallende kroonbladeren.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53A97B-1F37-8B2B-037F-EFF6636B0501}"/>
              </a:ext>
            </a:extLst>
          </p:cNvPr>
          <p:cNvSpPr txBox="1"/>
          <p:nvPr/>
        </p:nvSpPr>
        <p:spPr>
          <a:xfrm>
            <a:off x="8957388" y="1717863"/>
            <a:ext cx="425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2. Nectar</a:t>
            </a:r>
          </a:p>
        </p:txBody>
      </p:sp>
      <p:pic>
        <p:nvPicPr>
          <p:cNvPr id="5122" name="Picture 2" descr="Deze 3 bloemen blijven het langst mooi | RTL Nieuws">
            <a:extLst>
              <a:ext uri="{FF2B5EF4-FFF2-40B4-BE49-F238E27FC236}">
                <a16:creationId xmlns:a16="http://schemas.microsoft.com/office/drawing/2014/main" id="{AD7C88E5-B903-778E-B45B-EA2727B6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0" y="2332164"/>
            <a:ext cx="2905125" cy="16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oie voorjaarsbloeiers - Tuincentrum Tuin! in Zwaagwesteinde">
            <a:extLst>
              <a:ext uri="{FF2B5EF4-FFF2-40B4-BE49-F238E27FC236}">
                <a16:creationId xmlns:a16="http://schemas.microsoft.com/office/drawing/2014/main" id="{8BF1B9E2-48E2-4D59-596D-FCB9F86F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80" y="4249939"/>
            <a:ext cx="2790825" cy="18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D499ACB-0F25-5CC7-55C2-7F843F3946E1}"/>
              </a:ext>
            </a:extLst>
          </p:cNvPr>
          <p:cNvSpPr txBox="1"/>
          <p:nvPr/>
        </p:nvSpPr>
        <p:spPr>
          <a:xfrm>
            <a:off x="8153497" y="2085846"/>
            <a:ext cx="391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Zoet sap dat insecten aantrekt</a:t>
            </a:r>
          </a:p>
        </p:txBody>
      </p:sp>
      <p:pic>
        <p:nvPicPr>
          <p:cNvPr id="5128" name="Picture 8" descr="Bee Collecting Nectar GIF - Bee Collecting Nectar Working - Discover &amp;  Share GIFs">
            <a:extLst>
              <a:ext uri="{FF2B5EF4-FFF2-40B4-BE49-F238E27FC236}">
                <a16:creationId xmlns:a16="http://schemas.microsoft.com/office/drawing/2014/main" id="{610A2682-E3C2-E3BC-0A54-CAA1B9C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585479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5BD5957-BB94-618E-1446-33C689B3977B}"/>
              </a:ext>
            </a:extLst>
          </p:cNvPr>
          <p:cNvSpPr txBox="1"/>
          <p:nvPr/>
        </p:nvSpPr>
        <p:spPr>
          <a:xfrm>
            <a:off x="7925718" y="5659874"/>
            <a:ext cx="334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Vaak onderin de bloem zodat de bestuiver (insecten) noodgedwongen langs de meeldraden moeten.</a:t>
            </a:r>
          </a:p>
        </p:txBody>
      </p:sp>
    </p:spTree>
    <p:extLst>
      <p:ext uri="{BB962C8B-B14F-4D97-AF65-F5344CB8AC3E}">
        <p14:creationId xmlns:p14="http://schemas.microsoft.com/office/powerpoint/2010/main" val="27716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oney Flavour">
            <a:extLst>
              <a:ext uri="{FF2B5EF4-FFF2-40B4-BE49-F238E27FC236}">
                <a16:creationId xmlns:a16="http://schemas.microsoft.com/office/drawing/2014/main" id="{16C670D8-9288-C5D6-B47D-8915A7EA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4499251"/>
            <a:ext cx="2287483" cy="22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e Larva Images - Free Download on Freepik">
            <a:extLst>
              <a:ext uri="{FF2B5EF4-FFF2-40B4-BE49-F238E27FC236}">
                <a16:creationId xmlns:a16="http://schemas.microsoft.com/office/drawing/2014/main" id="{07145054-E022-D03E-A8DC-E750E7D12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 bwMode="auto">
          <a:xfrm>
            <a:off x="7225560" y="4545325"/>
            <a:ext cx="3741630" cy="206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5238750" y="308089"/>
            <a:ext cx="180022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Honing</a:t>
            </a:r>
          </a:p>
        </p:txBody>
      </p:sp>
      <p:pic>
        <p:nvPicPr>
          <p:cNvPr id="6146" name="Picture 2" descr="How Bees Make Honey | Wisconsin Pollinators">
            <a:extLst>
              <a:ext uri="{FF2B5EF4-FFF2-40B4-BE49-F238E27FC236}">
                <a16:creationId xmlns:a16="http://schemas.microsoft.com/office/drawing/2014/main" id="{34B520A3-E62E-C729-F8AD-B964C6CC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22554"/>
            <a:ext cx="4177383" cy="18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803B53A-B03A-EBF2-0AB1-E65FA88359D4}"/>
              </a:ext>
            </a:extLst>
          </p:cNvPr>
          <p:cNvSpPr txBox="1"/>
          <p:nvPr/>
        </p:nvSpPr>
        <p:spPr>
          <a:xfrm>
            <a:off x="626603" y="3259723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Bijen verzamelen nectar van bloemen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2B809B2-FF3C-F427-28A6-6A631868C41A}"/>
              </a:ext>
            </a:extLst>
          </p:cNvPr>
          <p:cNvCxnSpPr/>
          <p:nvPr/>
        </p:nvCxnSpPr>
        <p:spPr>
          <a:xfrm>
            <a:off x="4444083" y="2266240"/>
            <a:ext cx="25948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Best How To Make Honey GIFs | Gfycat">
            <a:extLst>
              <a:ext uri="{FF2B5EF4-FFF2-40B4-BE49-F238E27FC236}">
                <a16:creationId xmlns:a16="http://schemas.microsoft.com/office/drawing/2014/main" id="{6273D106-2659-91BD-CCEF-B4F2CF68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1495426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FAD348A-90CB-D859-388D-5E0510743DE8}"/>
              </a:ext>
            </a:extLst>
          </p:cNvPr>
          <p:cNvSpPr txBox="1"/>
          <p:nvPr/>
        </p:nvSpPr>
        <p:spPr>
          <a:xfrm>
            <a:off x="4619626" y="1927686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Nectar omgezet in honing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F8574A9-AC1D-86CF-9FEF-B1FE9CD36E7B}"/>
              </a:ext>
            </a:extLst>
          </p:cNvPr>
          <p:cNvCxnSpPr>
            <a:cxnSpLocks/>
          </p:cNvCxnSpPr>
          <p:nvPr/>
        </p:nvCxnSpPr>
        <p:spPr>
          <a:xfrm>
            <a:off x="9096375" y="3429000"/>
            <a:ext cx="0" cy="561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9432C7EA-6E8F-5E22-ACC9-15BEF1D43CD3}"/>
              </a:ext>
            </a:extLst>
          </p:cNvPr>
          <p:cNvSpPr txBox="1"/>
          <p:nvPr/>
        </p:nvSpPr>
        <p:spPr>
          <a:xfrm>
            <a:off x="7600949" y="4041483"/>
            <a:ext cx="345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Honing is voedsel voor bijenlarven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0D1835E-395F-1835-C0C0-5948459F5525}"/>
              </a:ext>
            </a:extLst>
          </p:cNvPr>
          <p:cNvSpPr txBox="1"/>
          <p:nvPr/>
        </p:nvSpPr>
        <p:spPr>
          <a:xfrm>
            <a:off x="2514601" y="5350604"/>
            <a:ext cx="272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Honingsmaak wordt bepaald door afkomst type bloem</a:t>
            </a:r>
          </a:p>
        </p:txBody>
      </p:sp>
    </p:spTree>
    <p:extLst>
      <p:ext uri="{BB962C8B-B14F-4D97-AF65-F5344CB8AC3E}">
        <p14:creationId xmlns:p14="http://schemas.microsoft.com/office/powerpoint/2010/main" val="394246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tere plantenseks met bestuivers | Natuurwijzer">
            <a:extLst>
              <a:ext uri="{FF2B5EF4-FFF2-40B4-BE49-F238E27FC236}">
                <a16:creationId xmlns:a16="http://schemas.microsoft.com/office/drawing/2014/main" id="{99D86A04-B763-2CDC-4B09-C3698F4D9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9931"/>
          <a:stretch/>
        </p:blipFill>
        <p:spPr bwMode="auto">
          <a:xfrm>
            <a:off x="317970" y="1956835"/>
            <a:ext cx="3581788" cy="35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,414 Cross Pollination Images, Stock Photos &amp; Vectors | Shutterstock">
            <a:extLst>
              <a:ext uri="{FF2B5EF4-FFF2-40B4-BE49-F238E27FC236}">
                <a16:creationId xmlns:a16="http://schemas.microsoft.com/office/drawing/2014/main" id="{C89D5770-F1B6-3815-6D1E-460730EAD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5"/>
          <a:stretch/>
        </p:blipFill>
        <p:spPr bwMode="auto">
          <a:xfrm>
            <a:off x="8141050" y="1935419"/>
            <a:ext cx="3543300" cy="23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333875" y="308089"/>
            <a:ext cx="357187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Soorten bestuiving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C9680B-6F6A-EBF2-5161-E0996C40DFF2}"/>
              </a:ext>
            </a:extLst>
          </p:cNvPr>
          <p:cNvSpPr txBox="1"/>
          <p:nvPr/>
        </p:nvSpPr>
        <p:spPr>
          <a:xfrm>
            <a:off x="1493098" y="919549"/>
            <a:ext cx="143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Zelfbestuiving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7F9000E-40CD-4B6B-6726-AAF382255F7E}"/>
              </a:ext>
            </a:extLst>
          </p:cNvPr>
          <p:cNvSpPr txBox="1"/>
          <p:nvPr/>
        </p:nvSpPr>
        <p:spPr>
          <a:xfrm>
            <a:off x="9126499" y="921439"/>
            <a:ext cx="1572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Kruisbestuiving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AC84315-C1D8-B249-CE0D-8C31CECE871D}"/>
              </a:ext>
            </a:extLst>
          </p:cNvPr>
          <p:cNvSpPr txBox="1"/>
          <p:nvPr/>
        </p:nvSpPr>
        <p:spPr>
          <a:xfrm>
            <a:off x="179907" y="5773193"/>
            <a:ext cx="450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- Bloemen hebben zowel </a:t>
            </a:r>
            <a:r>
              <a:rPr lang="nl-BE" sz="1600" dirty="0">
                <a:solidFill>
                  <a:srgbClr val="00B0F0"/>
                </a:solidFill>
              </a:rPr>
              <a:t>meeldraden</a:t>
            </a:r>
            <a:r>
              <a:rPr lang="nl-BE" sz="1600" dirty="0"/>
              <a:t> als </a:t>
            </a:r>
            <a:r>
              <a:rPr lang="nl-BE" sz="1600" dirty="0">
                <a:solidFill>
                  <a:srgbClr val="FB659B"/>
                </a:solidFill>
              </a:rPr>
              <a:t>stamper</a:t>
            </a:r>
            <a:r>
              <a:rPr lang="nl-BE" sz="1600" dirty="0"/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138D48-95CE-4283-3862-84EF361F4302}"/>
              </a:ext>
            </a:extLst>
          </p:cNvPr>
          <p:cNvSpPr txBox="1"/>
          <p:nvPr/>
        </p:nvSpPr>
        <p:spPr>
          <a:xfrm>
            <a:off x="0" y="1250304"/>
            <a:ext cx="450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Overbrengen van stuifmeel van een meeldraad op een stempel van </a:t>
            </a:r>
            <a:r>
              <a:rPr lang="nl-NL" sz="1600" b="1" dirty="0">
                <a:solidFill>
                  <a:srgbClr val="FF0000"/>
                </a:solidFill>
              </a:rPr>
              <a:t>dezelfde plant</a:t>
            </a:r>
            <a:endParaRPr lang="nl-BE" sz="16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One Plant with Two Open Blooming Flowers Stock Photo - Image of flowering,  view: 74029948">
            <a:extLst>
              <a:ext uri="{FF2B5EF4-FFF2-40B4-BE49-F238E27FC236}">
                <a16:creationId xmlns:a16="http://schemas.microsoft.com/office/drawing/2014/main" id="{5FFA4EC1-AEAA-7659-483A-9D7DAFD2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74" y="2683149"/>
            <a:ext cx="1494648" cy="22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9945496-83BB-0BEC-0F03-7AA4A091715E}"/>
              </a:ext>
            </a:extLst>
          </p:cNvPr>
          <p:cNvSpPr txBox="1"/>
          <p:nvPr/>
        </p:nvSpPr>
        <p:spPr>
          <a:xfrm>
            <a:off x="7360490" y="1247252"/>
            <a:ext cx="471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Overbrengen van stuifmeel van een meeldraad op een stempel van een </a:t>
            </a:r>
            <a:r>
              <a:rPr lang="nl-NL" sz="1600" b="1" dirty="0">
                <a:solidFill>
                  <a:srgbClr val="FF0000"/>
                </a:solidFill>
              </a:rPr>
              <a:t>andere plant </a:t>
            </a:r>
            <a:r>
              <a:rPr lang="nl-NL" sz="1600" dirty="0"/>
              <a:t>(van dezelfde soort)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41980546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7008</TotalTime>
  <Words>415</Words>
  <Application>Microsoft Office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open-sans</vt:lpstr>
      <vt:lpstr>Kantoorthema</vt:lpstr>
      <vt:lpstr>Bestuiving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104</cp:revision>
  <dcterms:created xsi:type="dcterms:W3CDTF">2022-12-08T13:49:26Z</dcterms:created>
  <dcterms:modified xsi:type="dcterms:W3CDTF">2025-05-20T16:17:14Z</dcterms:modified>
</cp:coreProperties>
</file>