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jU9CtJmflN5YI9ujQ+V6rk6gaY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nl-B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4.jpg"/><Relationship Id="rId5" Type="http://schemas.openxmlformats.org/officeDocument/2006/relationships/image" Target="../media/image15.jpg"/><Relationship Id="rId6" Type="http://schemas.openxmlformats.org/officeDocument/2006/relationships/image" Target="../media/image32.jpg"/><Relationship Id="rId7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21.gif"/><Relationship Id="rId5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4.jpg"/><Relationship Id="rId5" Type="http://schemas.openxmlformats.org/officeDocument/2006/relationships/image" Target="../media/image24.png"/><Relationship Id="rId6" Type="http://schemas.openxmlformats.org/officeDocument/2006/relationships/image" Target="../media/image23.jpg"/><Relationship Id="rId7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g"/><Relationship Id="rId4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27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9.jpg"/><Relationship Id="rId7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4.jpg"/><Relationship Id="rId5" Type="http://schemas.openxmlformats.org/officeDocument/2006/relationships/image" Target="../media/image33.jpg"/><Relationship Id="rId6" Type="http://schemas.openxmlformats.org/officeDocument/2006/relationships/image" Target="../media/image11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0.jpg"/><Relationship Id="rId5" Type="http://schemas.openxmlformats.org/officeDocument/2006/relationships/image" Target="../media/image8.jpg"/><Relationship Id="rId6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30.png"/><Relationship Id="rId5" Type="http://schemas.openxmlformats.org/officeDocument/2006/relationships/image" Target="../media/image19.jpg"/><Relationship Id="rId6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eterschap wensen met bloemen: 10 tips voor het perfecte cadeau! - Pluukz" id="89" name="Google Shape;89;p1"/>
          <p:cNvPicPr preferRelativeResize="0"/>
          <p:nvPr/>
        </p:nvPicPr>
        <p:blipFill rotWithShape="1">
          <a:blip r:embed="rId3">
            <a:alphaModFix/>
          </a:blip>
          <a:srcRect b="5939" l="0" r="0" t="184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 rot="-5400000">
            <a:off x="-1103377" y="1100316"/>
            <a:ext cx="6858003" cy="465734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23921"/>
                </a:srgbClr>
              </a:gs>
              <a:gs pos="85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>
            <p:ph type="ctrTitle"/>
          </p:nvPr>
        </p:nvSpPr>
        <p:spPr>
          <a:xfrm>
            <a:off x="634135" y="774100"/>
            <a:ext cx="5452529" cy="3569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E599"/>
              </a:buClr>
              <a:buSzPts val="5200"/>
              <a:buFont typeface="Calibri"/>
              <a:buNone/>
            </a:pPr>
            <a:r>
              <a:rPr lang="nl-BE" sz="5200">
                <a:solidFill>
                  <a:srgbClr val="FEE599"/>
                </a:solidFill>
              </a:rPr>
              <a:t>Bloemen</a:t>
            </a:r>
            <a:endParaRPr/>
          </a:p>
        </p:txBody>
      </p:sp>
      <p:sp>
        <p:nvSpPr>
          <p:cNvPr id="92" name="Google Shape;92;p1"/>
          <p:cNvSpPr txBox="1"/>
          <p:nvPr>
            <p:ph idx="1" type="subTitle"/>
          </p:nvPr>
        </p:nvSpPr>
        <p:spPr>
          <a:xfrm>
            <a:off x="682320" y="1042727"/>
            <a:ext cx="5449479" cy="1578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nl-BE" sz="1800">
                <a:solidFill>
                  <a:srgbClr val="FFFFFF"/>
                </a:solidFill>
              </a:rPr>
              <a:t>6.1 Biologie voor Jou</a:t>
            </a:r>
            <a:br>
              <a:rPr lang="nl-BE" sz="1800">
                <a:solidFill>
                  <a:srgbClr val="FFFFFF"/>
                </a:solidFill>
              </a:rPr>
            </a:br>
            <a:r>
              <a:rPr lang="nl-BE" sz="1400">
                <a:solidFill>
                  <a:srgbClr val="FFFFFF"/>
                </a:solidFill>
              </a:rPr>
              <a:t>Leerjaar 1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3" name="Google Shape;93;p1"/>
          <p:cNvSpPr/>
          <p:nvPr/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23921"/>
                </a:srgbClr>
              </a:gs>
              <a:gs pos="85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216" y="5624043"/>
            <a:ext cx="923348" cy="919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aarten: Bloemen, vruchten en zaden | Quizlet" id="200" name="Google Shape;20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4655" y="3784771"/>
            <a:ext cx="4276725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920x1080 Light Green Solid Color Background" id="201" name="Google Shape;201;p10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/>
          <p:nvPr/>
        </p:nvSpPr>
        <p:spPr>
          <a:xfrm>
            <a:off x="4660581" y="308089"/>
            <a:ext cx="2925207" cy="677800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0"/>
          <p:cNvSpPr txBox="1"/>
          <p:nvPr/>
        </p:nvSpPr>
        <p:spPr>
          <a:xfrm>
            <a:off x="3255217" y="336082"/>
            <a:ext cx="50665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Meeldraden</a:t>
            </a:r>
            <a:endParaRPr/>
          </a:p>
        </p:txBody>
      </p:sp>
      <p:sp>
        <p:nvSpPr>
          <p:cNvPr id="204" name="Google Shape;204;p10"/>
          <p:cNvSpPr txBox="1"/>
          <p:nvPr/>
        </p:nvSpPr>
        <p:spPr>
          <a:xfrm>
            <a:off x="691025" y="4353543"/>
            <a:ext cx="917199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Meeldraden zijn het </a:t>
            </a:r>
            <a:r>
              <a:rPr lang="nl-BE" sz="16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mannelijk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voortplantingsorgaan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Functie</a:t>
            </a:r>
            <a:b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Vormen van </a:t>
            </a:r>
            <a:r>
              <a:rPr lang="nl-BE" sz="1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stuifmeelkorrels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(mannelijke geslachtscellen met kern) 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de helmhokjes ‘</a:t>
            </a:r>
            <a:r>
              <a:rPr lang="nl-BE" sz="1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Pollen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  <a:endParaRPr sz="16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amen+of+a+Flower | Pollen on a Flower's Stamen . | Flower stamen, Libido,  Flower power" id="205" name="Google Shape;20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0308" y="985889"/>
            <a:ext cx="3691827" cy="27688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men | Definition, Plant, Flower, Function, Description, &amp; Facts |  Britannica" id="206" name="Google Shape;20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04271" y="972654"/>
            <a:ext cx="3102856" cy="230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66858" y="416834"/>
            <a:ext cx="460310" cy="460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20x1080 Light Green Solid Color Background" id="212" name="Google Shape;212;p11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/>
          <p:nvPr/>
        </p:nvSpPr>
        <p:spPr>
          <a:xfrm>
            <a:off x="4865370" y="308089"/>
            <a:ext cx="2449830" cy="677800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Hooikoorts</a:t>
            </a:r>
            <a:endParaRPr/>
          </a:p>
        </p:txBody>
      </p:sp>
      <p:pic>
        <p:nvPicPr>
          <p:cNvPr descr="Sneeze GIFs | Tenor" id="215" name="Google Shape;21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46317" y="379606"/>
            <a:ext cx="2725285" cy="2031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oikoorts" id="216" name="Google Shape;21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70162" y="1322553"/>
            <a:ext cx="4069145" cy="229019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/>
          <p:nvPr/>
        </p:nvSpPr>
        <p:spPr>
          <a:xfrm>
            <a:off x="523074" y="3751110"/>
            <a:ext cx="10720314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Hooikoorts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een allergie voor stuifmeelkorrels (pollen)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Overgevoeligheid reactie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Hoe?</a:t>
            </a:r>
            <a:b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Bloeiende bloemen maken stuifmeelkorrels aan (waar ..?                          )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Pollen komen op slijmvliezen van oren, ogen, neus en longen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Ben je gevoelig voor deze pollen? Dan maak je lichaam een stofje aan (histamine)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Hierdoor raken je slijmvliezen verdikt en krijg je last van hooikoorts verschijnselen zoals.. ?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Wanneer vooral last?</a:t>
            </a:r>
            <a:endParaRPr i="1" sz="16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1"/>
          <p:cNvSpPr txBox="1"/>
          <p:nvPr/>
        </p:nvSpPr>
        <p:spPr>
          <a:xfrm>
            <a:off x="5527222" y="4718337"/>
            <a:ext cx="123164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meeldraden</a:t>
            </a:r>
            <a:endParaRPr/>
          </a:p>
        </p:txBody>
      </p:sp>
      <p:sp>
        <p:nvSpPr>
          <p:cNvPr id="219" name="Google Shape;219;p11"/>
          <p:cNvSpPr txBox="1"/>
          <p:nvPr/>
        </p:nvSpPr>
        <p:spPr>
          <a:xfrm>
            <a:off x="523074" y="6243273"/>
            <a:ext cx="27986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Zonnige, warme dagen</a:t>
            </a:r>
            <a:endParaRPr/>
          </a:p>
        </p:txBody>
      </p:sp>
      <p:cxnSp>
        <p:nvCxnSpPr>
          <p:cNvPr id="220" name="Google Shape;220;p11"/>
          <p:cNvCxnSpPr/>
          <p:nvPr/>
        </p:nvCxnSpPr>
        <p:spPr>
          <a:xfrm flipH="1" rot="10800000">
            <a:off x="7697755" y="2015412"/>
            <a:ext cx="950555" cy="48519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oemen | WRTS" id="225" name="Google Shape;22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9274" y="3429000"/>
            <a:ext cx="4080697" cy="33378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920x1080 Light Green Solid Color Background" id="226" name="Google Shape;226;p12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2"/>
          <p:cNvSpPr/>
          <p:nvPr/>
        </p:nvSpPr>
        <p:spPr>
          <a:xfrm>
            <a:off x="4865370" y="308089"/>
            <a:ext cx="2449830" cy="677800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2"/>
          <p:cNvSpPr txBox="1"/>
          <p:nvPr/>
        </p:nvSpPr>
        <p:spPr>
          <a:xfrm>
            <a:off x="3245539" y="342342"/>
            <a:ext cx="50665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Stamper</a:t>
            </a:r>
            <a:endParaRPr/>
          </a:p>
        </p:txBody>
      </p:sp>
      <p:sp>
        <p:nvSpPr>
          <p:cNvPr id="229" name="Google Shape;229;p12"/>
          <p:cNvSpPr txBox="1"/>
          <p:nvPr/>
        </p:nvSpPr>
        <p:spPr>
          <a:xfrm>
            <a:off x="691025" y="4353543"/>
            <a:ext cx="917199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Meeldraden zijn het </a:t>
            </a:r>
            <a:r>
              <a:rPr lang="nl-BE" sz="1600">
                <a:solidFill>
                  <a:srgbClr val="FB659B"/>
                </a:solidFill>
                <a:latin typeface="Calibri"/>
                <a:ea typeface="Calibri"/>
                <a:cs typeface="Calibri"/>
                <a:sym typeface="Calibri"/>
              </a:rPr>
              <a:t>vrouwelijk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voortplantingsorgaan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Bloem kan één of meerdere stampers hebben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Functie</a:t>
            </a:r>
            <a:b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Vormen van </a:t>
            </a:r>
            <a:r>
              <a:rPr lang="nl-BE" sz="1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eicellen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(vrouwelijke geslachtscellen) in de zaadbeginsels.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elk zaadbeginsel ontstaan één eicel met kern</a:t>
            </a:r>
            <a:endParaRPr/>
          </a:p>
        </p:txBody>
      </p:sp>
      <p:pic>
        <p:nvPicPr>
          <p:cNvPr descr="Plantenseks op de gevoelige plaat: dit is hoe bloemen het doen | NPO Radio 1" id="230" name="Google Shape;23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5285" y="520595"/>
            <a:ext cx="4056837" cy="22785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ulp Bloem Stamper - Gratis foto op Pixabay - Pixabay" id="231" name="Google Shape;23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05951" y="1523360"/>
            <a:ext cx="3389410" cy="225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49324" y="410074"/>
            <a:ext cx="517043" cy="5170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12"/>
          <p:cNvCxnSpPr/>
          <p:nvPr/>
        </p:nvCxnSpPr>
        <p:spPr>
          <a:xfrm>
            <a:off x="8929396" y="5439747"/>
            <a:ext cx="0" cy="35456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4" name="Google Shape;234;p12"/>
          <p:cNvSpPr txBox="1"/>
          <p:nvPr/>
        </p:nvSpPr>
        <p:spPr>
          <a:xfrm>
            <a:off x="8645091" y="5877580"/>
            <a:ext cx="9423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Eicel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3959" y="331237"/>
            <a:ext cx="5824081" cy="6195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920x1080 Light Green Solid Color Background" id="240" name="Google Shape;240;p13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nl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20x1080 Light Green Solid Color Background" id="246" name="Google Shape;246;p14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4"/>
          <p:cNvSpPr/>
          <p:nvPr/>
        </p:nvSpPr>
        <p:spPr>
          <a:xfrm>
            <a:off x="5144655" y="273266"/>
            <a:ext cx="1884218" cy="677800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4"/>
          <p:cNvSpPr txBox="1"/>
          <p:nvPr/>
        </p:nvSpPr>
        <p:spPr>
          <a:xfrm>
            <a:off x="4052886" y="319778"/>
            <a:ext cx="40862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Leerdoel </a:t>
            </a:r>
            <a:endParaRPr/>
          </a:p>
        </p:txBody>
      </p:sp>
      <p:sp>
        <p:nvSpPr>
          <p:cNvPr id="249" name="Google Shape;249;p14"/>
          <p:cNvSpPr/>
          <p:nvPr/>
        </p:nvSpPr>
        <p:spPr>
          <a:xfrm>
            <a:off x="3076754" y="1921858"/>
            <a:ext cx="6038492" cy="1076986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Deze les heb je geleerd..</a:t>
            </a:r>
            <a:endParaRPr/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R"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b="1" lang="nl-BE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delen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een </a:t>
            </a:r>
            <a:r>
              <a:rPr b="1" lang="nl-BE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bloem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 benoemen.</a:t>
            </a:r>
            <a:endParaRPr/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R"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b="1" lang="nl-BE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kenmerken en functies 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noemen van de delen van een </a:t>
            </a:r>
            <a:r>
              <a:rPr b="1" lang="nl-BE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bloem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20x1080 Light Green Solid Color Background" id="254" name="Google Shape;254;p15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5"/>
          <p:cNvSpPr txBox="1"/>
          <p:nvPr/>
        </p:nvSpPr>
        <p:spPr>
          <a:xfrm>
            <a:off x="545156" y="1306401"/>
            <a:ext cx="1135293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nl-BE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i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6" name="Google Shape;256;p15"/>
          <p:cNvGrpSpPr/>
          <p:nvPr/>
        </p:nvGrpSpPr>
        <p:grpSpPr>
          <a:xfrm>
            <a:off x="553469" y="1720587"/>
            <a:ext cx="10807913" cy="2994099"/>
            <a:chOff x="78632" y="71058"/>
            <a:chExt cx="10807913" cy="2994099"/>
          </a:xfrm>
        </p:grpSpPr>
        <p:sp>
          <p:nvSpPr>
            <p:cNvPr id="257" name="Google Shape;257;p15"/>
            <p:cNvSpPr/>
            <p:nvPr/>
          </p:nvSpPr>
          <p:spPr>
            <a:xfrm>
              <a:off x="726337" y="71058"/>
              <a:ext cx="1990125" cy="1990125"/>
            </a:xfrm>
            <a:prstGeom prst="round2DiagRect">
              <a:avLst>
                <a:gd fmla="val 29727" name="adj1"/>
                <a:gd fmla="val 0" name="adj2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1150462" y="495183"/>
              <a:ext cx="1141875" cy="114187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78632" y="2345157"/>
              <a:ext cx="3262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5"/>
            <p:cNvSpPr txBox="1"/>
            <p:nvPr/>
          </p:nvSpPr>
          <p:spPr>
            <a:xfrm>
              <a:off x="78632" y="2345157"/>
              <a:ext cx="3262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nl-BE" sz="16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TIJDENS DE LES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4559774" y="71058"/>
              <a:ext cx="1990125" cy="1990125"/>
            </a:xfrm>
            <a:prstGeom prst="round2DiagRect">
              <a:avLst>
                <a:gd fmla="val 29727" name="adj1"/>
                <a:gd fmla="val 0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4983899" y="495183"/>
              <a:ext cx="1141875" cy="114187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7624045" y="2302778"/>
              <a:ext cx="3262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5"/>
            <p:cNvSpPr txBox="1"/>
            <p:nvPr/>
          </p:nvSpPr>
          <p:spPr>
            <a:xfrm>
              <a:off x="7624045" y="2302778"/>
              <a:ext cx="3262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nl-BE" sz="16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HEB JE ALLES NAGEKEKEN?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8393212" y="71058"/>
              <a:ext cx="1990125" cy="1990125"/>
            </a:xfrm>
            <a:prstGeom prst="round2DiagRect">
              <a:avLst>
                <a:gd fmla="val 29727" name="adj1"/>
                <a:gd fmla="val 0" name="adj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8817337" y="495183"/>
              <a:ext cx="1141875" cy="1141875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3732176" y="2322916"/>
              <a:ext cx="3262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5"/>
            <p:cNvSpPr txBox="1"/>
            <p:nvPr/>
          </p:nvSpPr>
          <p:spPr>
            <a:xfrm>
              <a:off x="3732176" y="2322916"/>
              <a:ext cx="3262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nl-BE" sz="16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VOORBEREIDEN THUIS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9" name="Google Shape;269;p15"/>
          <p:cNvSpPr/>
          <p:nvPr/>
        </p:nvSpPr>
        <p:spPr>
          <a:xfrm>
            <a:off x="5114925" y="308089"/>
            <a:ext cx="1971676" cy="677800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"/>
          <p:cNvSpPr txBox="1"/>
          <p:nvPr/>
        </p:nvSpPr>
        <p:spPr>
          <a:xfrm>
            <a:off x="3572263" y="336664"/>
            <a:ext cx="50665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Huiswerk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20x1080 Light Green Solid Color Background" id="99" name="Google Shape;99;p2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6295765" y="2715527"/>
            <a:ext cx="378764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nl-BE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Welkom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nl-BE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Leerdoelen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nl-BE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Uitleg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nl-BE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Zijn de leerdoelen gehaald?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nl-BE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Huiswerk </a:t>
            </a:r>
            <a:endParaRPr/>
          </a:p>
        </p:txBody>
      </p:sp>
      <p:cxnSp>
        <p:nvCxnSpPr>
          <p:cNvPr id="101" name="Google Shape;101;p2"/>
          <p:cNvCxnSpPr/>
          <p:nvPr/>
        </p:nvCxnSpPr>
        <p:spPr>
          <a:xfrm>
            <a:off x="5815013" y="1544843"/>
            <a:ext cx="0" cy="3627232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2" name="Google Shape;102;p2"/>
          <p:cNvSpPr txBox="1"/>
          <p:nvPr/>
        </p:nvSpPr>
        <p:spPr>
          <a:xfrm>
            <a:off x="1031745" y="2933898"/>
            <a:ext cx="4232275" cy="763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0" i="0" lang="nl-BE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 gaan we doen?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20x1080 Light Green Solid Color Background" id="107" name="Google Shape;107;p3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/>
          <p:nvPr/>
        </p:nvSpPr>
        <p:spPr>
          <a:xfrm>
            <a:off x="5144655" y="273266"/>
            <a:ext cx="1884218" cy="677800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4052886" y="319778"/>
            <a:ext cx="40862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BE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Leerdoel 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3076754" y="1921858"/>
            <a:ext cx="6038492" cy="1076986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-BE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Deze les leer je..</a:t>
            </a:r>
            <a:endParaRPr/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R"/>
            </a:pPr>
            <a:r>
              <a:rPr b="0" i="0" lang="nl-BE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b="1" i="0" lang="nl-BE" sz="1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delen</a:t>
            </a:r>
            <a:r>
              <a:rPr b="0" i="0" lang="nl-BE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een </a:t>
            </a:r>
            <a:r>
              <a:rPr b="1" i="0" lang="nl-BE" sz="1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bloem</a:t>
            </a:r>
            <a:r>
              <a:rPr b="0" i="0" lang="nl-BE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 benoemen.</a:t>
            </a:r>
            <a:endParaRPr/>
          </a:p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arenR"/>
            </a:pPr>
            <a:r>
              <a:rPr b="0" i="0" lang="nl-BE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b="1" i="0" lang="nl-BE" sz="1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kenmerken en functies </a:t>
            </a:r>
            <a:r>
              <a:rPr b="0" i="0" lang="nl-BE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noemen van de delen van een </a:t>
            </a:r>
            <a:r>
              <a:rPr b="1" i="0" lang="nl-BE" sz="1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bloem</a:t>
            </a:r>
            <a:r>
              <a:rPr b="0" i="0" lang="nl-BE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20x1080 Light Green Solid Color Background" id="115" name="Google Shape;115;p4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1109" y="441000"/>
            <a:ext cx="5859623" cy="6305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nl-BE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1801510" y="1746711"/>
            <a:ext cx="50292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44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Plant </a:t>
            </a:r>
            <a:r>
              <a:rPr lang="nl-BE" sz="18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(Belangrijkste organen)</a:t>
            </a:r>
            <a:endParaRPr sz="44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7819052" y="1143601"/>
            <a:ext cx="121297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Bloem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7753733" y="2250352"/>
            <a:ext cx="121297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Stengel</a:t>
            </a:r>
            <a:endParaRPr/>
          </a:p>
        </p:txBody>
      </p:sp>
      <p:sp>
        <p:nvSpPr>
          <p:cNvPr id="121" name="Google Shape;121;p4"/>
          <p:cNvSpPr txBox="1"/>
          <p:nvPr/>
        </p:nvSpPr>
        <p:spPr>
          <a:xfrm>
            <a:off x="7753733" y="3239024"/>
            <a:ext cx="121297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Blad</a:t>
            </a:r>
            <a:endParaRPr/>
          </a:p>
        </p:txBody>
      </p:sp>
      <p:sp>
        <p:nvSpPr>
          <p:cNvPr id="122" name="Google Shape;122;p4"/>
          <p:cNvSpPr txBox="1"/>
          <p:nvPr/>
        </p:nvSpPr>
        <p:spPr>
          <a:xfrm>
            <a:off x="7753734" y="5800308"/>
            <a:ext cx="121297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Wortels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6365" y="1462357"/>
            <a:ext cx="4110450" cy="23298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920x1080 Light Green Solid Color Background" id="128" name="Google Shape;128;p5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5271796" y="308089"/>
            <a:ext cx="1660849" cy="677800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nl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Bloem</a:t>
            </a:r>
            <a:endParaRPr/>
          </a:p>
        </p:txBody>
      </p:sp>
      <p:sp>
        <p:nvSpPr>
          <p:cNvPr id="132" name="Google Shape;132;p5"/>
          <p:cNvSpPr txBox="1"/>
          <p:nvPr/>
        </p:nvSpPr>
        <p:spPr>
          <a:xfrm>
            <a:off x="8341567" y="1808267"/>
            <a:ext cx="436672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Bloem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(orgaan van plant)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Functie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Voortplanten</a:t>
            </a:r>
            <a:endParaRPr/>
          </a:p>
        </p:txBody>
      </p:sp>
      <p:sp>
        <p:nvSpPr>
          <p:cNvPr id="133" name="Google Shape;133;p5"/>
          <p:cNvSpPr txBox="1"/>
          <p:nvPr/>
        </p:nvSpPr>
        <p:spPr>
          <a:xfrm>
            <a:off x="2042238" y="4160421"/>
            <a:ext cx="43667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Natuurlijke bloemen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7825274" y="4160421"/>
            <a:ext cx="43667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Gekweekte bloemen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en Natuurlijke Tuin Aanleggen - Buitenlevengevoel.nl" id="135" name="Google Shape;13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5441" y="4581963"/>
            <a:ext cx="3705808" cy="19393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astuinbouw in de Circulaire Economie: wat gaat er in en komt er uit een  kas? - WUR" id="136" name="Google Shape;13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30753" y="4556086"/>
            <a:ext cx="2958582" cy="1991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oemen Vaas Decoratie - Gratis afbeelding op Pixabay - Pixabay" id="137" name="Google Shape;137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923038" y="5069509"/>
            <a:ext cx="1268962" cy="15862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5"/>
          <p:cNvCxnSpPr/>
          <p:nvPr/>
        </p:nvCxnSpPr>
        <p:spPr>
          <a:xfrm>
            <a:off x="10375641" y="5943600"/>
            <a:ext cx="354563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791" y="894677"/>
            <a:ext cx="5126206" cy="4428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920x1080 Light Green Solid Color Background" id="144" name="Google Shape;144;p6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6"/>
          <p:cNvSpPr/>
          <p:nvPr/>
        </p:nvSpPr>
        <p:spPr>
          <a:xfrm>
            <a:off x="4236098" y="308089"/>
            <a:ext cx="3741575" cy="677800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nl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6"/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Bouw van een bloem</a:t>
            </a:r>
            <a:endParaRPr/>
          </a:p>
        </p:txBody>
      </p:sp>
      <p:sp>
        <p:nvSpPr>
          <p:cNvPr id="148" name="Google Shape;148;p6"/>
          <p:cNvSpPr txBox="1"/>
          <p:nvPr/>
        </p:nvSpPr>
        <p:spPr>
          <a:xfrm>
            <a:off x="5333684" y="1638990"/>
            <a:ext cx="93648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Stamper</a:t>
            </a:r>
            <a:endParaRPr/>
          </a:p>
        </p:txBody>
      </p:sp>
      <p:sp>
        <p:nvSpPr>
          <p:cNvPr id="149" name="Google Shape;149;p6"/>
          <p:cNvSpPr txBox="1"/>
          <p:nvPr/>
        </p:nvSpPr>
        <p:spPr>
          <a:xfrm>
            <a:off x="5324352" y="2230601"/>
            <a:ext cx="120707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Meeldraad</a:t>
            </a:r>
            <a:endParaRPr/>
          </a:p>
        </p:txBody>
      </p:sp>
      <p:sp>
        <p:nvSpPr>
          <p:cNvPr id="150" name="Google Shape;150;p6"/>
          <p:cNvSpPr txBox="1"/>
          <p:nvPr/>
        </p:nvSpPr>
        <p:spPr>
          <a:xfrm>
            <a:off x="5324352" y="3052976"/>
            <a:ext cx="120707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Kroonblad</a:t>
            </a:r>
            <a:endParaRPr/>
          </a:p>
        </p:txBody>
      </p:sp>
      <p:sp>
        <p:nvSpPr>
          <p:cNvPr id="151" name="Google Shape;151;p6"/>
          <p:cNvSpPr txBox="1"/>
          <p:nvPr/>
        </p:nvSpPr>
        <p:spPr>
          <a:xfrm>
            <a:off x="5324352" y="3794559"/>
            <a:ext cx="120707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Kelkblad</a:t>
            </a:r>
            <a:endParaRPr/>
          </a:p>
        </p:txBody>
      </p:sp>
      <p:sp>
        <p:nvSpPr>
          <p:cNvPr id="152" name="Google Shape;152;p6"/>
          <p:cNvSpPr txBox="1"/>
          <p:nvPr/>
        </p:nvSpPr>
        <p:spPr>
          <a:xfrm>
            <a:off x="5345675" y="4555388"/>
            <a:ext cx="120707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Steel</a:t>
            </a:r>
            <a:endParaRPr/>
          </a:p>
        </p:txBody>
      </p:sp>
      <p:cxnSp>
        <p:nvCxnSpPr>
          <p:cNvPr id="153" name="Google Shape;153;p6"/>
          <p:cNvCxnSpPr/>
          <p:nvPr/>
        </p:nvCxnSpPr>
        <p:spPr>
          <a:xfrm>
            <a:off x="5626450" y="5052102"/>
            <a:ext cx="0" cy="485192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4" name="Google Shape;154;p6"/>
          <p:cNvSpPr txBox="1"/>
          <p:nvPr/>
        </p:nvSpPr>
        <p:spPr>
          <a:xfrm>
            <a:off x="5324351" y="5624769"/>
            <a:ext cx="233608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Functie van dit deel?</a:t>
            </a:r>
            <a:endParaRPr/>
          </a:p>
        </p:txBody>
      </p:sp>
      <p:sp>
        <p:nvSpPr>
          <p:cNvPr id="155" name="Google Shape;155;p6"/>
          <p:cNvSpPr txBox="1"/>
          <p:nvPr/>
        </p:nvSpPr>
        <p:spPr>
          <a:xfrm>
            <a:off x="5324352" y="5919549"/>
            <a:ext cx="223344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Dragen van de bloem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2986" y="1212321"/>
            <a:ext cx="5949821" cy="2221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920x1080 Light Green Solid Color Background" id="161" name="Google Shape;161;p7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/>
          <p:nvPr/>
        </p:nvSpPr>
        <p:spPr>
          <a:xfrm>
            <a:off x="4516016" y="308089"/>
            <a:ext cx="3107094" cy="677800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Witte dovenetel</a:t>
            </a:r>
            <a:endParaRPr/>
          </a:p>
        </p:txBody>
      </p:sp>
      <p:pic>
        <p:nvPicPr>
          <p:cNvPr descr="White Dead-nettle, Lamium album | Jeremy Bartlett's LET IT GROW blog" id="164" name="Google Shape;16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941" y="1322553"/>
            <a:ext cx="5177852" cy="388338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7"/>
          <p:cNvSpPr txBox="1"/>
          <p:nvPr/>
        </p:nvSpPr>
        <p:spPr>
          <a:xfrm>
            <a:off x="5593532" y="3752667"/>
            <a:ext cx="664838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 kan je doen wanneer je in aanraking bent gekomen met een brandnetel?</a:t>
            </a:r>
            <a:endParaRPr/>
          </a:p>
        </p:txBody>
      </p:sp>
      <p:pic>
        <p:nvPicPr>
          <p:cNvPr descr="Pee-pants GIFs - Get the best GIF on GIPHY" id="166" name="Google Shape;166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47248" y="4183952"/>
            <a:ext cx="3293707" cy="247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20x1080 Light Green Solid Color Background" id="171" name="Google Shape;171;p8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8"/>
          <p:cNvSpPr/>
          <p:nvPr/>
        </p:nvSpPr>
        <p:spPr>
          <a:xfrm>
            <a:off x="5085184" y="308089"/>
            <a:ext cx="2034073" cy="677800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nl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Bloemkelk</a:t>
            </a:r>
            <a:endParaRPr/>
          </a:p>
        </p:txBody>
      </p:sp>
      <p:pic>
        <p:nvPicPr>
          <p:cNvPr descr="bloemkelk - WikiWoordenboek" id="175" name="Google Shape;17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750" y="722146"/>
            <a:ext cx="2449830" cy="3266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ntenfamilies leren herkennen" id="176" name="Google Shape;17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3797" y="1596964"/>
            <a:ext cx="2844405" cy="23916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ibiscus calyx" id="177" name="Google Shape;17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61121" y="1240817"/>
            <a:ext cx="2521841" cy="274776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830424" y="4556036"/>
            <a:ext cx="917199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Bloemkelk bestaat uit </a:t>
            </a:r>
            <a:r>
              <a:rPr lang="nl-BE" sz="1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kelkbladeren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(meestal groen)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Kunnen of wel vergroeid of los staan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Functie</a:t>
            </a:r>
            <a:b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Bescherming  van de bloem in de knop tegen </a:t>
            </a:r>
            <a:r>
              <a:rPr lang="nl-BE" sz="1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uitdroging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nl-BE" sz="1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kou</a:t>
            </a:r>
            <a:endParaRPr/>
          </a:p>
        </p:txBody>
      </p:sp>
      <p:cxnSp>
        <p:nvCxnSpPr>
          <p:cNvPr id="179" name="Google Shape;179;p8"/>
          <p:cNvCxnSpPr/>
          <p:nvPr/>
        </p:nvCxnSpPr>
        <p:spPr>
          <a:xfrm flipH="1" rot="10800000">
            <a:off x="1856792" y="4068147"/>
            <a:ext cx="8154955" cy="1511559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80" name="Google Shape;180;p8"/>
          <p:cNvSpPr/>
          <p:nvPr/>
        </p:nvSpPr>
        <p:spPr>
          <a:xfrm>
            <a:off x="830424" y="5542381"/>
            <a:ext cx="1222311" cy="351683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20x1080 Light Green Solid Color Background" id="185" name="Google Shape;185;p9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/>
          <p:nvPr/>
        </p:nvSpPr>
        <p:spPr>
          <a:xfrm>
            <a:off x="4865370" y="308089"/>
            <a:ext cx="2449830" cy="677800"/>
          </a:xfrm>
          <a:prstGeom prst="roundRect">
            <a:avLst>
              <a:gd fmla="val 16667" name="adj"/>
            </a:avLst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5400000" dist="50800">
              <a:srgbClr val="000000">
                <a:alpha val="9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404963" y="1808267"/>
            <a:ext cx="113012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nl-BE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3581788" y="336664"/>
            <a:ext cx="506652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Bloemkroon</a:t>
            </a:r>
            <a:endParaRPr/>
          </a:p>
        </p:txBody>
      </p:sp>
      <p:sp>
        <p:nvSpPr>
          <p:cNvPr id="189" name="Google Shape;189;p9"/>
          <p:cNvSpPr txBox="1"/>
          <p:nvPr/>
        </p:nvSpPr>
        <p:spPr>
          <a:xfrm>
            <a:off x="830424" y="4556036"/>
            <a:ext cx="917199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Bloemkroon bestaat uit </a:t>
            </a:r>
            <a:r>
              <a:rPr lang="nl-BE" sz="16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kroonbladeren</a:t>
            </a: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(vaak groot en opvallend gekleurd, soms klein en groen)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Kunnen of wel vergroeid of los zijn</a:t>
            </a: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Functie</a:t>
            </a:r>
            <a:br>
              <a:rPr i="1"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BE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Opvallend gekleurde bloemen lokken insecten aan </a:t>
            </a:r>
            <a:endParaRPr sz="16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830" y="921439"/>
            <a:ext cx="3921221" cy="2994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gs Make Flowers Grow Educational Resources K12 Learning, Life Science,  Science Lesson Plans, Activities, Experiments, Homeschool Help" id="191" name="Google Shape;19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7088" y="1715891"/>
            <a:ext cx="3287908" cy="21904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uty of the nature | Margaridas" id="192" name="Google Shape;192;p9"/>
          <p:cNvPicPr preferRelativeResize="0"/>
          <p:nvPr/>
        </p:nvPicPr>
        <p:blipFill rotWithShape="1">
          <a:blip r:embed="rId6">
            <a:alphaModFix/>
          </a:blip>
          <a:srcRect b="7059" l="0" r="0" t="0"/>
          <a:stretch/>
        </p:blipFill>
        <p:spPr>
          <a:xfrm>
            <a:off x="8473196" y="1236133"/>
            <a:ext cx="3385707" cy="26701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9"/>
          <p:cNvCxnSpPr/>
          <p:nvPr/>
        </p:nvCxnSpPr>
        <p:spPr>
          <a:xfrm rot="10800000">
            <a:off x="2603241" y="4077476"/>
            <a:ext cx="0" cy="73235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4" name="Google Shape;194;p9"/>
          <p:cNvCxnSpPr/>
          <p:nvPr/>
        </p:nvCxnSpPr>
        <p:spPr>
          <a:xfrm flipH="1" rot="10800000">
            <a:off x="3921968" y="4012163"/>
            <a:ext cx="1032587" cy="99009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95" name="Google Shape;195;p9"/>
          <p:cNvCxnSpPr/>
          <p:nvPr/>
        </p:nvCxnSpPr>
        <p:spPr>
          <a:xfrm flipH="1" rot="10800000">
            <a:off x="5178492" y="4077476"/>
            <a:ext cx="4739949" cy="1637084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2022-12-08T13:49:26Z</dcterms:created>
  <dc:creator>mike baets</dc:creator>
</cp:coreProperties>
</file>