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GFO6TCY+GxDK2Y94Nh67Abuw8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1.jpg"/><Relationship Id="rId5" Type="http://schemas.openxmlformats.org/officeDocument/2006/relationships/image" Target="../media/image18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1.jp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urons In The Brain Stock Photo - Download Image Now - Nerve Cell, Human  Nervous System, Hormone - iStock" id="101" name="Google Shape;101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-BE"/>
              <a:t>Regeling</a:t>
            </a:r>
            <a:endParaRPr/>
          </a:p>
        </p:txBody>
      </p:sp>
      <p:sp>
        <p:nvSpPr>
          <p:cNvPr id="103" name="Google Shape;103;p2"/>
          <p:cNvSpPr txBox="1"/>
          <p:nvPr>
            <p:ph idx="1" type="subTitle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BE" sz="2400"/>
              <a:t>5.6 Biologie voor Jou</a:t>
            </a:r>
            <a:br>
              <a:rPr lang="nl-BE" sz="2400"/>
            </a:br>
            <a:r>
              <a:rPr lang="nl-BE" sz="1800"/>
              <a:t>Leerjaar 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359" y="1334347"/>
            <a:ext cx="9918441" cy="381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22" name="Google Shape;222;p11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0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Terugkoppeling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7195980" y="1099676"/>
            <a:ext cx="62388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Terugkoppeling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het bijsturen van een proces.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723" y="4012162"/>
            <a:ext cx="504477" cy="50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8787" y="679898"/>
            <a:ext cx="895739" cy="895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2676175" y="638572"/>
            <a:ext cx="895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 cellen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11"/>
          <p:cNvCxnSpPr/>
          <p:nvPr/>
        </p:nvCxnSpPr>
        <p:spPr>
          <a:xfrm flipH="1" rot="10800000">
            <a:off x="2228306" y="839288"/>
            <a:ext cx="418166" cy="16783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30" name="Google Shape;23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95730" y="3891175"/>
            <a:ext cx="746449" cy="7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8111" y="5024812"/>
            <a:ext cx="895739" cy="89573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7855499" y="4983486"/>
            <a:ext cx="895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cellen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11"/>
          <p:cNvCxnSpPr/>
          <p:nvPr/>
        </p:nvCxnSpPr>
        <p:spPr>
          <a:xfrm flipH="1" rot="10800000">
            <a:off x="7407630" y="5184202"/>
            <a:ext cx="418166" cy="16783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23342" r="22627" t="0"/>
          <a:stretch/>
        </p:blipFill>
        <p:spPr>
          <a:xfrm>
            <a:off x="606490" y="1258044"/>
            <a:ext cx="5197150" cy="3481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39" name="Google Shape;239;p12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0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/>
          <p:nvPr/>
        </p:nvSpPr>
        <p:spPr>
          <a:xfrm>
            <a:off x="4058815" y="325232"/>
            <a:ext cx="4189445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Fight-or-flight hormoon</a:t>
            </a:r>
            <a:endParaRPr/>
          </a:p>
        </p:txBody>
      </p:sp>
      <p:cxnSp>
        <p:nvCxnSpPr>
          <p:cNvPr id="242" name="Google Shape;242;p12"/>
          <p:cNvCxnSpPr/>
          <p:nvPr/>
        </p:nvCxnSpPr>
        <p:spPr>
          <a:xfrm>
            <a:off x="3464766" y="1913428"/>
            <a:ext cx="3449430" cy="24194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3" name="Google Shape;243;p12"/>
          <p:cNvSpPr txBox="1"/>
          <p:nvPr/>
        </p:nvSpPr>
        <p:spPr>
          <a:xfrm>
            <a:off x="6914196" y="1978413"/>
            <a:ext cx="5196939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Wanneer het lichaam zich bedreigt voelt produceren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bijnieren grote hoeveelheden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adrenaline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Veroorzaakt stress.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Gaat vaak samen met..</a:t>
            </a:r>
            <a:b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Angst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Woede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Kou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Hitte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Honger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Pijn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6690463" y="5202758"/>
            <a:ext cx="58498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Wanneer er veel adrenaline in je bloed komt gebeurd er..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Hartslag..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Ademhaling..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Bloedsuikerspiegel..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7740479" y="5475056"/>
            <a:ext cx="1641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Hoger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8080302" y="5753176"/>
            <a:ext cx="1641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Sneller</a:t>
            </a:r>
            <a:endParaRPr/>
          </a:p>
        </p:txBody>
      </p:sp>
      <p:sp>
        <p:nvSpPr>
          <p:cNvPr id="247" name="Google Shape;247;p12"/>
          <p:cNvSpPr txBox="1"/>
          <p:nvPr/>
        </p:nvSpPr>
        <p:spPr>
          <a:xfrm>
            <a:off x="8689902" y="6018450"/>
            <a:ext cx="1641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Stijgt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52" name="Google Shape;252;p1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3805728" y="387714"/>
            <a:ext cx="43815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4313080" y="1902132"/>
            <a:ext cx="3565839" cy="3490962"/>
          </a:xfrm>
          <a:prstGeom prst="ellipse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benoemen wat terugkoppeling is en hiervan voorbeelden geven.</a:t>
            </a:r>
            <a:br>
              <a:rPr lang="nl-B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de werking van adrenaline, glucagon en insuline benoemen.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3953366" y="434227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60" name="Google Shape;260;p1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/>
          <p:nvPr/>
        </p:nvSpPr>
        <p:spPr>
          <a:xfrm>
            <a:off x="3872119" y="303740"/>
            <a:ext cx="43815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14"/>
          <p:cNvGrpSpPr/>
          <p:nvPr/>
        </p:nvGrpSpPr>
        <p:grpSpPr>
          <a:xfrm>
            <a:off x="545150" y="1395726"/>
            <a:ext cx="10807913" cy="2994099"/>
            <a:chOff x="78632" y="71058"/>
            <a:chExt cx="10807913" cy="2994099"/>
          </a:xfrm>
        </p:grpSpPr>
        <p:sp>
          <p:nvSpPr>
            <p:cNvPr id="265" name="Google Shape;265;p14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LEREN HOOFDSTUK 4 EN 5.1 TM 5.5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ZIJN JE SAMENVATTINGEN IN ORDE?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VOORBEREIDEN 5.6</a:t>
              </a:r>
              <a:b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WO 29 MAART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08" name="Google Shape;108;p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6289806" y="2577028"/>
            <a:ext cx="378764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  <p:cxnSp>
        <p:nvCxnSpPr>
          <p:cNvPr id="110" name="Google Shape;110;p3"/>
          <p:cNvCxnSpPr/>
          <p:nvPr/>
        </p:nvCxnSpPr>
        <p:spPr>
          <a:xfrm>
            <a:off x="5815013" y="1544843"/>
            <a:ext cx="0" cy="362723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3"/>
          <p:cNvSpPr txBox="1"/>
          <p:nvPr/>
        </p:nvSpPr>
        <p:spPr>
          <a:xfrm>
            <a:off x="1031745" y="2933898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nl-B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3676649" y="2751142"/>
            <a:ext cx="7650713" cy="1334284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ght Yellow Background Paper | BD Backgrounds" id="118" name="Google Shape;118;p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66675" y="2805398"/>
            <a:ext cx="1752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 Gedrag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4866108" y="2767279"/>
            <a:ext cx="72592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 kunt uitleggen wat gedrag 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 kunt uitleggen waardoor gedrag wordt bepaald.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 kunt het verschil benoemen tussen observatie en 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interpretatie van gedrag.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9622" y="2949462"/>
            <a:ext cx="903514" cy="90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26" name="Google Shape;126;p5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3805728" y="387714"/>
            <a:ext cx="43815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313080" y="1902132"/>
            <a:ext cx="3565839" cy="3490962"/>
          </a:xfrm>
          <a:prstGeom prst="ellipse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benoemen wat terugkoppeling is en hiervan voorbeelden geven.</a:t>
            </a:r>
            <a:br>
              <a:rPr lang="nl-B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de werking van adrenaline, glucagon en insuline benoemen.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953366" y="434227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34" name="Google Shape;134;p6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Hormonen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666158" y="1925538"/>
            <a:ext cx="10428562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Traanklier produceert …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Oorsmeerklier produceert …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Zweetklier produceert…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Hormoonklieren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produceren …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200039" y="1925538"/>
            <a:ext cx="9107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Tranen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3683389" y="2228919"/>
            <a:ext cx="16217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Oorsmeer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936179" y="2838329"/>
            <a:ext cx="16217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Hormonen</a:t>
            </a:r>
            <a:endParaRPr b="1" i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3204057" y="2532300"/>
            <a:ext cx="16217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Zweet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 rot="5400000">
            <a:off x="4839317" y="2900222"/>
            <a:ext cx="242958" cy="933061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5515568" y="3226223"/>
            <a:ext cx="63150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Stoffen die de werking van organen regelen.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666158" y="1386560"/>
            <a:ext cx="62388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Klier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een orgaan dat stoffen produceert.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1507447" y="3264323"/>
            <a:ext cx="106680" cy="8242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1117282" y="4150720"/>
            <a:ext cx="88344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Werking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Geven hormonen af aan het bloed.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Via het bloed komen ze in het hele lichaam terecht.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Hormonen zijn werkzaam in weefsels en organen die hiervoor gevoelig zijn.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5988" y="1054358"/>
            <a:ext cx="6260023" cy="5688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52" name="Google Shape;152;p7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44696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363894" y="3269887"/>
            <a:ext cx="2128539" cy="1087276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3343901" y="635586"/>
            <a:ext cx="9044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BF81E5"/>
                </a:solidFill>
                <a:latin typeface="Calibri"/>
                <a:ea typeface="Calibri"/>
                <a:cs typeface="Calibri"/>
                <a:sym typeface="Calibri"/>
              </a:rPr>
              <a:t>Vrouw</a:t>
            </a:r>
            <a:endParaRPr i="1" sz="1800">
              <a:solidFill>
                <a:srgbClr val="BF81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7624954" y="588539"/>
            <a:ext cx="9044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endParaRPr i="1"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7"/>
          <p:cNvCxnSpPr/>
          <p:nvPr/>
        </p:nvCxnSpPr>
        <p:spPr>
          <a:xfrm flipH="1" rot="10800000">
            <a:off x="7959012" y="1222310"/>
            <a:ext cx="1175657" cy="25192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7"/>
          <p:cNvCxnSpPr/>
          <p:nvPr/>
        </p:nvCxnSpPr>
        <p:spPr>
          <a:xfrm rot="10800000">
            <a:off x="2332653" y="1838131"/>
            <a:ext cx="1463495" cy="24782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7"/>
          <p:cNvSpPr txBox="1"/>
          <p:nvPr/>
        </p:nvSpPr>
        <p:spPr>
          <a:xfrm>
            <a:off x="9162553" y="1026365"/>
            <a:ext cx="301078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 (Groeihormoon)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Geslachtshormonen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 (Luteïniserend hormoon)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FSH (Follikelstimulerend hormoon)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016237" y="1670044"/>
            <a:ext cx="14374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Stofwisseling</a:t>
            </a: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Thyroxine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T3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708248" y="3470776"/>
            <a:ext cx="30107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Bloedsuikerspiegel</a:t>
            </a: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Insuline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Glucagon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7"/>
          <p:cNvCxnSpPr/>
          <p:nvPr/>
        </p:nvCxnSpPr>
        <p:spPr>
          <a:xfrm>
            <a:off x="8384437" y="3230904"/>
            <a:ext cx="1003403" cy="1980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Google Shape;163;p7"/>
          <p:cNvSpPr txBox="1"/>
          <p:nvPr/>
        </p:nvSpPr>
        <p:spPr>
          <a:xfrm>
            <a:off x="9467454" y="3250162"/>
            <a:ext cx="30107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Regulatie o.a. bloeddruk</a:t>
            </a: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Adrenaline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Noradrenaline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 flipH="1">
            <a:off x="2453641" y="3400512"/>
            <a:ext cx="1622007" cy="2651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5" name="Google Shape;165;p7"/>
          <p:cNvCxnSpPr/>
          <p:nvPr/>
        </p:nvCxnSpPr>
        <p:spPr>
          <a:xfrm>
            <a:off x="8174550" y="4219247"/>
            <a:ext cx="1292904" cy="66575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6" name="Google Shape;166;p7"/>
          <p:cNvCxnSpPr/>
          <p:nvPr/>
        </p:nvCxnSpPr>
        <p:spPr>
          <a:xfrm flipH="1">
            <a:off x="2724545" y="3840957"/>
            <a:ext cx="1052446" cy="9822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7" name="Google Shape;167;p7"/>
          <p:cNvSpPr txBox="1"/>
          <p:nvPr/>
        </p:nvSpPr>
        <p:spPr>
          <a:xfrm>
            <a:off x="229546" y="4797883"/>
            <a:ext cx="30107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rgbClr val="BF81E5"/>
                </a:solidFill>
                <a:latin typeface="Calibri"/>
                <a:ea typeface="Calibri"/>
                <a:cs typeface="Calibri"/>
                <a:sym typeface="Calibri"/>
              </a:rPr>
              <a:t>Vrouwelijk geslachtshormoon</a:t>
            </a: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Oestrogeen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Progesteron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9497934" y="4734125"/>
            <a:ext cx="30107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Mannelijk geslachtshormoon</a:t>
            </a: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Testosteron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9348199" y="2953007"/>
            <a:ext cx="2271995" cy="1323438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's the Difference Between Fructose and Glucose?" id="174" name="Google Shape;174;p8"/>
          <p:cNvPicPr preferRelativeResize="0"/>
          <p:nvPr/>
        </p:nvPicPr>
        <p:blipFill rotWithShape="1">
          <a:blip r:embed="rId3">
            <a:alphaModFix/>
          </a:blip>
          <a:srcRect b="22000" l="0" r="0" t="0"/>
          <a:stretch/>
        </p:blipFill>
        <p:spPr>
          <a:xfrm>
            <a:off x="4542725" y="1865100"/>
            <a:ext cx="22860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10547" r="8888" t="0"/>
          <a:stretch/>
        </p:blipFill>
        <p:spPr>
          <a:xfrm>
            <a:off x="7629525" y="3280428"/>
            <a:ext cx="4473236" cy="2545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76" name="Google Shape;176;p8"/>
          <p:cNvPicPr preferRelativeResize="0"/>
          <p:nvPr/>
        </p:nvPicPr>
        <p:blipFill rotWithShape="1">
          <a:blip r:embed="rId5">
            <a:alphaModFix amt="10000"/>
          </a:blip>
          <a:srcRect b="0" l="0" r="0" t="0"/>
          <a:stretch/>
        </p:blipFill>
        <p:spPr>
          <a:xfrm>
            <a:off x="-32658" y="-560914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Glucosegehalte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2504789" y="4249393"/>
            <a:ext cx="104285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Brandstof voor cellen.</a:t>
            </a: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	 	          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 ik nog suiker eten? | Bio-Planet, jouw biosupermarkt" id="180" name="Google Shape;18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332" y="1317699"/>
            <a:ext cx="3421224" cy="2565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8"/>
          <p:cNvCxnSpPr/>
          <p:nvPr/>
        </p:nvCxnSpPr>
        <p:spPr>
          <a:xfrm>
            <a:off x="3479930" y="2521957"/>
            <a:ext cx="1359975" cy="19299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2" name="Google Shape;182;p8"/>
          <p:cNvCxnSpPr/>
          <p:nvPr/>
        </p:nvCxnSpPr>
        <p:spPr>
          <a:xfrm flipH="1">
            <a:off x="4714875" y="3648180"/>
            <a:ext cx="838200" cy="52377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3" name="Google Shape;183;p8"/>
          <p:cNvSpPr txBox="1"/>
          <p:nvPr/>
        </p:nvSpPr>
        <p:spPr>
          <a:xfrm>
            <a:off x="471444" y="4973979"/>
            <a:ext cx="1042856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Bloedsuikerspiegel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glucosegehalte van het bloed.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Mag niet te hoog zijn.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Mag niet te laag zijn. 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+/- 0.1% 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		          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7629525" y="2911096"/>
            <a:ext cx="7815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bloedsuikerspiegel wordt geregeld door..?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5348288" y="1507323"/>
            <a:ext cx="1044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Glucose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creas Islet - an overview | ScienceDirect Topics"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6408" y="2801496"/>
            <a:ext cx="4636924" cy="154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 b="0" l="10547" r="8888" t="0"/>
          <a:stretch/>
        </p:blipFill>
        <p:spPr>
          <a:xfrm>
            <a:off x="838649" y="2614414"/>
            <a:ext cx="4473236" cy="2545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92" name="Google Shape;192;p9"/>
          <p:cNvPicPr preferRelativeResize="0"/>
          <p:nvPr/>
        </p:nvPicPr>
        <p:blipFill rotWithShape="1">
          <a:blip r:embed="rId5">
            <a:alphaModFix amt="10000"/>
          </a:blip>
          <a:srcRect b="0" l="0" r="0" t="0"/>
          <a:stretch/>
        </p:blipFill>
        <p:spPr>
          <a:xfrm>
            <a:off x="-146180" y="-129366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4067175" y="325232"/>
            <a:ext cx="417195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Regeling glucosegehalte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7182427" y="2450483"/>
            <a:ext cx="23186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Eilandjes van Langerhans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9"/>
          <p:cNvCxnSpPr/>
          <p:nvPr/>
        </p:nvCxnSpPr>
        <p:spPr>
          <a:xfrm flipH="1" rot="10800000">
            <a:off x="2676533" y="3662388"/>
            <a:ext cx="3476625" cy="84176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7" name="Google Shape;197;p9"/>
          <p:cNvCxnSpPr/>
          <p:nvPr/>
        </p:nvCxnSpPr>
        <p:spPr>
          <a:xfrm flipH="1" rot="10800000">
            <a:off x="9802556" y="3133213"/>
            <a:ext cx="452965" cy="26000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8" name="Google Shape;198;p9"/>
          <p:cNvCxnSpPr/>
          <p:nvPr/>
        </p:nvCxnSpPr>
        <p:spPr>
          <a:xfrm>
            <a:off x="9751577" y="3622903"/>
            <a:ext cx="721256" cy="8907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9" name="Google Shape;199;p9"/>
          <p:cNvSpPr txBox="1"/>
          <p:nvPr/>
        </p:nvSpPr>
        <p:spPr>
          <a:xfrm>
            <a:off x="10234685" y="2960499"/>
            <a:ext cx="23186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Insuline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10463877" y="3561749"/>
            <a:ext cx="23186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Glucagon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05" name="Google Shape;205;p10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89030" y="-10715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640661" y="289692"/>
            <a:ext cx="62388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Glucosegehalte (bloedsuikerspiegel) mens.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0.1%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1.3 Regeling van de bloedsuiker - Toelatingsexamen Arts-Tandarts"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4983" y="3217174"/>
            <a:ext cx="4193721" cy="311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3 Regeling van de bloedsuiker - Toelatingsexamen Arts-Tandarts" id="208" name="Google Shape;20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012" y="3160681"/>
            <a:ext cx="4365298" cy="323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0"/>
          <p:cNvCxnSpPr/>
          <p:nvPr/>
        </p:nvCxnSpPr>
        <p:spPr>
          <a:xfrm flipH="1">
            <a:off x="3069771" y="936023"/>
            <a:ext cx="2690327" cy="213374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5885738" y="936022"/>
            <a:ext cx="2679764" cy="213374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1" name="Google Shape;21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0403" y="1165772"/>
            <a:ext cx="859785" cy="85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1074" y="1139150"/>
            <a:ext cx="886408" cy="886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8827706" y="1369696"/>
            <a:ext cx="1922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Nuchtere toestand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094574" y="1458999"/>
            <a:ext cx="1922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Gevoede toestand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1241" y="799781"/>
            <a:ext cx="587829" cy="58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30413" y="680990"/>
            <a:ext cx="439882" cy="43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2022-12-08T13:49:26Z</dcterms:created>
  <dc:creator>mike baets</dc:creator>
</cp:coreProperties>
</file>