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1Taym/1ayWl2HnMoK/cjTKenz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E3A532-EB2A-43BB-95CE-E79036D6253E}">
  <a:tblStyle styleId="{C1E3A532-EB2A-43BB-95CE-E79036D6253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4bf91849c8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4bf91849c8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bf91849c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4bf91849c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bf91849c8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bf91849c8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4bf91849c8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l-B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p:nvPr>
            <p:ph idx="2" type="pic"/>
          </p:nvPr>
        </p:nvSpPr>
        <p:spPr>
          <a:xfrm>
            <a:off x="5183188" y="987425"/>
            <a:ext cx="6172200" cy="4873625"/>
          </a:xfrm>
          <a:prstGeom prst="rect">
            <a:avLst/>
          </a:prstGeom>
          <a:noFill/>
          <a:ln>
            <a:noFill/>
          </a:ln>
        </p:spPr>
      </p:sp>
      <p:sp>
        <p:nvSpPr>
          <p:cNvPr id="80" name="Google Shape;80;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84" name="Shape 84"/>
        <p:cNvGrpSpPr/>
        <p:nvPr/>
      </p:nvGrpSpPr>
      <p:grpSpPr>
        <a:xfrm>
          <a:off x="0" y="0"/>
          <a:ext cx="0" cy="0"/>
          <a:chOff x="0" y="0"/>
          <a:chExt cx="0" cy="0"/>
        </a:xfrm>
      </p:grpSpPr>
      <p:sp>
        <p:nvSpPr>
          <p:cNvPr id="85" name="Google Shape;8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90" name="Shape 90"/>
        <p:cNvGrpSpPr/>
        <p:nvPr/>
      </p:nvGrpSpPr>
      <p:grpSpPr>
        <a:xfrm>
          <a:off x="0" y="0"/>
          <a:ext cx="0" cy="0"/>
          <a:chOff x="0" y="0"/>
          <a:chExt cx="0" cy="0"/>
        </a:xfrm>
      </p:grpSpPr>
      <p:sp>
        <p:nvSpPr>
          <p:cNvPr id="91" name="Google Shape;91;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27" name="Shape 27"/>
        <p:cNvGrpSpPr/>
        <p:nvPr/>
      </p:nvGrpSpPr>
      <p:grpSpPr>
        <a:xfrm>
          <a:off x="0" y="0"/>
          <a:ext cx="0" cy="0"/>
          <a:chOff x="0" y="0"/>
          <a:chExt cx="0" cy="0"/>
        </a:xfrm>
      </p:grpSpPr>
      <p:sp>
        <p:nvSpPr>
          <p:cNvPr id="28" name="Google Shape;28;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39" name="Shape 39"/>
        <p:cNvGrpSpPr/>
        <p:nvPr/>
      </p:nvGrpSpPr>
      <p:grpSpPr>
        <a:xfrm>
          <a:off x="0" y="0"/>
          <a:ext cx="0" cy="0"/>
          <a:chOff x="0" y="0"/>
          <a:chExt cx="0" cy="0"/>
        </a:xfrm>
      </p:grpSpPr>
      <p:sp>
        <p:nvSpPr>
          <p:cNvPr id="40" name="Google Shape;40;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52" name="Shape 52"/>
        <p:cNvGrpSpPr/>
        <p:nvPr/>
      </p:nvGrpSpPr>
      <p:grpSpPr>
        <a:xfrm>
          <a:off x="0" y="0"/>
          <a:ext cx="0" cy="0"/>
          <a:chOff x="0" y="0"/>
          <a:chExt cx="0" cy="0"/>
        </a:xfrm>
      </p:grpSpPr>
      <p:sp>
        <p:nvSpPr>
          <p:cNvPr id="53" name="Google Shape;53;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61" name="Shape 61"/>
        <p:cNvGrpSpPr/>
        <p:nvPr/>
      </p:nvGrpSpPr>
      <p:grpSpPr>
        <a:xfrm>
          <a:off x="0" y="0"/>
          <a:ext cx="0" cy="0"/>
          <a:chOff x="0" y="0"/>
          <a:chExt cx="0" cy="0"/>
        </a:xfrm>
      </p:grpSpPr>
      <p:sp>
        <p:nvSpPr>
          <p:cNvPr id="62" name="Google Shape;6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66" name="Shape 66"/>
        <p:cNvGrpSpPr/>
        <p:nvPr/>
      </p:nvGrpSpPr>
      <p:grpSpPr>
        <a:xfrm>
          <a:off x="0" y="0"/>
          <a:ext cx="0" cy="0"/>
          <a:chOff x="0" y="0"/>
          <a:chExt cx="0" cy="0"/>
        </a:xfrm>
      </p:grpSpPr>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70" name="Shape 70"/>
        <p:cNvGrpSpPr/>
        <p:nvPr/>
      </p:nvGrpSpPr>
      <p:grpSpPr>
        <a:xfrm>
          <a:off x="0" y="0"/>
          <a:ext cx="0" cy="0"/>
          <a:chOff x="0" y="0"/>
          <a:chExt cx="0" cy="0"/>
        </a:xfrm>
      </p:grpSpPr>
      <p:sp>
        <p:nvSpPr>
          <p:cNvPr id="71" name="Google Shape;71;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edrag, de motor achter leefstijlverandering - Purpose" id="101" name="Google Shape;101;p1"/>
          <p:cNvPicPr preferRelativeResize="0"/>
          <p:nvPr/>
        </p:nvPicPr>
        <p:blipFill rotWithShape="1">
          <a:blip r:embed="rId3">
            <a:alphaModFix/>
          </a:blip>
          <a:srcRect b="-1" l="18360" r="9907" t="0"/>
          <a:stretch/>
        </p:blipFill>
        <p:spPr>
          <a:xfrm>
            <a:off x="3694923" y="10"/>
            <a:ext cx="8497078" cy="6857990"/>
          </a:xfrm>
          <a:prstGeom prst="rect">
            <a:avLst/>
          </a:prstGeom>
          <a:noFill/>
          <a:ln>
            <a:noFill/>
          </a:ln>
        </p:spPr>
      </p:pic>
      <p:sp>
        <p:nvSpPr>
          <p:cNvPr id="102" name="Google Shape;102;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txBox="1"/>
          <p:nvPr>
            <p:ph type="ctrTitle"/>
          </p:nvPr>
        </p:nvSpPr>
        <p:spPr>
          <a:xfrm>
            <a:off x="449988" y="1178349"/>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D966"/>
              </a:buClr>
              <a:buSzPts val="4800"/>
              <a:buFont typeface="Calibri"/>
              <a:buNone/>
            </a:pPr>
            <a:r>
              <a:rPr lang="nl-BE" sz="4800">
                <a:solidFill>
                  <a:srgbClr val="BF9000"/>
                </a:solidFill>
              </a:rPr>
              <a:t>Gedrag</a:t>
            </a:r>
            <a:endParaRPr>
              <a:solidFill>
                <a:srgbClr val="BF9000"/>
              </a:solidFill>
            </a:endParaRPr>
          </a:p>
        </p:txBody>
      </p:sp>
      <p:sp>
        <p:nvSpPr>
          <p:cNvPr id="104" name="Google Shape;104;p1"/>
          <p:cNvSpPr txBox="1"/>
          <p:nvPr>
            <p:ph idx="1" type="subTitle"/>
          </p:nvPr>
        </p:nvSpPr>
        <p:spPr>
          <a:xfrm>
            <a:off x="477982" y="4785631"/>
            <a:ext cx="4023359" cy="120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lang="nl-BE" sz="1600"/>
              <a:t>5.5 Biologie voor Jou</a:t>
            </a:r>
            <a:br>
              <a:rPr lang="nl-BE" sz="1600"/>
            </a:br>
            <a:r>
              <a:rPr lang="nl-BE" sz="1200"/>
              <a:t>Leerjaar 1</a:t>
            </a:r>
            <a:endParaRPr/>
          </a:p>
          <a:p>
            <a:pPr indent="0" lvl="0" marL="0" rtl="0" algn="l">
              <a:lnSpc>
                <a:spcPct val="90000"/>
              </a:lnSpc>
              <a:spcBef>
                <a:spcPts val="1000"/>
              </a:spcBef>
              <a:spcAft>
                <a:spcPts val="0"/>
              </a:spcAft>
              <a:buClr>
                <a:schemeClr val="lt1"/>
              </a:buClr>
              <a:buSzPts val="2000"/>
              <a:buNone/>
            </a:pPr>
            <a:r>
              <a:t/>
            </a:r>
            <a:endParaRPr sz="2000"/>
          </a:p>
        </p:txBody>
      </p:sp>
      <p:sp>
        <p:nvSpPr>
          <p:cNvPr id="105" name="Google Shape;105;p1"/>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 name="Google Shape;106;p1"/>
          <p:cNvSpPr/>
          <p:nvPr/>
        </p:nvSpPr>
        <p:spPr>
          <a:xfrm>
            <a:off x="481029" y="4546920"/>
            <a:ext cx="3977640"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 name="Google Shape;107;p1"/>
          <p:cNvPicPr preferRelativeResize="0"/>
          <p:nvPr/>
        </p:nvPicPr>
        <p:blipFill>
          <a:blip r:embed="rId4">
            <a:alphaModFix/>
          </a:blip>
          <a:stretch>
            <a:fillRect/>
          </a:stretch>
        </p:blipFill>
        <p:spPr>
          <a:xfrm>
            <a:off x="552975" y="5670625"/>
            <a:ext cx="855325" cy="84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Light Yellow Background Paper | BD Backgrounds" id="223" name="Google Shape;223;p9"/>
          <p:cNvPicPr preferRelativeResize="0"/>
          <p:nvPr/>
        </p:nvPicPr>
        <p:blipFill rotWithShape="1">
          <a:blip r:embed="rId3">
            <a:alphaModFix amt="10000"/>
          </a:blip>
          <a:srcRect b="0" l="0" r="0" t="0"/>
          <a:stretch/>
        </p:blipFill>
        <p:spPr>
          <a:xfrm>
            <a:off x="-32658" y="-316703"/>
            <a:ext cx="12484359" cy="7682683"/>
          </a:xfrm>
          <a:prstGeom prst="rect">
            <a:avLst/>
          </a:prstGeom>
          <a:noFill/>
          <a:ln>
            <a:noFill/>
          </a:ln>
        </p:spPr>
      </p:pic>
      <p:sp>
        <p:nvSpPr>
          <p:cNvPr id="224" name="Google Shape;224;p9"/>
          <p:cNvSpPr/>
          <p:nvPr/>
        </p:nvSpPr>
        <p:spPr>
          <a:xfrm>
            <a:off x="4870580" y="325232"/>
            <a:ext cx="2752530" cy="6778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9"/>
          <p:cNvSpPr txBox="1"/>
          <p:nvPr/>
        </p:nvSpPr>
        <p:spPr>
          <a:xfrm>
            <a:off x="2985796" y="346185"/>
            <a:ext cx="644745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Sociaal gedrag</a:t>
            </a:r>
            <a:endParaRPr/>
          </a:p>
        </p:txBody>
      </p:sp>
      <p:sp>
        <p:nvSpPr>
          <p:cNvPr id="226" name="Google Shape;226;p9"/>
          <p:cNvSpPr txBox="1"/>
          <p:nvPr/>
        </p:nvSpPr>
        <p:spPr>
          <a:xfrm>
            <a:off x="513758" y="1306413"/>
            <a:ext cx="1042856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2000">
                <a:solidFill>
                  <a:srgbClr val="BF9000"/>
                </a:solidFill>
                <a:latin typeface="Calibri"/>
                <a:ea typeface="Calibri"/>
                <a:cs typeface="Calibri"/>
                <a:sym typeface="Calibri"/>
              </a:rPr>
              <a:t>Sociaal gedrag</a:t>
            </a:r>
            <a:r>
              <a:rPr lang="nl-BE" sz="2000">
                <a:solidFill>
                  <a:schemeClr val="dk1"/>
                </a:solidFill>
                <a:latin typeface="Calibri"/>
                <a:ea typeface="Calibri"/>
                <a:cs typeface="Calibri"/>
                <a:sym typeface="Calibri"/>
              </a:rPr>
              <a:t>:</a:t>
            </a:r>
            <a:r>
              <a:rPr b="1" lang="nl-BE" sz="2000">
                <a:solidFill>
                  <a:srgbClr val="BF9000"/>
                </a:solidFill>
                <a:latin typeface="Calibri"/>
                <a:ea typeface="Calibri"/>
                <a:cs typeface="Calibri"/>
                <a:sym typeface="Calibri"/>
              </a:rPr>
              <a:t> </a:t>
            </a:r>
            <a:r>
              <a:rPr lang="nl-BE" sz="2000">
                <a:solidFill>
                  <a:schemeClr val="dk1"/>
                </a:solidFill>
                <a:latin typeface="Calibri"/>
                <a:ea typeface="Calibri"/>
                <a:cs typeface="Calibri"/>
                <a:sym typeface="Calibri"/>
              </a:rPr>
              <a:t>Handelingen van de ene soortgenoot is een prikkel voor de andere soortgenoot.</a:t>
            </a:r>
            <a:br>
              <a:rPr b="1" lang="nl-BE" sz="2000">
                <a:solidFill>
                  <a:srgbClr val="BF9000"/>
                </a:solidFill>
                <a:latin typeface="Calibri"/>
                <a:ea typeface="Calibri"/>
                <a:cs typeface="Calibri"/>
                <a:sym typeface="Calibri"/>
              </a:rPr>
            </a:b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pic>
        <p:nvPicPr>
          <p:cNvPr descr="Prikkel respons – Biojuf" id="227" name="Google Shape;227;p9"/>
          <p:cNvPicPr preferRelativeResize="0"/>
          <p:nvPr/>
        </p:nvPicPr>
        <p:blipFill rotWithShape="1">
          <a:blip r:embed="rId4">
            <a:alphaModFix/>
          </a:blip>
          <a:srcRect b="0" l="0" r="0" t="0"/>
          <a:stretch/>
        </p:blipFill>
        <p:spPr>
          <a:xfrm>
            <a:off x="3436620" y="2625457"/>
            <a:ext cx="7945755" cy="3111570"/>
          </a:xfrm>
          <a:prstGeom prst="rect">
            <a:avLst/>
          </a:prstGeom>
          <a:noFill/>
          <a:ln>
            <a:noFill/>
          </a:ln>
        </p:spPr>
      </p:pic>
      <p:pic>
        <p:nvPicPr>
          <p:cNvPr id="228" name="Google Shape;228;p9"/>
          <p:cNvPicPr preferRelativeResize="0"/>
          <p:nvPr/>
        </p:nvPicPr>
        <p:blipFill rotWithShape="1">
          <a:blip r:embed="rId5">
            <a:alphaModFix/>
          </a:blip>
          <a:srcRect b="0" l="0" r="0" t="0"/>
          <a:stretch/>
        </p:blipFill>
        <p:spPr>
          <a:xfrm>
            <a:off x="304800" y="3104585"/>
            <a:ext cx="840607" cy="840607"/>
          </a:xfrm>
          <a:prstGeom prst="rect">
            <a:avLst/>
          </a:prstGeom>
          <a:noFill/>
          <a:ln>
            <a:noFill/>
          </a:ln>
        </p:spPr>
      </p:pic>
      <p:pic>
        <p:nvPicPr>
          <p:cNvPr id="229" name="Google Shape;229;p9"/>
          <p:cNvPicPr preferRelativeResize="0"/>
          <p:nvPr/>
        </p:nvPicPr>
        <p:blipFill rotWithShape="1">
          <a:blip r:embed="rId6">
            <a:alphaModFix/>
          </a:blip>
          <a:srcRect b="0" l="0" r="0" t="0"/>
          <a:stretch/>
        </p:blipFill>
        <p:spPr>
          <a:xfrm>
            <a:off x="2276475" y="3088378"/>
            <a:ext cx="840607" cy="840607"/>
          </a:xfrm>
          <a:prstGeom prst="rect">
            <a:avLst/>
          </a:prstGeom>
          <a:noFill/>
          <a:ln>
            <a:noFill/>
          </a:ln>
        </p:spPr>
      </p:pic>
      <p:cxnSp>
        <p:nvCxnSpPr>
          <p:cNvPr id="230" name="Google Shape;230;p9"/>
          <p:cNvCxnSpPr/>
          <p:nvPr/>
        </p:nvCxnSpPr>
        <p:spPr>
          <a:xfrm>
            <a:off x="936065" y="4181242"/>
            <a:ext cx="1340410" cy="1809983"/>
          </a:xfrm>
          <a:prstGeom prst="straightConnector1">
            <a:avLst/>
          </a:prstGeom>
          <a:noFill/>
          <a:ln cap="flat" cmpd="sng" w="15875">
            <a:solidFill>
              <a:schemeClr val="dk1"/>
            </a:solidFill>
            <a:prstDash val="solid"/>
            <a:miter lim="800000"/>
            <a:headEnd len="sm" w="sm" type="none"/>
            <a:tailEnd len="med" w="med" type="triangle"/>
          </a:ln>
        </p:spPr>
      </p:cxnSp>
      <p:sp>
        <p:nvSpPr>
          <p:cNvPr id="231" name="Google Shape;231;p9"/>
          <p:cNvSpPr txBox="1"/>
          <p:nvPr/>
        </p:nvSpPr>
        <p:spPr>
          <a:xfrm>
            <a:off x="2023139" y="6070461"/>
            <a:ext cx="1042856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2000">
                <a:solidFill>
                  <a:srgbClr val="BF9000"/>
                </a:solidFill>
                <a:latin typeface="Calibri"/>
                <a:ea typeface="Calibri"/>
                <a:cs typeface="Calibri"/>
                <a:sym typeface="Calibri"/>
              </a:rPr>
              <a:t>Signaal </a:t>
            </a:r>
            <a:r>
              <a:rPr lang="nl-BE" sz="2000">
                <a:solidFill>
                  <a:schemeClr val="dk1"/>
                </a:solidFill>
                <a:latin typeface="Calibri"/>
                <a:ea typeface="Calibri"/>
                <a:cs typeface="Calibri"/>
                <a:sym typeface="Calibri"/>
              </a:rPr>
              <a:t>is een prikkel of handeling bij sociaal gedrag.</a:t>
            </a:r>
            <a:br>
              <a:rPr b="1" lang="nl-BE" sz="2000">
                <a:solidFill>
                  <a:srgbClr val="BF9000"/>
                </a:solidFill>
                <a:latin typeface="Calibri"/>
                <a:ea typeface="Calibri"/>
                <a:cs typeface="Calibri"/>
                <a:sym typeface="Calibri"/>
              </a:rPr>
            </a:b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pic>
        <p:nvPicPr>
          <p:cNvPr id="232" name="Google Shape;232;p9"/>
          <p:cNvPicPr preferRelativeResize="0"/>
          <p:nvPr/>
        </p:nvPicPr>
        <p:blipFill rotWithShape="1">
          <a:blip r:embed="rId7">
            <a:alphaModFix/>
          </a:blip>
          <a:srcRect b="0" l="0" r="0" t="0"/>
          <a:stretch/>
        </p:blipFill>
        <p:spPr>
          <a:xfrm>
            <a:off x="2874194" y="2652544"/>
            <a:ext cx="485775" cy="48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Normen en waarden | Algemeen | Menselijk Lichaam" id="237" name="Google Shape;237;p10"/>
          <p:cNvPicPr preferRelativeResize="0"/>
          <p:nvPr/>
        </p:nvPicPr>
        <p:blipFill rotWithShape="1">
          <a:blip r:embed="rId3">
            <a:alphaModFix/>
          </a:blip>
          <a:srcRect b="0" l="0" r="0" t="0"/>
          <a:stretch/>
        </p:blipFill>
        <p:spPr>
          <a:xfrm>
            <a:off x="9145944" y="4056590"/>
            <a:ext cx="2857500" cy="2571750"/>
          </a:xfrm>
          <a:prstGeom prst="rect">
            <a:avLst/>
          </a:prstGeom>
          <a:noFill/>
          <a:ln>
            <a:noFill/>
          </a:ln>
        </p:spPr>
      </p:pic>
      <p:pic>
        <p:nvPicPr>
          <p:cNvPr descr="Light Yellow Background Paper | BD Backgrounds" id="238" name="Google Shape;238;p10"/>
          <p:cNvPicPr preferRelativeResize="0"/>
          <p:nvPr/>
        </p:nvPicPr>
        <p:blipFill rotWithShape="1">
          <a:blip r:embed="rId4">
            <a:alphaModFix amt="10000"/>
          </a:blip>
          <a:srcRect b="0" l="0" r="0" t="0"/>
          <a:stretch/>
        </p:blipFill>
        <p:spPr>
          <a:xfrm>
            <a:off x="-32658" y="-316703"/>
            <a:ext cx="12484359" cy="7682683"/>
          </a:xfrm>
          <a:prstGeom prst="rect">
            <a:avLst/>
          </a:prstGeom>
          <a:noFill/>
          <a:ln>
            <a:noFill/>
          </a:ln>
        </p:spPr>
      </p:pic>
      <p:sp>
        <p:nvSpPr>
          <p:cNvPr id="239" name="Google Shape;239;p10"/>
          <p:cNvSpPr/>
          <p:nvPr/>
        </p:nvSpPr>
        <p:spPr>
          <a:xfrm>
            <a:off x="4236098" y="325232"/>
            <a:ext cx="3909526" cy="6778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0"/>
          <p:cNvSpPr txBox="1"/>
          <p:nvPr/>
        </p:nvSpPr>
        <p:spPr>
          <a:xfrm>
            <a:off x="2985796" y="346185"/>
            <a:ext cx="644745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Waarden en normen</a:t>
            </a:r>
            <a:endParaRPr/>
          </a:p>
        </p:txBody>
      </p:sp>
      <p:sp>
        <p:nvSpPr>
          <p:cNvPr id="241" name="Google Shape;241;p10"/>
          <p:cNvSpPr txBox="1"/>
          <p:nvPr/>
        </p:nvSpPr>
        <p:spPr>
          <a:xfrm>
            <a:off x="634481" y="1287625"/>
            <a:ext cx="1144866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1800">
                <a:solidFill>
                  <a:srgbClr val="BF9000"/>
                </a:solidFill>
                <a:latin typeface="Calibri"/>
                <a:ea typeface="Calibri"/>
                <a:cs typeface="Calibri"/>
                <a:sym typeface="Calibri"/>
              </a:rPr>
              <a:t>Waarden </a:t>
            </a:r>
            <a:r>
              <a:rPr lang="nl-BE" sz="1800">
                <a:solidFill>
                  <a:schemeClr val="dk1"/>
                </a:solidFill>
                <a:latin typeface="Calibri"/>
                <a:ea typeface="Calibri"/>
                <a:cs typeface="Calibri"/>
                <a:sym typeface="Calibri"/>
              </a:rPr>
              <a:t>dingen die mensen </a:t>
            </a:r>
            <a:r>
              <a:rPr b="1" lang="nl-BE" sz="1800">
                <a:solidFill>
                  <a:schemeClr val="dk1"/>
                </a:solidFill>
                <a:latin typeface="Calibri"/>
                <a:ea typeface="Calibri"/>
                <a:cs typeface="Calibri"/>
                <a:sym typeface="Calibri"/>
              </a:rPr>
              <a:t>belangrijk</a:t>
            </a:r>
            <a:r>
              <a:rPr lang="nl-BE" sz="1800">
                <a:solidFill>
                  <a:schemeClr val="dk1"/>
                </a:solidFill>
                <a:latin typeface="Calibri"/>
                <a:ea typeface="Calibri"/>
                <a:cs typeface="Calibri"/>
                <a:sym typeface="Calibri"/>
              </a:rPr>
              <a:t> vinden in het leven.</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Veiligheid</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Eerlijkheid</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Vrijheid</a:t>
            </a:r>
            <a:br>
              <a:rPr lang="nl-BE" sz="1800">
                <a:solidFill>
                  <a:schemeClr val="dk1"/>
                </a:solidFill>
                <a:latin typeface="Calibri"/>
                <a:ea typeface="Calibri"/>
                <a:cs typeface="Calibri"/>
                <a:sym typeface="Calibri"/>
              </a:rPr>
            </a:br>
            <a:br>
              <a:rPr lang="nl-BE" sz="1800">
                <a:solidFill>
                  <a:schemeClr val="dk1"/>
                </a:solidFill>
                <a:latin typeface="Calibri"/>
                <a:ea typeface="Calibri"/>
                <a:cs typeface="Calibri"/>
                <a:sym typeface="Calibri"/>
              </a:rPr>
            </a:br>
            <a:r>
              <a:rPr b="1" lang="nl-BE" sz="1800">
                <a:solidFill>
                  <a:srgbClr val="BF9000"/>
                </a:solidFill>
                <a:latin typeface="Calibri"/>
                <a:ea typeface="Calibri"/>
                <a:cs typeface="Calibri"/>
                <a:sym typeface="Calibri"/>
              </a:rPr>
              <a:t>Normen </a:t>
            </a:r>
            <a:r>
              <a:rPr lang="nl-BE" sz="1800">
                <a:solidFill>
                  <a:schemeClr val="dk1"/>
                </a:solidFill>
                <a:latin typeface="Calibri"/>
                <a:ea typeface="Calibri"/>
                <a:cs typeface="Calibri"/>
                <a:sym typeface="Calibri"/>
              </a:rPr>
              <a:t>(normaal)</a:t>
            </a:r>
            <a:r>
              <a:rPr b="1" lang="nl-BE" sz="1800">
                <a:solidFill>
                  <a:schemeClr val="dk1"/>
                </a:solidFill>
                <a:latin typeface="Calibri"/>
                <a:ea typeface="Calibri"/>
                <a:cs typeface="Calibri"/>
                <a:sym typeface="Calibri"/>
              </a:rPr>
              <a:t> gedragsregel</a:t>
            </a:r>
            <a:r>
              <a:rPr lang="nl-BE" sz="1800">
                <a:solidFill>
                  <a:schemeClr val="dk1"/>
                </a:solidFill>
                <a:latin typeface="Calibri"/>
                <a:ea typeface="Calibri"/>
                <a:cs typeface="Calibri"/>
                <a:sym typeface="Calibri"/>
              </a:rPr>
              <a:t>s waarvan veel mensen vinden dat je je eraan moet houden (gebaseerd op waarden).</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Tijdens biologie practica letten we op elkaars veiligheid.</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Als iemand iets niet begrijpt legt de docent het nog een keer uit.</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Iemand die slechtziend is help je met oversteken.</a:t>
            </a:r>
            <a:br>
              <a:rPr lang="nl-BE" sz="1800">
                <a:solidFill>
                  <a:schemeClr val="dk1"/>
                </a:solidFill>
                <a:latin typeface="Calibri"/>
                <a:ea typeface="Calibri"/>
                <a:cs typeface="Calibri"/>
                <a:sym typeface="Calibri"/>
              </a:rPr>
            </a:br>
            <a:br>
              <a:rPr lang="nl-BE" sz="1800">
                <a:solidFill>
                  <a:schemeClr val="dk1"/>
                </a:solidFill>
                <a:latin typeface="Calibri"/>
                <a:ea typeface="Calibri"/>
                <a:cs typeface="Calibri"/>
                <a:sym typeface="Calibri"/>
              </a:rPr>
            </a:br>
            <a:r>
              <a:rPr i="1" lang="nl-BE" sz="1800">
                <a:solidFill>
                  <a:schemeClr val="dk1"/>
                </a:solidFill>
                <a:latin typeface="Calibri"/>
                <a:ea typeface="Calibri"/>
                <a:cs typeface="Calibri"/>
                <a:sym typeface="Calibri"/>
              </a:rPr>
              <a:t>Wat is het verschil tussen een wet en norm?</a:t>
            </a:r>
            <a:br>
              <a:rPr i="1" lang="nl-B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42" name="Google Shape;242;p10"/>
          <p:cNvSpPr txBox="1"/>
          <p:nvPr/>
        </p:nvSpPr>
        <p:spPr>
          <a:xfrm>
            <a:off x="662472" y="4334613"/>
            <a:ext cx="7660434"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rgbClr val="FF0000"/>
                </a:solidFill>
                <a:latin typeface="Calibri"/>
                <a:ea typeface="Calibri"/>
                <a:cs typeface="Calibri"/>
                <a:sym typeface="Calibri"/>
              </a:rPr>
              <a:t>Wetten zijn de normen die door een gehele samenleving belangrijk genoeg worden geacht om opgenomen te worden in een wetboek, volg je deze niet op dan kunnen er sancties aan hangen </a:t>
            </a:r>
            <a:r>
              <a:rPr lang="nl-BE" sz="1800">
                <a:solidFill>
                  <a:schemeClr val="dk1"/>
                </a:solidFill>
                <a:latin typeface="Calibri"/>
                <a:ea typeface="Calibri"/>
                <a:cs typeface="Calibri"/>
                <a:sym typeface="Calibri"/>
              </a:rPr>
              <a:t>(</a:t>
            </a:r>
            <a:r>
              <a:rPr b="1" lang="nl-BE" sz="1800">
                <a:solidFill>
                  <a:srgbClr val="FF0000"/>
                </a:solidFill>
                <a:latin typeface="Calibri"/>
                <a:ea typeface="Calibri"/>
                <a:cs typeface="Calibri"/>
                <a:sym typeface="Calibri"/>
              </a:rPr>
              <a:t>geschreven regels</a:t>
            </a:r>
            <a:r>
              <a:rPr lang="nl-BE" sz="1800">
                <a:solidFill>
                  <a:schemeClr val="dk1"/>
                </a:solidFill>
                <a:latin typeface="Calibri"/>
                <a:ea typeface="Calibri"/>
                <a:cs typeface="Calibri"/>
                <a:sym typeface="Calibri"/>
              </a:rPr>
              <a:t>).</a:t>
            </a:r>
            <a:br>
              <a:rPr lang="nl-BE" sz="1800">
                <a:solidFill>
                  <a:schemeClr val="dk1"/>
                </a:solidFill>
                <a:latin typeface="Calibri"/>
                <a:ea typeface="Calibri"/>
                <a:cs typeface="Calibri"/>
                <a:sym typeface="Calibri"/>
              </a:rPr>
            </a:br>
            <a:br>
              <a:rPr lang="nl-BE" sz="1800">
                <a:solidFill>
                  <a:schemeClr val="dk1"/>
                </a:solidFill>
                <a:latin typeface="Calibri"/>
                <a:ea typeface="Calibri"/>
                <a:cs typeface="Calibri"/>
                <a:sym typeface="Calibri"/>
              </a:rPr>
            </a:br>
            <a:r>
              <a:rPr lang="nl-BE" sz="1800">
                <a:solidFill>
                  <a:srgbClr val="FF0000"/>
                </a:solidFill>
                <a:latin typeface="Calibri"/>
                <a:ea typeface="Calibri"/>
                <a:cs typeface="Calibri"/>
                <a:sym typeface="Calibri"/>
              </a:rPr>
              <a:t>Normen zijn </a:t>
            </a:r>
            <a:r>
              <a:rPr b="1" lang="nl-BE" sz="1800">
                <a:solidFill>
                  <a:srgbClr val="FF0000"/>
                </a:solidFill>
                <a:latin typeface="Calibri"/>
                <a:ea typeface="Calibri"/>
                <a:cs typeface="Calibri"/>
                <a:sym typeface="Calibri"/>
              </a:rPr>
              <a:t>ongeschreven regels</a:t>
            </a:r>
            <a:r>
              <a:rPr lang="nl-BE" sz="1800">
                <a:solidFill>
                  <a:srgbClr val="FF0000"/>
                </a:solidFill>
                <a:latin typeface="Calibri"/>
                <a:ea typeface="Calibri"/>
                <a:cs typeface="Calibri"/>
                <a:sym typeface="Calibri"/>
              </a:rPr>
              <a:t>.</a:t>
            </a:r>
            <a:br>
              <a:rPr lang="nl-BE" sz="1800">
                <a:solidFill>
                  <a:schemeClr val="dk1"/>
                </a:solidFill>
                <a:latin typeface="Calibri"/>
                <a:ea typeface="Calibri"/>
                <a:cs typeface="Calibri"/>
                <a:sym typeface="Calibri"/>
              </a:rPr>
            </a:br>
            <a:br>
              <a:rPr lang="nl-B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11"/>
          <p:cNvPicPr preferRelativeResize="0"/>
          <p:nvPr/>
        </p:nvPicPr>
        <p:blipFill rotWithShape="1">
          <a:blip r:embed="rId3">
            <a:alphaModFix/>
          </a:blip>
          <a:srcRect b="0" l="0" r="0" t="0"/>
          <a:stretch/>
        </p:blipFill>
        <p:spPr>
          <a:xfrm>
            <a:off x="709563" y="1907910"/>
            <a:ext cx="6259966" cy="4090737"/>
          </a:xfrm>
          <a:prstGeom prst="rect">
            <a:avLst/>
          </a:prstGeom>
          <a:noFill/>
          <a:ln>
            <a:noFill/>
          </a:ln>
        </p:spPr>
      </p:pic>
      <p:pic>
        <p:nvPicPr>
          <p:cNvPr descr="Light Yellow Background Paper | BD Backgrounds" id="248" name="Google Shape;248;p11"/>
          <p:cNvPicPr preferRelativeResize="0"/>
          <p:nvPr/>
        </p:nvPicPr>
        <p:blipFill rotWithShape="1">
          <a:blip r:embed="rId4">
            <a:alphaModFix amt="10000"/>
          </a:blip>
          <a:srcRect b="0" l="0" r="0" t="0"/>
          <a:stretch/>
        </p:blipFill>
        <p:spPr>
          <a:xfrm>
            <a:off x="-32658" y="-316703"/>
            <a:ext cx="12484359" cy="7682683"/>
          </a:xfrm>
          <a:prstGeom prst="rect">
            <a:avLst/>
          </a:prstGeom>
          <a:noFill/>
          <a:ln>
            <a:noFill/>
          </a:ln>
        </p:spPr>
      </p:pic>
      <p:sp>
        <p:nvSpPr>
          <p:cNvPr id="249" name="Google Shape;249;p11"/>
          <p:cNvSpPr/>
          <p:nvPr/>
        </p:nvSpPr>
        <p:spPr>
          <a:xfrm>
            <a:off x="2621900" y="381225"/>
            <a:ext cx="7175400" cy="677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1"/>
          <p:cNvSpPr txBox="1"/>
          <p:nvPr/>
        </p:nvSpPr>
        <p:spPr>
          <a:xfrm>
            <a:off x="2743200" y="402168"/>
            <a:ext cx="70539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Signalen met verschillende betekenissen</a:t>
            </a:r>
            <a:endParaRPr/>
          </a:p>
        </p:txBody>
      </p:sp>
      <p:sp>
        <p:nvSpPr>
          <p:cNvPr id="251" name="Google Shape;251;p11"/>
          <p:cNvSpPr txBox="1"/>
          <p:nvPr/>
        </p:nvSpPr>
        <p:spPr>
          <a:xfrm>
            <a:off x="7354634" y="1845122"/>
            <a:ext cx="4711961"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Hoe weet je wat er wordt bedoeld?</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Kijk naar…</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Situatie</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Gezichtsuitdrukking</a:t>
            </a:r>
            <a:br>
              <a:rPr lang="nl-BE" sz="1800">
                <a:solidFill>
                  <a:schemeClr val="dk1"/>
                </a:solidFill>
                <a:latin typeface="Calibri"/>
                <a:ea typeface="Calibri"/>
                <a:cs typeface="Calibri"/>
                <a:sym typeface="Calibri"/>
              </a:rPr>
            </a:br>
            <a:r>
              <a:rPr lang="nl-BE" sz="1800">
                <a:solidFill>
                  <a:schemeClr val="dk1"/>
                </a:solidFill>
                <a:latin typeface="Calibri"/>
                <a:ea typeface="Calibri"/>
                <a:cs typeface="Calibri"/>
                <a:sym typeface="Calibri"/>
              </a:rPr>
              <a:t>- Lichaamshouding</a:t>
            </a:r>
            <a:br>
              <a:rPr lang="nl-BE" sz="1800">
                <a:solidFill>
                  <a:schemeClr val="dk1"/>
                </a:solidFill>
                <a:latin typeface="Calibri"/>
                <a:ea typeface="Calibri"/>
                <a:cs typeface="Calibri"/>
                <a:sym typeface="Calibri"/>
              </a:rPr>
            </a:br>
            <a:br>
              <a:rPr i="1" lang="nl-BE"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252" name="Google Shape;252;p11"/>
          <p:cNvCxnSpPr/>
          <p:nvPr/>
        </p:nvCxnSpPr>
        <p:spPr>
          <a:xfrm rot="10800000">
            <a:off x="1847462" y="1623527"/>
            <a:ext cx="0" cy="428320"/>
          </a:xfrm>
          <a:prstGeom prst="straightConnector1">
            <a:avLst/>
          </a:prstGeom>
          <a:noFill/>
          <a:ln cap="flat" cmpd="sng" w="15875">
            <a:solidFill>
              <a:schemeClr val="dk1"/>
            </a:solidFill>
            <a:prstDash val="solid"/>
            <a:miter lim="800000"/>
            <a:headEnd len="sm" w="sm" type="none"/>
            <a:tailEnd len="med" w="med" type="triangle"/>
          </a:ln>
        </p:spPr>
      </p:cxnSp>
      <p:cxnSp>
        <p:nvCxnSpPr>
          <p:cNvPr id="253" name="Google Shape;253;p11"/>
          <p:cNvCxnSpPr/>
          <p:nvPr/>
        </p:nvCxnSpPr>
        <p:spPr>
          <a:xfrm>
            <a:off x="1847462" y="5908500"/>
            <a:ext cx="0" cy="343010"/>
          </a:xfrm>
          <a:prstGeom prst="straightConnector1">
            <a:avLst/>
          </a:prstGeom>
          <a:noFill/>
          <a:ln cap="flat" cmpd="sng" w="15875">
            <a:solidFill>
              <a:schemeClr val="dk1"/>
            </a:solidFill>
            <a:prstDash val="solid"/>
            <a:miter lim="800000"/>
            <a:headEnd len="sm" w="sm" type="none"/>
            <a:tailEnd len="med" w="med" type="triangle"/>
          </a:ln>
        </p:spPr>
      </p:cxnSp>
      <p:cxnSp>
        <p:nvCxnSpPr>
          <p:cNvPr id="254" name="Google Shape;254;p11"/>
          <p:cNvCxnSpPr/>
          <p:nvPr/>
        </p:nvCxnSpPr>
        <p:spPr>
          <a:xfrm>
            <a:off x="6777135" y="4903904"/>
            <a:ext cx="957943" cy="0"/>
          </a:xfrm>
          <a:prstGeom prst="straightConnector1">
            <a:avLst/>
          </a:prstGeom>
          <a:noFill/>
          <a:ln cap="flat" cmpd="sng" w="15875">
            <a:solidFill>
              <a:schemeClr val="dk1"/>
            </a:solidFill>
            <a:prstDash val="solid"/>
            <a:miter lim="800000"/>
            <a:headEnd len="sm" w="sm" type="none"/>
            <a:tailEnd len="med" w="med" type="triangle"/>
          </a:ln>
        </p:spPr>
      </p:cxnSp>
      <p:sp>
        <p:nvSpPr>
          <p:cNvPr id="255" name="Google Shape;255;p11"/>
          <p:cNvSpPr txBox="1"/>
          <p:nvPr/>
        </p:nvSpPr>
        <p:spPr>
          <a:xfrm>
            <a:off x="807316" y="1234850"/>
            <a:ext cx="20802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600">
                <a:solidFill>
                  <a:schemeClr val="dk1"/>
                </a:solidFill>
                <a:latin typeface="Calibri"/>
                <a:ea typeface="Calibri"/>
                <a:cs typeface="Calibri"/>
                <a:sym typeface="Calibri"/>
              </a:rPr>
              <a:t>Meisje wilt iets zeggen</a:t>
            </a:r>
            <a:endParaRPr sz="1600">
              <a:solidFill>
                <a:schemeClr val="dk1"/>
              </a:solidFill>
              <a:latin typeface="Calibri"/>
              <a:ea typeface="Calibri"/>
              <a:cs typeface="Calibri"/>
              <a:sym typeface="Calibri"/>
            </a:endParaRPr>
          </a:p>
        </p:txBody>
      </p:sp>
      <p:sp>
        <p:nvSpPr>
          <p:cNvPr id="256" name="Google Shape;256;p11"/>
          <p:cNvSpPr txBox="1"/>
          <p:nvPr/>
        </p:nvSpPr>
        <p:spPr>
          <a:xfrm>
            <a:off x="807316" y="6307508"/>
            <a:ext cx="226245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600">
                <a:solidFill>
                  <a:schemeClr val="dk1"/>
                </a:solidFill>
                <a:latin typeface="Calibri"/>
                <a:ea typeface="Calibri"/>
                <a:cs typeface="Calibri"/>
                <a:sym typeface="Calibri"/>
              </a:rPr>
              <a:t>Jongen begroet iemand</a:t>
            </a:r>
            <a:endParaRPr sz="1600">
              <a:solidFill>
                <a:schemeClr val="dk1"/>
              </a:solidFill>
              <a:latin typeface="Calibri"/>
              <a:ea typeface="Calibri"/>
              <a:cs typeface="Calibri"/>
              <a:sym typeface="Calibri"/>
            </a:endParaRPr>
          </a:p>
        </p:txBody>
      </p:sp>
      <p:sp>
        <p:nvSpPr>
          <p:cNvPr id="257" name="Google Shape;257;p11"/>
          <p:cNvSpPr txBox="1"/>
          <p:nvPr/>
        </p:nvSpPr>
        <p:spPr>
          <a:xfrm>
            <a:off x="7830935" y="4734627"/>
            <a:ext cx="226245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600">
                <a:solidFill>
                  <a:schemeClr val="dk1"/>
                </a:solidFill>
                <a:latin typeface="Calibri"/>
                <a:ea typeface="Calibri"/>
                <a:cs typeface="Calibri"/>
                <a:sym typeface="Calibri"/>
              </a:rPr>
              <a:t>Moeder geeft </a:t>
            </a:r>
            <a:r>
              <a:rPr lang="nl-BE" sz="1600">
                <a:solidFill>
                  <a:schemeClr val="dk1"/>
                </a:solidFill>
                <a:latin typeface="Calibri"/>
                <a:ea typeface="Calibri"/>
                <a:cs typeface="Calibri"/>
                <a:sym typeface="Calibri"/>
              </a:rPr>
              <a:t>high five</a:t>
            </a:r>
            <a:endParaRPr sz="1600">
              <a:solidFill>
                <a:schemeClr val="dk1"/>
              </a:solidFill>
              <a:latin typeface="Calibri"/>
              <a:ea typeface="Calibri"/>
              <a:cs typeface="Calibri"/>
              <a:sym typeface="Calibri"/>
            </a:endParaRPr>
          </a:p>
        </p:txBody>
      </p:sp>
      <p:sp>
        <p:nvSpPr>
          <p:cNvPr id="258" name="Google Shape;258;p11"/>
          <p:cNvSpPr txBox="1"/>
          <p:nvPr/>
        </p:nvSpPr>
        <p:spPr>
          <a:xfrm>
            <a:off x="7167528" y="6132900"/>
            <a:ext cx="5493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1600">
                <a:solidFill>
                  <a:srgbClr val="BF9000"/>
                </a:solidFill>
                <a:latin typeface="Calibri"/>
                <a:ea typeface="Calibri"/>
                <a:cs typeface="Calibri"/>
                <a:sym typeface="Calibri"/>
              </a:rPr>
              <a:t>Observatie</a:t>
            </a:r>
            <a:r>
              <a:rPr lang="nl-BE" sz="1600">
                <a:solidFill>
                  <a:schemeClr val="dk1"/>
                </a:solidFill>
                <a:latin typeface="Calibri"/>
                <a:ea typeface="Calibri"/>
                <a:cs typeface="Calibri"/>
                <a:sym typeface="Calibri"/>
              </a:rPr>
              <a:t> is het </a:t>
            </a:r>
            <a:r>
              <a:rPr lang="nl-BE" sz="1600">
                <a:solidFill>
                  <a:srgbClr val="BF9000"/>
                </a:solidFill>
                <a:latin typeface="Calibri"/>
                <a:ea typeface="Calibri"/>
                <a:cs typeface="Calibri"/>
                <a:sym typeface="Calibri"/>
              </a:rPr>
              <a:t>feitelijke</a:t>
            </a:r>
            <a:r>
              <a:rPr lang="nl-BE" sz="1600">
                <a:solidFill>
                  <a:schemeClr val="dk1"/>
                </a:solidFill>
                <a:latin typeface="Calibri"/>
                <a:ea typeface="Calibri"/>
                <a:cs typeface="Calibri"/>
                <a:sym typeface="Calibri"/>
              </a:rPr>
              <a:t> gedrag dat je waarneemt.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nl-BE" sz="1600">
                <a:solidFill>
                  <a:srgbClr val="BF9000"/>
                </a:solidFill>
                <a:latin typeface="Calibri"/>
                <a:ea typeface="Calibri"/>
                <a:cs typeface="Calibri"/>
                <a:sym typeface="Calibri"/>
              </a:rPr>
              <a:t>Interpretatie</a:t>
            </a:r>
            <a:r>
              <a:rPr lang="nl-BE" sz="1600">
                <a:solidFill>
                  <a:schemeClr val="dk1"/>
                </a:solidFill>
                <a:latin typeface="Calibri"/>
                <a:ea typeface="Calibri"/>
                <a:cs typeface="Calibri"/>
                <a:sym typeface="Calibri"/>
              </a:rPr>
              <a:t> is wat jij </a:t>
            </a:r>
            <a:r>
              <a:rPr lang="nl-BE" sz="1600">
                <a:solidFill>
                  <a:srgbClr val="BF9000"/>
                </a:solidFill>
                <a:latin typeface="Calibri"/>
                <a:ea typeface="Calibri"/>
                <a:cs typeface="Calibri"/>
                <a:sym typeface="Calibri"/>
              </a:rPr>
              <a:t>denkt</a:t>
            </a:r>
            <a:r>
              <a:rPr lang="nl-BE" sz="1600">
                <a:solidFill>
                  <a:schemeClr val="dk1"/>
                </a:solidFill>
                <a:latin typeface="Calibri"/>
                <a:ea typeface="Calibri"/>
                <a:cs typeface="Calibri"/>
                <a:sym typeface="Calibri"/>
              </a:rPr>
              <a:t> dat dit gedrag betekent.</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Light Yellow Background Paper | BD Backgrounds" id="263" name="Google Shape;263;g34bf91849c8_0_85"/>
          <p:cNvPicPr preferRelativeResize="0"/>
          <p:nvPr/>
        </p:nvPicPr>
        <p:blipFill rotWithShape="1">
          <a:blip r:embed="rId3">
            <a:alphaModFix amt="15000"/>
          </a:blip>
          <a:srcRect b="0" l="0" r="0" t="0"/>
          <a:stretch/>
        </p:blipFill>
        <p:spPr>
          <a:xfrm>
            <a:off x="-212505" y="-349065"/>
            <a:ext cx="12484359" cy="7682683"/>
          </a:xfrm>
          <a:prstGeom prst="rect">
            <a:avLst/>
          </a:prstGeom>
          <a:noFill/>
          <a:ln>
            <a:noFill/>
          </a:ln>
        </p:spPr>
      </p:pic>
      <p:sp>
        <p:nvSpPr>
          <p:cNvPr id="264" name="Google Shape;264;g34bf91849c8_0_85"/>
          <p:cNvSpPr/>
          <p:nvPr/>
        </p:nvSpPr>
        <p:spPr>
          <a:xfrm>
            <a:off x="4969275" y="303750"/>
            <a:ext cx="2211000" cy="677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g34bf91849c8_0_85"/>
          <p:cNvSpPr txBox="1"/>
          <p:nvPr/>
        </p:nvSpPr>
        <p:spPr>
          <a:xfrm>
            <a:off x="4052887" y="346185"/>
            <a:ext cx="40863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Leerdoelen </a:t>
            </a:r>
            <a:endParaRPr/>
          </a:p>
        </p:txBody>
      </p:sp>
      <p:sp>
        <p:nvSpPr>
          <p:cNvPr id="266" name="Google Shape;266;g34bf91849c8_0_85"/>
          <p:cNvSpPr/>
          <p:nvPr/>
        </p:nvSpPr>
        <p:spPr>
          <a:xfrm>
            <a:off x="3258275" y="2054725"/>
            <a:ext cx="5542800" cy="1436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nl-BE" sz="1800">
                <a:solidFill>
                  <a:srgbClr val="000000"/>
                </a:solidFill>
                <a:latin typeface="Calibri"/>
                <a:ea typeface="Calibri"/>
                <a:cs typeface="Calibri"/>
                <a:sym typeface="Calibri"/>
              </a:rPr>
              <a:t>Deze les heb je geleerd..</a:t>
            </a:r>
            <a:endParaRPr sz="1800">
              <a:solidFill>
                <a:srgbClr val="000000"/>
              </a:solidFill>
              <a:latin typeface="Calibri"/>
              <a:ea typeface="Calibri"/>
              <a:cs typeface="Calibri"/>
              <a:sym typeface="Calibri"/>
            </a:endParaRPr>
          </a:p>
          <a:p>
            <a:pPr indent="-330200" lvl="0" marL="457200" rtl="0" algn="ctr">
              <a:spcBef>
                <a:spcPts val="0"/>
              </a:spcBef>
              <a:spcAft>
                <a:spcPts val="0"/>
              </a:spcAft>
              <a:buClr>
                <a:srgbClr val="000000"/>
              </a:buClr>
              <a:buSzPts val="1600"/>
              <a:buFont typeface="Calibri"/>
              <a:buAutoNum type="arabicParenR"/>
            </a:pPr>
            <a:r>
              <a:rPr lang="nl-BE" sz="1600">
                <a:latin typeface="Calibri"/>
                <a:ea typeface="Calibri"/>
                <a:cs typeface="Calibri"/>
                <a:sym typeface="Calibri"/>
              </a:rPr>
              <a:t>Uitleggen wat </a:t>
            </a:r>
            <a:r>
              <a:rPr b="1" lang="nl-BE" sz="1600">
                <a:solidFill>
                  <a:srgbClr val="BF9000"/>
                </a:solidFill>
                <a:latin typeface="Calibri"/>
                <a:ea typeface="Calibri"/>
                <a:cs typeface="Calibri"/>
                <a:sym typeface="Calibri"/>
              </a:rPr>
              <a:t>gedrag</a:t>
            </a:r>
            <a:r>
              <a:rPr lang="nl-BE" sz="1600">
                <a:latin typeface="Calibri"/>
                <a:ea typeface="Calibri"/>
                <a:cs typeface="Calibri"/>
                <a:sym typeface="Calibri"/>
              </a:rPr>
              <a:t> is.</a:t>
            </a:r>
            <a:endParaRPr sz="1600">
              <a:latin typeface="Calibri"/>
              <a:ea typeface="Calibri"/>
              <a:cs typeface="Calibri"/>
              <a:sym typeface="Calibri"/>
            </a:endParaRPr>
          </a:p>
          <a:p>
            <a:pPr indent="-330200" lvl="0" marL="457200" rtl="0" algn="ctr">
              <a:spcBef>
                <a:spcPts val="0"/>
              </a:spcBef>
              <a:spcAft>
                <a:spcPts val="0"/>
              </a:spcAft>
              <a:buSzPts val="1600"/>
              <a:buFont typeface="Calibri"/>
              <a:buAutoNum type="arabicParenR"/>
            </a:pPr>
            <a:r>
              <a:rPr lang="nl-BE" sz="1600">
                <a:latin typeface="Calibri"/>
                <a:ea typeface="Calibri"/>
                <a:cs typeface="Calibri"/>
                <a:sym typeface="Calibri"/>
              </a:rPr>
              <a:t>Uitleggen waardoor </a:t>
            </a:r>
            <a:r>
              <a:rPr b="1" lang="nl-BE" sz="1600">
                <a:solidFill>
                  <a:srgbClr val="BF9000"/>
                </a:solidFill>
                <a:latin typeface="Calibri"/>
                <a:ea typeface="Calibri"/>
                <a:cs typeface="Calibri"/>
                <a:sym typeface="Calibri"/>
              </a:rPr>
              <a:t>gedrag</a:t>
            </a:r>
            <a:r>
              <a:rPr lang="nl-BE" sz="1600">
                <a:latin typeface="Calibri"/>
                <a:ea typeface="Calibri"/>
                <a:cs typeface="Calibri"/>
                <a:sym typeface="Calibri"/>
              </a:rPr>
              <a:t> wordt bepaald.</a:t>
            </a:r>
            <a:endParaRPr sz="1600">
              <a:latin typeface="Calibri"/>
              <a:ea typeface="Calibri"/>
              <a:cs typeface="Calibri"/>
              <a:sym typeface="Calibri"/>
            </a:endParaRPr>
          </a:p>
          <a:p>
            <a:pPr indent="-330200" lvl="0" marL="457200" rtl="0" algn="ctr">
              <a:spcBef>
                <a:spcPts val="0"/>
              </a:spcBef>
              <a:spcAft>
                <a:spcPts val="0"/>
              </a:spcAft>
              <a:buSzPts val="1600"/>
              <a:buFont typeface="Calibri"/>
              <a:buAutoNum type="arabicParenR"/>
            </a:pPr>
            <a:r>
              <a:rPr lang="nl-BE" sz="1600">
                <a:latin typeface="Calibri"/>
                <a:ea typeface="Calibri"/>
                <a:cs typeface="Calibri"/>
                <a:sym typeface="Calibri"/>
              </a:rPr>
              <a:t>Het verschil te benoemen tussen </a:t>
            </a:r>
            <a:r>
              <a:rPr b="1" lang="nl-BE" sz="1600">
                <a:solidFill>
                  <a:srgbClr val="BF9000"/>
                </a:solidFill>
                <a:latin typeface="Calibri"/>
                <a:ea typeface="Calibri"/>
                <a:cs typeface="Calibri"/>
                <a:sym typeface="Calibri"/>
              </a:rPr>
              <a:t>observatie</a:t>
            </a:r>
            <a:r>
              <a:rPr lang="nl-BE" sz="1600">
                <a:latin typeface="Calibri"/>
                <a:ea typeface="Calibri"/>
                <a:cs typeface="Calibri"/>
                <a:sym typeface="Calibri"/>
              </a:rPr>
              <a:t> en </a:t>
            </a:r>
            <a:r>
              <a:rPr b="1" lang="nl-BE" sz="1600">
                <a:solidFill>
                  <a:srgbClr val="BF9000"/>
                </a:solidFill>
                <a:latin typeface="Calibri"/>
                <a:ea typeface="Calibri"/>
                <a:cs typeface="Calibri"/>
                <a:sym typeface="Calibri"/>
              </a:rPr>
              <a:t>interpretatie</a:t>
            </a:r>
            <a:r>
              <a:rPr lang="nl-BE" sz="1600">
                <a:latin typeface="Calibri"/>
                <a:ea typeface="Calibri"/>
                <a:cs typeface="Calibri"/>
                <a:sym typeface="Calibri"/>
              </a:rPr>
              <a:t> van gedrag.</a:t>
            </a:r>
            <a:endParaRPr sz="16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Light Yellow Background Paper | BD Backgrounds" id="271" name="Google Shape;271;p13"/>
          <p:cNvPicPr preferRelativeResize="0"/>
          <p:nvPr/>
        </p:nvPicPr>
        <p:blipFill rotWithShape="1">
          <a:blip r:embed="rId3">
            <a:alphaModFix amt="15000"/>
          </a:blip>
          <a:srcRect b="0" l="0" r="0" t="0"/>
          <a:stretch/>
        </p:blipFill>
        <p:spPr>
          <a:xfrm>
            <a:off x="-212505" y="-303323"/>
            <a:ext cx="12484359" cy="7682683"/>
          </a:xfrm>
          <a:prstGeom prst="rect">
            <a:avLst/>
          </a:prstGeom>
          <a:noFill/>
          <a:ln>
            <a:noFill/>
          </a:ln>
        </p:spPr>
      </p:pic>
      <p:sp>
        <p:nvSpPr>
          <p:cNvPr id="272" name="Google Shape;272;p13"/>
          <p:cNvSpPr/>
          <p:nvPr/>
        </p:nvSpPr>
        <p:spPr>
          <a:xfrm>
            <a:off x="5128899" y="303750"/>
            <a:ext cx="1950900" cy="677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3"/>
          <p:cNvSpPr txBox="1"/>
          <p:nvPr/>
        </p:nvSpPr>
        <p:spPr>
          <a:xfrm>
            <a:off x="4052887" y="344271"/>
            <a:ext cx="40862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Huiswerk</a:t>
            </a:r>
            <a:endParaRPr/>
          </a:p>
        </p:txBody>
      </p:sp>
      <p:sp>
        <p:nvSpPr>
          <p:cNvPr id="274" name="Google Shape;274;p13"/>
          <p:cNvSpPr txBox="1"/>
          <p:nvPr/>
        </p:nvSpPr>
        <p:spPr>
          <a:xfrm>
            <a:off x="545156" y="1306401"/>
            <a:ext cx="1135293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nl-BE" sz="3600">
                <a:solidFill>
                  <a:schemeClr val="dk1"/>
                </a:solidFill>
                <a:latin typeface="Calibri"/>
                <a:ea typeface="Calibri"/>
                <a:cs typeface="Calibri"/>
                <a:sym typeface="Calibri"/>
              </a:rPr>
            </a:br>
            <a:endParaRPr i="1" sz="36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Calibri"/>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p:txBody>
      </p:sp>
      <p:grpSp>
        <p:nvGrpSpPr>
          <p:cNvPr id="275" name="Google Shape;275;p13"/>
          <p:cNvGrpSpPr/>
          <p:nvPr/>
        </p:nvGrpSpPr>
        <p:grpSpPr>
          <a:xfrm>
            <a:off x="545150" y="1395726"/>
            <a:ext cx="10807913" cy="2994099"/>
            <a:chOff x="78632" y="71058"/>
            <a:chExt cx="10807913" cy="2994099"/>
          </a:xfrm>
        </p:grpSpPr>
        <p:sp>
          <p:nvSpPr>
            <p:cNvPr id="276" name="Google Shape;276;p13"/>
            <p:cNvSpPr/>
            <p:nvPr/>
          </p:nvSpPr>
          <p:spPr>
            <a:xfrm>
              <a:off x="726337" y="71058"/>
              <a:ext cx="1990125" cy="1990125"/>
            </a:xfrm>
            <a:prstGeom prst="round2DiagRect">
              <a:avLst>
                <a:gd fmla="val 2972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1150462" y="495183"/>
              <a:ext cx="1141875" cy="114187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78632" y="2345157"/>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txBox="1"/>
            <p:nvPr/>
          </p:nvSpPr>
          <p:spPr>
            <a:xfrm>
              <a:off x="78632" y="2345157"/>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nl-BE" sz="1600">
                  <a:solidFill>
                    <a:schemeClr val="dk1"/>
                  </a:solidFill>
                  <a:latin typeface="Calibri"/>
                  <a:ea typeface="Calibri"/>
                  <a:cs typeface="Calibri"/>
                  <a:sym typeface="Calibri"/>
                </a:rPr>
                <a:t>Tijdens de les</a:t>
              </a:r>
              <a:endParaRPr sz="1600">
                <a:solidFill>
                  <a:schemeClr val="dk1"/>
                </a:solidFill>
                <a:latin typeface="Calibri"/>
                <a:ea typeface="Calibri"/>
                <a:cs typeface="Calibri"/>
                <a:sym typeface="Calibri"/>
              </a:endParaRPr>
            </a:p>
          </p:txBody>
        </p:sp>
        <p:sp>
          <p:nvSpPr>
            <p:cNvPr id="280" name="Google Shape;280;p13"/>
            <p:cNvSpPr/>
            <p:nvPr/>
          </p:nvSpPr>
          <p:spPr>
            <a:xfrm>
              <a:off x="4559774" y="71058"/>
              <a:ext cx="1990125" cy="1990125"/>
            </a:xfrm>
            <a:prstGeom prst="round2DiagRect">
              <a:avLst>
                <a:gd fmla="val 2972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4983899" y="495183"/>
              <a:ext cx="1141875" cy="114187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7624045" y="2302778"/>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txBox="1"/>
            <p:nvPr/>
          </p:nvSpPr>
          <p:spPr>
            <a:xfrm>
              <a:off x="7624045" y="2302778"/>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nl-BE" sz="1600">
                  <a:solidFill>
                    <a:schemeClr val="dk1"/>
                  </a:solidFill>
                  <a:latin typeface="Calibri"/>
                  <a:ea typeface="Calibri"/>
                  <a:cs typeface="Calibri"/>
                  <a:sym typeface="Calibri"/>
                </a:rPr>
                <a:t>Heb je alles goed nagekeken?</a:t>
              </a:r>
              <a:endParaRPr sz="1600">
                <a:solidFill>
                  <a:schemeClr val="dk1"/>
                </a:solidFill>
                <a:latin typeface="Calibri"/>
                <a:ea typeface="Calibri"/>
                <a:cs typeface="Calibri"/>
                <a:sym typeface="Calibri"/>
              </a:endParaRPr>
            </a:p>
          </p:txBody>
        </p:sp>
        <p:sp>
          <p:nvSpPr>
            <p:cNvPr id="284" name="Google Shape;284;p13"/>
            <p:cNvSpPr/>
            <p:nvPr/>
          </p:nvSpPr>
          <p:spPr>
            <a:xfrm>
              <a:off x="8393212" y="71058"/>
              <a:ext cx="1990125" cy="1990125"/>
            </a:xfrm>
            <a:prstGeom prst="round2DiagRect">
              <a:avLst>
                <a:gd fmla="val 2972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8817337" y="495183"/>
              <a:ext cx="1141875" cy="114187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3732176" y="2322916"/>
              <a:ext cx="32625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txBox="1"/>
            <p:nvPr/>
          </p:nvSpPr>
          <p:spPr>
            <a:xfrm>
              <a:off x="3732176" y="2322916"/>
              <a:ext cx="32625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Calibri"/>
                <a:buNone/>
              </a:pPr>
              <a:r>
                <a:rPr lang="nl-BE" sz="1600">
                  <a:solidFill>
                    <a:schemeClr val="dk1"/>
                  </a:solidFill>
                  <a:latin typeface="Calibri"/>
                  <a:ea typeface="Calibri"/>
                  <a:cs typeface="Calibri"/>
                  <a:sym typeface="Calibri"/>
                </a:rPr>
                <a:t>Huiswerk</a:t>
              </a:r>
              <a:endParaRPr sz="16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Light Yellow Background Paper | BD Backgrounds" id="112" name="Google Shape;112;p2"/>
          <p:cNvPicPr preferRelativeResize="0"/>
          <p:nvPr/>
        </p:nvPicPr>
        <p:blipFill rotWithShape="1">
          <a:blip r:embed="rId3">
            <a:alphaModFix amt="15000"/>
          </a:blip>
          <a:srcRect b="0" l="0" r="0" t="0"/>
          <a:stretch/>
        </p:blipFill>
        <p:spPr>
          <a:xfrm>
            <a:off x="-212505" y="-303323"/>
            <a:ext cx="12484359" cy="7682683"/>
          </a:xfrm>
          <a:prstGeom prst="rect">
            <a:avLst/>
          </a:prstGeom>
          <a:noFill/>
          <a:ln>
            <a:noFill/>
          </a:ln>
        </p:spPr>
      </p:pic>
      <p:sp>
        <p:nvSpPr>
          <p:cNvPr id="113" name="Google Shape;113;p2"/>
          <p:cNvSpPr txBox="1"/>
          <p:nvPr/>
        </p:nvSpPr>
        <p:spPr>
          <a:xfrm>
            <a:off x="6289806" y="2577028"/>
            <a:ext cx="3787643"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nl-BE" sz="1800" u="none" cap="none" strike="noStrike">
                <a:solidFill>
                  <a:schemeClr val="dk1"/>
                </a:solidFill>
                <a:latin typeface="Calibri"/>
                <a:ea typeface="Calibri"/>
                <a:cs typeface="Calibri"/>
                <a:sym typeface="Calibri"/>
              </a:rPr>
              <a:t>Welkom</a:t>
            </a:r>
            <a:endParaRPr/>
          </a:p>
          <a:p>
            <a:pPr indent="-285750" lvl="0" marL="285750" marR="0" rtl="0" algn="l">
              <a:spcBef>
                <a:spcPts val="0"/>
              </a:spcBef>
              <a:spcAft>
                <a:spcPts val="0"/>
              </a:spcAft>
              <a:buClr>
                <a:schemeClr val="dk1"/>
              </a:buClr>
              <a:buSzPts val="1800"/>
              <a:buFont typeface="Arial"/>
              <a:buChar char="•"/>
            </a:pPr>
            <a:r>
              <a:rPr b="0" i="0" lang="nl-BE" sz="1800" u="none" cap="none" strike="noStrike">
                <a:solidFill>
                  <a:schemeClr val="dk1"/>
                </a:solidFill>
                <a:latin typeface="Calibri"/>
                <a:ea typeface="Calibri"/>
                <a:cs typeface="Calibri"/>
                <a:sym typeface="Calibri"/>
              </a:rPr>
              <a:t>Herhalen</a:t>
            </a:r>
            <a:endParaRPr/>
          </a:p>
          <a:p>
            <a:pPr indent="-285750" lvl="0" marL="285750" marR="0" rtl="0" algn="l">
              <a:spcBef>
                <a:spcPts val="0"/>
              </a:spcBef>
              <a:spcAft>
                <a:spcPts val="0"/>
              </a:spcAft>
              <a:buClr>
                <a:schemeClr val="dk1"/>
              </a:buClr>
              <a:buSzPts val="1800"/>
              <a:buFont typeface="Arial"/>
              <a:buChar char="•"/>
            </a:pPr>
            <a:r>
              <a:rPr b="0" i="0" lang="nl-BE" sz="1800" u="none" cap="none" strike="noStrike">
                <a:solidFill>
                  <a:schemeClr val="dk1"/>
                </a:solidFill>
                <a:latin typeface="Calibri"/>
                <a:ea typeface="Calibri"/>
                <a:cs typeface="Calibri"/>
                <a:sym typeface="Calibri"/>
              </a:rPr>
              <a:t>Uitleg</a:t>
            </a:r>
            <a:endParaRPr/>
          </a:p>
          <a:p>
            <a:pPr indent="-285750" lvl="0" marL="285750" marR="0" rtl="0" algn="l">
              <a:spcBef>
                <a:spcPts val="0"/>
              </a:spcBef>
              <a:spcAft>
                <a:spcPts val="0"/>
              </a:spcAft>
              <a:buClr>
                <a:schemeClr val="dk1"/>
              </a:buClr>
              <a:buSzPts val="1800"/>
              <a:buFont typeface="Arial"/>
              <a:buChar char="•"/>
            </a:pPr>
            <a:r>
              <a:rPr b="0" i="0" lang="nl-BE" sz="1800" u="none" cap="none" strike="noStrike">
                <a:solidFill>
                  <a:schemeClr val="dk1"/>
                </a:solidFill>
                <a:latin typeface="Calibri"/>
                <a:ea typeface="Calibri"/>
                <a:cs typeface="Calibri"/>
                <a:sym typeface="Calibri"/>
              </a:rPr>
              <a:t>Zijn de leerdoelen gehaald?</a:t>
            </a:r>
            <a:endParaRPr/>
          </a:p>
          <a:p>
            <a:pPr indent="-285750" lvl="0" marL="285750" marR="0" rtl="0" algn="l">
              <a:spcBef>
                <a:spcPts val="0"/>
              </a:spcBef>
              <a:spcAft>
                <a:spcPts val="0"/>
              </a:spcAft>
              <a:buClr>
                <a:schemeClr val="dk1"/>
              </a:buClr>
              <a:buSzPts val="1800"/>
              <a:buFont typeface="Arial"/>
              <a:buChar char="•"/>
            </a:pPr>
            <a:r>
              <a:rPr b="0" i="0" lang="nl-BE" sz="1800" u="none" cap="none" strike="noStrike">
                <a:solidFill>
                  <a:schemeClr val="dk1"/>
                </a:solidFill>
                <a:latin typeface="Calibri"/>
                <a:ea typeface="Calibri"/>
                <a:cs typeface="Calibri"/>
                <a:sym typeface="Calibri"/>
              </a:rPr>
              <a:t>Huiswerk </a:t>
            </a:r>
            <a:endParaRPr/>
          </a:p>
        </p:txBody>
      </p:sp>
      <p:cxnSp>
        <p:nvCxnSpPr>
          <p:cNvPr id="114" name="Google Shape;114;p2"/>
          <p:cNvCxnSpPr/>
          <p:nvPr/>
        </p:nvCxnSpPr>
        <p:spPr>
          <a:xfrm>
            <a:off x="5815013" y="1544843"/>
            <a:ext cx="0" cy="3627232"/>
          </a:xfrm>
          <a:prstGeom prst="straightConnector1">
            <a:avLst/>
          </a:prstGeom>
          <a:noFill/>
          <a:ln cap="flat" cmpd="sng" w="12700">
            <a:solidFill>
              <a:schemeClr val="dk1"/>
            </a:solidFill>
            <a:prstDash val="solid"/>
            <a:miter lim="800000"/>
            <a:headEnd len="sm" w="sm" type="none"/>
            <a:tailEnd len="sm" w="sm" type="none"/>
          </a:ln>
        </p:spPr>
      </p:cxnSp>
      <p:sp>
        <p:nvSpPr>
          <p:cNvPr id="115" name="Google Shape;115;p2"/>
          <p:cNvSpPr txBox="1"/>
          <p:nvPr/>
        </p:nvSpPr>
        <p:spPr>
          <a:xfrm>
            <a:off x="1031745" y="2933898"/>
            <a:ext cx="4232275" cy="76358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0" i="0" lang="nl-BE" sz="4000" u="none" cap="none" strike="noStrike">
                <a:solidFill>
                  <a:schemeClr val="dk1"/>
                </a:solidFill>
                <a:latin typeface="Calibri"/>
                <a:ea typeface="Calibri"/>
                <a:cs typeface="Calibri"/>
                <a:sym typeface="Calibri"/>
              </a:rPr>
              <a:t>Wat gaan we doen?</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Light Yellow Background Paper | BD Backgrounds" id="120" name="Google Shape;120;p3"/>
          <p:cNvPicPr preferRelativeResize="0"/>
          <p:nvPr/>
        </p:nvPicPr>
        <p:blipFill rotWithShape="1">
          <a:blip r:embed="rId3">
            <a:alphaModFix amt="15000"/>
          </a:blip>
          <a:srcRect b="0" l="0" r="0" t="0"/>
          <a:stretch/>
        </p:blipFill>
        <p:spPr>
          <a:xfrm>
            <a:off x="-212505" y="-303323"/>
            <a:ext cx="12484359" cy="7682683"/>
          </a:xfrm>
          <a:prstGeom prst="rect">
            <a:avLst/>
          </a:prstGeom>
          <a:noFill/>
          <a:ln>
            <a:noFill/>
          </a:ln>
        </p:spPr>
      </p:pic>
      <p:sp>
        <p:nvSpPr>
          <p:cNvPr id="121" name="Google Shape;121;p3"/>
          <p:cNvSpPr/>
          <p:nvPr/>
        </p:nvSpPr>
        <p:spPr>
          <a:xfrm>
            <a:off x="3676650" y="2885450"/>
            <a:ext cx="6873600" cy="10998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0" y="1452563"/>
            <a:ext cx="1885950" cy="3897312"/>
          </a:xfrm>
          <a:prstGeom prst="rect">
            <a:avLst/>
          </a:prstGeom>
          <a:solidFill>
            <a:srgbClr val="FFD96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txBox="1"/>
          <p:nvPr/>
        </p:nvSpPr>
        <p:spPr>
          <a:xfrm>
            <a:off x="66675" y="2805398"/>
            <a:ext cx="1752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l-BE" sz="2800" u="none" cap="none" strike="noStrike">
                <a:solidFill>
                  <a:schemeClr val="dk1"/>
                </a:solidFill>
                <a:latin typeface="Calibri"/>
                <a:ea typeface="Calibri"/>
                <a:cs typeface="Calibri"/>
                <a:sym typeface="Calibri"/>
              </a:rPr>
              <a:t>Herhalen</a:t>
            </a:r>
            <a:endParaRPr/>
          </a:p>
          <a:p>
            <a:pPr indent="0" lvl="0" marL="0" marR="0" rtl="0" algn="l">
              <a:spcBef>
                <a:spcPts val="0"/>
              </a:spcBef>
              <a:spcAft>
                <a:spcPts val="0"/>
              </a:spcAft>
              <a:buNone/>
            </a:pPr>
            <a:r>
              <a:rPr b="0" i="0" lang="nl-BE" sz="1200" u="none" cap="none" strike="noStrike">
                <a:solidFill>
                  <a:schemeClr val="dk1"/>
                </a:solidFill>
                <a:latin typeface="Calibri"/>
                <a:ea typeface="Calibri"/>
                <a:cs typeface="Calibri"/>
                <a:sym typeface="Calibri"/>
              </a:rPr>
              <a:t>5.4 Het zenuwstelsel</a:t>
            </a:r>
            <a:endParaRPr/>
          </a:p>
        </p:txBody>
      </p:sp>
      <p:sp>
        <p:nvSpPr>
          <p:cNvPr id="124" name="Google Shape;124;p3"/>
          <p:cNvSpPr txBox="1"/>
          <p:nvPr/>
        </p:nvSpPr>
        <p:spPr>
          <a:xfrm>
            <a:off x="4932893" y="3093418"/>
            <a:ext cx="7259100" cy="61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nl-BE" sz="1800">
                <a:solidFill>
                  <a:schemeClr val="dk1"/>
                </a:solidFill>
                <a:latin typeface="Calibri"/>
                <a:ea typeface="Calibri"/>
                <a:cs typeface="Calibri"/>
                <a:sym typeface="Calibri"/>
              </a:rPr>
              <a:t>De vorige les heb je geleerd..</a:t>
            </a:r>
            <a:endParaRPr sz="18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AutoNum type="arabicParenR"/>
            </a:pPr>
            <a:r>
              <a:rPr lang="nl-BE" sz="1600">
                <a:solidFill>
                  <a:schemeClr val="dk1"/>
                </a:solidFill>
                <a:latin typeface="Calibri"/>
                <a:ea typeface="Calibri"/>
                <a:cs typeface="Calibri"/>
                <a:sym typeface="Calibri"/>
              </a:rPr>
              <a:t>De bouw en functies van het </a:t>
            </a:r>
            <a:r>
              <a:rPr b="1" lang="nl-BE" sz="1600">
                <a:solidFill>
                  <a:srgbClr val="BF9000"/>
                </a:solidFill>
                <a:latin typeface="Calibri"/>
                <a:ea typeface="Calibri"/>
                <a:cs typeface="Calibri"/>
                <a:sym typeface="Calibri"/>
              </a:rPr>
              <a:t>zenuwstelsel</a:t>
            </a:r>
            <a:r>
              <a:rPr lang="nl-BE" sz="1600">
                <a:solidFill>
                  <a:schemeClr val="dk1"/>
                </a:solidFill>
                <a:latin typeface="Calibri"/>
                <a:ea typeface="Calibri"/>
                <a:cs typeface="Calibri"/>
                <a:sym typeface="Calibri"/>
              </a:rPr>
              <a:t> te benoemen.</a:t>
            </a:r>
            <a:endParaRPr sz="2000">
              <a:solidFill>
                <a:schemeClr val="dk1"/>
              </a:solidFill>
              <a:latin typeface="Calibri"/>
              <a:ea typeface="Calibri"/>
              <a:cs typeface="Calibri"/>
              <a:sym typeface="Calibri"/>
            </a:endParaRPr>
          </a:p>
        </p:txBody>
      </p:sp>
      <p:pic>
        <p:nvPicPr>
          <p:cNvPr id="125" name="Google Shape;125;p3"/>
          <p:cNvPicPr preferRelativeResize="0"/>
          <p:nvPr/>
        </p:nvPicPr>
        <p:blipFill>
          <a:blip r:embed="rId4">
            <a:alphaModFix/>
          </a:blip>
          <a:stretch>
            <a:fillRect/>
          </a:stretch>
        </p:blipFill>
        <p:spPr>
          <a:xfrm>
            <a:off x="3953850" y="2990388"/>
            <a:ext cx="855800" cy="85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Light Yellow Background Paper | BD Backgrounds" id="130" name="Google Shape;130;g34bf91849c8_0_3"/>
          <p:cNvPicPr preferRelativeResize="0"/>
          <p:nvPr/>
        </p:nvPicPr>
        <p:blipFill rotWithShape="1">
          <a:blip r:embed="rId3">
            <a:alphaModFix amt="15000"/>
          </a:blip>
          <a:srcRect b="0" l="0" r="0" t="0"/>
          <a:stretch/>
        </p:blipFill>
        <p:spPr>
          <a:xfrm>
            <a:off x="-212505" y="-349065"/>
            <a:ext cx="12484359" cy="7682683"/>
          </a:xfrm>
          <a:prstGeom prst="rect">
            <a:avLst/>
          </a:prstGeom>
          <a:noFill/>
          <a:ln>
            <a:noFill/>
          </a:ln>
        </p:spPr>
      </p:pic>
      <p:sp>
        <p:nvSpPr>
          <p:cNvPr id="131" name="Google Shape;131;g34bf91849c8_0_3"/>
          <p:cNvSpPr/>
          <p:nvPr/>
        </p:nvSpPr>
        <p:spPr>
          <a:xfrm>
            <a:off x="4969275" y="303750"/>
            <a:ext cx="2211000" cy="677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g34bf91849c8_0_3"/>
          <p:cNvSpPr txBox="1"/>
          <p:nvPr/>
        </p:nvSpPr>
        <p:spPr>
          <a:xfrm>
            <a:off x="4052887" y="346185"/>
            <a:ext cx="40863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Leerdoelen </a:t>
            </a:r>
            <a:endParaRPr/>
          </a:p>
        </p:txBody>
      </p:sp>
      <p:sp>
        <p:nvSpPr>
          <p:cNvPr id="133" name="Google Shape;133;g34bf91849c8_0_3"/>
          <p:cNvSpPr/>
          <p:nvPr/>
        </p:nvSpPr>
        <p:spPr>
          <a:xfrm>
            <a:off x="3258275" y="2054725"/>
            <a:ext cx="5542800" cy="1436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nl-BE" sz="1800">
                <a:solidFill>
                  <a:srgbClr val="000000"/>
                </a:solidFill>
                <a:latin typeface="Calibri"/>
                <a:ea typeface="Calibri"/>
                <a:cs typeface="Calibri"/>
                <a:sym typeface="Calibri"/>
              </a:rPr>
              <a:t>Deze les leer je..</a:t>
            </a:r>
            <a:endParaRPr sz="1800">
              <a:solidFill>
                <a:srgbClr val="000000"/>
              </a:solidFill>
              <a:latin typeface="Calibri"/>
              <a:ea typeface="Calibri"/>
              <a:cs typeface="Calibri"/>
              <a:sym typeface="Calibri"/>
            </a:endParaRPr>
          </a:p>
          <a:p>
            <a:pPr indent="-330200" lvl="0" marL="457200" rtl="0" algn="ctr">
              <a:spcBef>
                <a:spcPts val="0"/>
              </a:spcBef>
              <a:spcAft>
                <a:spcPts val="0"/>
              </a:spcAft>
              <a:buClr>
                <a:srgbClr val="000000"/>
              </a:buClr>
              <a:buSzPts val="1600"/>
              <a:buFont typeface="Calibri"/>
              <a:buAutoNum type="arabicParenR"/>
            </a:pPr>
            <a:r>
              <a:rPr lang="nl-BE" sz="1600">
                <a:latin typeface="Calibri"/>
                <a:ea typeface="Calibri"/>
                <a:cs typeface="Calibri"/>
                <a:sym typeface="Calibri"/>
              </a:rPr>
              <a:t>Uitleggen wat </a:t>
            </a:r>
            <a:r>
              <a:rPr b="1" lang="nl-BE" sz="1600">
                <a:solidFill>
                  <a:srgbClr val="BF9000"/>
                </a:solidFill>
                <a:latin typeface="Calibri"/>
                <a:ea typeface="Calibri"/>
                <a:cs typeface="Calibri"/>
                <a:sym typeface="Calibri"/>
              </a:rPr>
              <a:t>gedrag</a:t>
            </a:r>
            <a:r>
              <a:rPr lang="nl-BE" sz="1600">
                <a:latin typeface="Calibri"/>
                <a:ea typeface="Calibri"/>
                <a:cs typeface="Calibri"/>
                <a:sym typeface="Calibri"/>
              </a:rPr>
              <a:t> is.</a:t>
            </a:r>
            <a:endParaRPr sz="1600">
              <a:latin typeface="Calibri"/>
              <a:ea typeface="Calibri"/>
              <a:cs typeface="Calibri"/>
              <a:sym typeface="Calibri"/>
            </a:endParaRPr>
          </a:p>
          <a:p>
            <a:pPr indent="-330200" lvl="0" marL="457200" rtl="0" algn="ctr">
              <a:spcBef>
                <a:spcPts val="0"/>
              </a:spcBef>
              <a:spcAft>
                <a:spcPts val="0"/>
              </a:spcAft>
              <a:buSzPts val="1600"/>
              <a:buFont typeface="Calibri"/>
              <a:buAutoNum type="arabicParenR"/>
            </a:pPr>
            <a:r>
              <a:rPr lang="nl-BE" sz="1600">
                <a:latin typeface="Calibri"/>
                <a:ea typeface="Calibri"/>
                <a:cs typeface="Calibri"/>
                <a:sym typeface="Calibri"/>
              </a:rPr>
              <a:t>Uitleggen waardoor </a:t>
            </a:r>
            <a:r>
              <a:rPr b="1" lang="nl-BE" sz="1600">
                <a:solidFill>
                  <a:srgbClr val="BF9000"/>
                </a:solidFill>
                <a:latin typeface="Calibri"/>
                <a:ea typeface="Calibri"/>
                <a:cs typeface="Calibri"/>
                <a:sym typeface="Calibri"/>
              </a:rPr>
              <a:t>gedrag</a:t>
            </a:r>
            <a:r>
              <a:rPr lang="nl-BE" sz="1600">
                <a:latin typeface="Calibri"/>
                <a:ea typeface="Calibri"/>
                <a:cs typeface="Calibri"/>
                <a:sym typeface="Calibri"/>
              </a:rPr>
              <a:t> wordt bepaald.</a:t>
            </a:r>
            <a:endParaRPr sz="1600">
              <a:latin typeface="Calibri"/>
              <a:ea typeface="Calibri"/>
              <a:cs typeface="Calibri"/>
              <a:sym typeface="Calibri"/>
            </a:endParaRPr>
          </a:p>
          <a:p>
            <a:pPr indent="-330200" lvl="0" marL="457200" rtl="0" algn="ctr">
              <a:spcBef>
                <a:spcPts val="0"/>
              </a:spcBef>
              <a:spcAft>
                <a:spcPts val="0"/>
              </a:spcAft>
              <a:buSzPts val="1600"/>
              <a:buFont typeface="Calibri"/>
              <a:buAutoNum type="arabicParenR"/>
            </a:pPr>
            <a:r>
              <a:rPr lang="nl-BE" sz="1600">
                <a:latin typeface="Calibri"/>
                <a:ea typeface="Calibri"/>
                <a:cs typeface="Calibri"/>
                <a:sym typeface="Calibri"/>
              </a:rPr>
              <a:t>Het verschil te benoemen tussen </a:t>
            </a:r>
            <a:r>
              <a:rPr b="1" lang="nl-BE" sz="1600">
                <a:solidFill>
                  <a:srgbClr val="BF9000"/>
                </a:solidFill>
                <a:latin typeface="Calibri"/>
                <a:ea typeface="Calibri"/>
                <a:cs typeface="Calibri"/>
                <a:sym typeface="Calibri"/>
              </a:rPr>
              <a:t>observatie</a:t>
            </a:r>
            <a:r>
              <a:rPr lang="nl-BE" sz="1600">
                <a:latin typeface="Calibri"/>
                <a:ea typeface="Calibri"/>
                <a:cs typeface="Calibri"/>
                <a:sym typeface="Calibri"/>
              </a:rPr>
              <a:t> en </a:t>
            </a:r>
            <a:r>
              <a:rPr b="1" lang="nl-BE" sz="1600">
                <a:solidFill>
                  <a:srgbClr val="BF9000"/>
                </a:solidFill>
                <a:latin typeface="Calibri"/>
                <a:ea typeface="Calibri"/>
                <a:cs typeface="Calibri"/>
                <a:sym typeface="Calibri"/>
              </a:rPr>
              <a:t>interpretatie</a:t>
            </a:r>
            <a:r>
              <a:rPr lang="nl-BE" sz="1600">
                <a:latin typeface="Calibri"/>
                <a:ea typeface="Calibri"/>
                <a:cs typeface="Calibri"/>
                <a:sym typeface="Calibri"/>
              </a:rPr>
              <a:t> van gedrag.</a:t>
            </a:r>
            <a:endParaRPr sz="1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b="0" l="0" r="0" t="0"/>
          <a:stretch/>
        </p:blipFill>
        <p:spPr>
          <a:xfrm>
            <a:off x="577518" y="3124359"/>
            <a:ext cx="7495446" cy="3577226"/>
          </a:xfrm>
          <a:prstGeom prst="rect">
            <a:avLst/>
          </a:prstGeom>
          <a:noFill/>
          <a:ln>
            <a:noFill/>
          </a:ln>
        </p:spPr>
      </p:pic>
      <p:pic>
        <p:nvPicPr>
          <p:cNvPr descr="Light Yellow Background Paper | BD Backgrounds" id="139" name="Google Shape;139;p5"/>
          <p:cNvPicPr preferRelativeResize="0"/>
          <p:nvPr/>
        </p:nvPicPr>
        <p:blipFill rotWithShape="1">
          <a:blip r:embed="rId4">
            <a:alphaModFix amt="10000"/>
          </a:blip>
          <a:srcRect b="0" l="0" r="0" t="0"/>
          <a:stretch/>
        </p:blipFill>
        <p:spPr>
          <a:xfrm>
            <a:off x="-32658" y="-316703"/>
            <a:ext cx="12484359" cy="7682683"/>
          </a:xfrm>
          <a:prstGeom prst="rect">
            <a:avLst/>
          </a:prstGeom>
          <a:noFill/>
          <a:ln>
            <a:noFill/>
          </a:ln>
        </p:spPr>
      </p:pic>
      <p:sp>
        <p:nvSpPr>
          <p:cNvPr id="140" name="Google Shape;140;p5"/>
          <p:cNvSpPr/>
          <p:nvPr/>
        </p:nvSpPr>
        <p:spPr>
          <a:xfrm>
            <a:off x="5361574" y="325225"/>
            <a:ext cx="1732200" cy="6777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txBox="1"/>
          <p:nvPr/>
        </p:nvSpPr>
        <p:spPr>
          <a:xfrm>
            <a:off x="2985796" y="346185"/>
            <a:ext cx="644745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Gedrag</a:t>
            </a:r>
            <a:endParaRPr/>
          </a:p>
        </p:txBody>
      </p:sp>
      <p:sp>
        <p:nvSpPr>
          <p:cNvPr id="142" name="Google Shape;142;p5"/>
          <p:cNvSpPr txBox="1"/>
          <p:nvPr/>
        </p:nvSpPr>
        <p:spPr>
          <a:xfrm>
            <a:off x="513758" y="1306413"/>
            <a:ext cx="10428562"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2000">
                <a:solidFill>
                  <a:srgbClr val="BF9000"/>
                </a:solidFill>
                <a:latin typeface="Calibri"/>
                <a:ea typeface="Calibri"/>
                <a:cs typeface="Calibri"/>
                <a:sym typeface="Calibri"/>
              </a:rPr>
              <a:t>Gedrag </a:t>
            </a:r>
            <a:r>
              <a:rPr lang="nl-BE" sz="2000">
                <a:solidFill>
                  <a:schemeClr val="dk1"/>
                </a:solidFill>
                <a:latin typeface="Calibri"/>
                <a:ea typeface="Calibri"/>
                <a:cs typeface="Calibri"/>
                <a:sym typeface="Calibri"/>
              </a:rPr>
              <a:t>van organismen bestaat uit </a:t>
            </a:r>
            <a:r>
              <a:rPr lang="nl-BE" sz="2000">
                <a:solidFill>
                  <a:srgbClr val="BF9000"/>
                </a:solidFill>
                <a:latin typeface="Calibri"/>
                <a:ea typeface="Calibri"/>
                <a:cs typeface="Calibri"/>
                <a:sym typeface="Calibri"/>
              </a:rPr>
              <a:t>handelingen</a:t>
            </a:r>
            <a:r>
              <a:rPr lang="nl-BE" sz="2000">
                <a:solidFill>
                  <a:schemeClr val="dk1"/>
                </a:solidFill>
                <a:latin typeface="Calibri"/>
                <a:ea typeface="Calibri"/>
                <a:cs typeface="Calibri"/>
                <a:sym typeface="Calibri"/>
              </a:rPr>
              <a:t> die met elkaar samenhangen en een </a:t>
            </a:r>
            <a:r>
              <a:rPr b="1" lang="nl-BE" sz="2000">
                <a:solidFill>
                  <a:schemeClr val="dk1"/>
                </a:solidFill>
                <a:latin typeface="Calibri"/>
                <a:ea typeface="Calibri"/>
                <a:cs typeface="Calibri"/>
                <a:sym typeface="Calibri"/>
              </a:rPr>
              <a:t>doel</a:t>
            </a:r>
            <a:r>
              <a:rPr lang="nl-BE" sz="2000">
                <a:solidFill>
                  <a:schemeClr val="dk1"/>
                </a:solidFill>
                <a:latin typeface="Calibri"/>
                <a:ea typeface="Calibri"/>
                <a:cs typeface="Calibri"/>
                <a:sym typeface="Calibri"/>
              </a:rPr>
              <a:t> hebben.</a:t>
            </a:r>
            <a:br>
              <a:rPr lang="nl-BE" sz="1800">
                <a:solidFill>
                  <a:schemeClr val="dk1"/>
                </a:solidFill>
                <a:latin typeface="Calibri"/>
                <a:ea typeface="Calibri"/>
                <a:cs typeface="Calibri"/>
                <a:sym typeface="Calibri"/>
              </a:rPr>
            </a:br>
            <a:endParaRPr i="1" sz="1800">
              <a:solidFill>
                <a:schemeClr val="dk1"/>
              </a:solidFill>
              <a:latin typeface="Calibri"/>
              <a:ea typeface="Calibri"/>
              <a:cs typeface="Calibri"/>
              <a:sym typeface="Calibri"/>
            </a:endParaRPr>
          </a:p>
        </p:txBody>
      </p:sp>
      <p:cxnSp>
        <p:nvCxnSpPr>
          <p:cNvPr id="143" name="Google Shape;143;p5"/>
          <p:cNvCxnSpPr/>
          <p:nvPr/>
        </p:nvCxnSpPr>
        <p:spPr>
          <a:xfrm>
            <a:off x="4785050" y="1729514"/>
            <a:ext cx="0" cy="425857"/>
          </a:xfrm>
          <a:prstGeom prst="straightConnector1">
            <a:avLst/>
          </a:prstGeom>
          <a:noFill/>
          <a:ln cap="flat" cmpd="sng" w="19050">
            <a:solidFill>
              <a:schemeClr val="dk1"/>
            </a:solidFill>
            <a:prstDash val="solid"/>
            <a:miter lim="800000"/>
            <a:headEnd len="sm" w="sm" type="none"/>
            <a:tailEnd len="med" w="med" type="triangle"/>
          </a:ln>
        </p:spPr>
      </p:cxnSp>
      <p:sp>
        <p:nvSpPr>
          <p:cNvPr id="144" name="Google Shape;144;p5"/>
          <p:cNvSpPr txBox="1"/>
          <p:nvPr/>
        </p:nvSpPr>
        <p:spPr>
          <a:xfrm>
            <a:off x="4109154" y="2200347"/>
            <a:ext cx="32153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Iets wat een organisme doet.</a:t>
            </a:r>
            <a:endParaRPr i="1" sz="1800">
              <a:solidFill>
                <a:schemeClr val="dk1"/>
              </a:solidFill>
              <a:latin typeface="Calibri"/>
              <a:ea typeface="Calibri"/>
              <a:cs typeface="Calibri"/>
              <a:sym typeface="Calibri"/>
            </a:endParaRPr>
          </a:p>
        </p:txBody>
      </p:sp>
      <p:sp>
        <p:nvSpPr>
          <p:cNvPr id="145" name="Google Shape;145;p5"/>
          <p:cNvSpPr txBox="1"/>
          <p:nvPr/>
        </p:nvSpPr>
        <p:spPr>
          <a:xfrm>
            <a:off x="577518" y="2646964"/>
            <a:ext cx="100313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2000">
                <a:solidFill>
                  <a:srgbClr val="BF9000"/>
                </a:solidFill>
                <a:latin typeface="Calibri"/>
                <a:ea typeface="Calibri"/>
                <a:cs typeface="Calibri"/>
                <a:sym typeface="Calibri"/>
              </a:rPr>
              <a:t>Gedragsketen</a:t>
            </a:r>
            <a:r>
              <a:rPr lang="nl-BE" sz="2000">
                <a:solidFill>
                  <a:schemeClr val="dk1"/>
                </a:solidFill>
                <a:latin typeface="Calibri"/>
                <a:ea typeface="Calibri"/>
                <a:cs typeface="Calibri"/>
                <a:sym typeface="Calibri"/>
              </a:rPr>
              <a:t> is </a:t>
            </a:r>
            <a:r>
              <a:rPr lang="nl-BE" sz="1800">
                <a:solidFill>
                  <a:schemeClr val="dk1"/>
                </a:solidFill>
                <a:latin typeface="Calibri"/>
                <a:ea typeface="Calibri"/>
                <a:cs typeface="Calibri"/>
                <a:sym typeface="Calibri"/>
              </a:rPr>
              <a:t>het effect van een handeling leidt tot een volgende handeling</a:t>
            </a:r>
            <a:endParaRPr i="1" sz="1800">
              <a:solidFill>
                <a:schemeClr val="dk1"/>
              </a:solidFill>
              <a:latin typeface="Calibri"/>
              <a:ea typeface="Calibri"/>
              <a:cs typeface="Calibri"/>
              <a:sym typeface="Calibri"/>
            </a:endParaRPr>
          </a:p>
        </p:txBody>
      </p:sp>
      <p:cxnSp>
        <p:nvCxnSpPr>
          <p:cNvPr id="146" name="Google Shape;146;p5"/>
          <p:cNvCxnSpPr/>
          <p:nvPr/>
        </p:nvCxnSpPr>
        <p:spPr>
          <a:xfrm flipH="1">
            <a:off x="8072964" y="1720182"/>
            <a:ext cx="1408496" cy="3784879"/>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0" l="0" r="0" t="0"/>
          <a:stretch/>
        </p:blipFill>
        <p:spPr>
          <a:xfrm>
            <a:off x="5521325" y="1843248"/>
            <a:ext cx="6670675" cy="3834881"/>
          </a:xfrm>
          <a:prstGeom prst="rect">
            <a:avLst/>
          </a:prstGeom>
          <a:noFill/>
          <a:ln>
            <a:noFill/>
          </a:ln>
        </p:spPr>
      </p:pic>
      <p:pic>
        <p:nvPicPr>
          <p:cNvPr descr="Light Yellow Background Paper | BD Backgrounds" id="152" name="Google Shape;152;p6"/>
          <p:cNvPicPr preferRelativeResize="0"/>
          <p:nvPr/>
        </p:nvPicPr>
        <p:blipFill rotWithShape="1">
          <a:blip r:embed="rId4">
            <a:alphaModFix amt="10000"/>
          </a:blip>
          <a:srcRect b="0" l="0" r="0" t="0"/>
          <a:stretch/>
        </p:blipFill>
        <p:spPr>
          <a:xfrm>
            <a:off x="0" y="-316703"/>
            <a:ext cx="12484359" cy="7682683"/>
          </a:xfrm>
          <a:prstGeom prst="rect">
            <a:avLst/>
          </a:prstGeom>
          <a:noFill/>
          <a:ln>
            <a:noFill/>
          </a:ln>
        </p:spPr>
      </p:pic>
      <p:sp>
        <p:nvSpPr>
          <p:cNvPr id="153" name="Google Shape;153;p6"/>
          <p:cNvSpPr/>
          <p:nvPr/>
        </p:nvSpPr>
        <p:spPr>
          <a:xfrm>
            <a:off x="4312920" y="325232"/>
            <a:ext cx="3703320" cy="6778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txBox="1"/>
          <p:nvPr/>
        </p:nvSpPr>
        <p:spPr>
          <a:xfrm>
            <a:off x="2985796" y="346185"/>
            <a:ext cx="644745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Reactie op prikkels</a:t>
            </a:r>
            <a:endParaRPr/>
          </a:p>
        </p:txBody>
      </p:sp>
      <p:sp>
        <p:nvSpPr>
          <p:cNvPr id="155" name="Google Shape;155;p6"/>
          <p:cNvSpPr txBox="1"/>
          <p:nvPr/>
        </p:nvSpPr>
        <p:spPr>
          <a:xfrm>
            <a:off x="137753" y="1919866"/>
            <a:ext cx="10428562"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BE" sz="2000">
                <a:solidFill>
                  <a:srgbClr val="BF9000"/>
                </a:solidFill>
                <a:latin typeface="Calibri"/>
                <a:ea typeface="Calibri"/>
                <a:cs typeface="Calibri"/>
                <a:sym typeface="Calibri"/>
              </a:rPr>
              <a:t>Prikkel </a:t>
            </a:r>
            <a:endParaRPr/>
          </a:p>
          <a:p>
            <a:pPr indent="0" lvl="0" marL="0" marR="0" rtl="0" algn="l">
              <a:spcBef>
                <a:spcPts val="0"/>
              </a:spcBef>
              <a:spcAft>
                <a:spcPts val="0"/>
              </a:spcAft>
              <a:buNone/>
            </a:pPr>
            <a:r>
              <a:t/>
            </a:r>
            <a:endParaRPr b="1" i="1" sz="2000">
              <a:solidFill>
                <a:srgbClr val="BF9000"/>
              </a:solidFill>
              <a:latin typeface="Calibri"/>
              <a:ea typeface="Calibri"/>
              <a:cs typeface="Calibri"/>
              <a:sym typeface="Calibri"/>
            </a:endParaRPr>
          </a:p>
          <a:p>
            <a:pPr indent="0" lvl="0" marL="0" marR="0" rtl="0" algn="l">
              <a:spcBef>
                <a:spcPts val="0"/>
              </a:spcBef>
              <a:spcAft>
                <a:spcPts val="0"/>
              </a:spcAft>
              <a:buNone/>
            </a:pPr>
            <a:r>
              <a:rPr i="1" lang="nl-BE" sz="2000">
                <a:solidFill>
                  <a:schemeClr val="dk1"/>
                </a:solidFill>
                <a:latin typeface="Calibri"/>
                <a:ea typeface="Calibri"/>
                <a:cs typeface="Calibri"/>
                <a:sym typeface="Calibri"/>
              </a:rPr>
              <a:t>Soorten prikkels</a:t>
            </a:r>
            <a:br>
              <a:rPr i="1" lang="nl-BE" sz="2000">
                <a:solidFill>
                  <a:schemeClr val="dk1"/>
                </a:solidFill>
                <a:latin typeface="Calibri"/>
                <a:ea typeface="Calibri"/>
                <a:cs typeface="Calibri"/>
                <a:sym typeface="Calibri"/>
              </a:rPr>
            </a:br>
            <a:r>
              <a:rPr b="1" lang="nl-BE" sz="2000">
                <a:solidFill>
                  <a:srgbClr val="BF9000"/>
                </a:solidFill>
                <a:latin typeface="Calibri"/>
                <a:ea typeface="Calibri"/>
                <a:cs typeface="Calibri"/>
                <a:sym typeface="Calibri"/>
              </a:rPr>
              <a:t>Inwendige prikkel</a:t>
            </a:r>
            <a:br>
              <a:rPr lang="nl-BE" sz="2000">
                <a:solidFill>
                  <a:schemeClr val="dk1"/>
                </a:solidFill>
                <a:latin typeface="Calibri"/>
                <a:ea typeface="Calibri"/>
                <a:cs typeface="Calibri"/>
                <a:sym typeface="Calibri"/>
              </a:rPr>
            </a:br>
            <a:r>
              <a:rPr lang="nl-BE" sz="2000">
                <a:solidFill>
                  <a:schemeClr val="dk1"/>
                </a:solidFill>
                <a:latin typeface="Calibri"/>
                <a:ea typeface="Calibri"/>
                <a:cs typeface="Calibri"/>
                <a:sym typeface="Calibri"/>
              </a:rPr>
              <a:t>- Prikkel die in het lichaam ontstaat.</a:t>
            </a:r>
            <a:br>
              <a:rPr lang="nl-BE" sz="2000">
                <a:solidFill>
                  <a:schemeClr val="dk1"/>
                </a:solidFill>
                <a:latin typeface="Calibri"/>
                <a:ea typeface="Calibri"/>
                <a:cs typeface="Calibri"/>
                <a:sym typeface="Calibri"/>
              </a:rPr>
            </a:br>
            <a:br>
              <a:rPr lang="nl-BE" sz="2000">
                <a:solidFill>
                  <a:schemeClr val="dk1"/>
                </a:solidFill>
                <a:latin typeface="Calibri"/>
                <a:ea typeface="Calibri"/>
                <a:cs typeface="Calibri"/>
                <a:sym typeface="Calibri"/>
              </a:rPr>
            </a:br>
            <a:r>
              <a:rPr b="1" lang="nl-BE" sz="2000">
                <a:solidFill>
                  <a:srgbClr val="BF9000"/>
                </a:solidFill>
                <a:latin typeface="Calibri"/>
                <a:ea typeface="Calibri"/>
                <a:cs typeface="Calibri"/>
                <a:sym typeface="Calibri"/>
              </a:rPr>
              <a:t>Uitwendige prikkel</a:t>
            </a:r>
            <a:br>
              <a:rPr lang="nl-BE" sz="2000">
                <a:solidFill>
                  <a:schemeClr val="dk1"/>
                </a:solidFill>
                <a:latin typeface="Calibri"/>
                <a:ea typeface="Calibri"/>
                <a:cs typeface="Calibri"/>
                <a:sym typeface="Calibri"/>
              </a:rPr>
            </a:br>
            <a:r>
              <a:rPr lang="nl-BE" sz="2000">
                <a:solidFill>
                  <a:schemeClr val="dk1"/>
                </a:solidFill>
                <a:latin typeface="Calibri"/>
                <a:ea typeface="Calibri"/>
                <a:cs typeface="Calibri"/>
                <a:sym typeface="Calibri"/>
              </a:rPr>
              <a:t>- Prikkel die van buiten het lichaam komt.</a:t>
            </a:r>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rPr b="1" lang="nl-BE" sz="1800">
                <a:solidFill>
                  <a:srgbClr val="BF9000"/>
                </a:solidFill>
                <a:latin typeface="Calibri"/>
                <a:ea typeface="Calibri"/>
                <a:cs typeface="Calibri"/>
                <a:sym typeface="Calibri"/>
              </a:rPr>
              <a:t>Motivatie</a:t>
            </a:r>
            <a:r>
              <a:rPr lang="nl-BE" sz="1800">
                <a:solidFill>
                  <a:schemeClr val="dk1"/>
                </a:solidFill>
                <a:latin typeface="Calibri"/>
                <a:ea typeface="Calibri"/>
                <a:cs typeface="Calibri"/>
                <a:sym typeface="Calibri"/>
              </a:rPr>
              <a:t> is de bereidheid om te reageren op een prikkel.</a:t>
            </a:r>
            <a:endParaRPr sz="2000">
              <a:solidFill>
                <a:schemeClr val="dk1"/>
              </a:solidFill>
              <a:latin typeface="Calibri"/>
              <a:ea typeface="Calibri"/>
              <a:cs typeface="Calibri"/>
              <a:sym typeface="Calibri"/>
            </a:endParaRPr>
          </a:p>
        </p:txBody>
      </p:sp>
      <p:sp>
        <p:nvSpPr>
          <p:cNvPr id="156" name="Google Shape;156;p6"/>
          <p:cNvSpPr txBox="1"/>
          <p:nvPr/>
        </p:nvSpPr>
        <p:spPr>
          <a:xfrm>
            <a:off x="873675" y="1938458"/>
            <a:ext cx="4170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invloed uit de omgeving op een organisme.</a:t>
            </a:r>
            <a:endParaRPr/>
          </a:p>
        </p:txBody>
      </p:sp>
      <p:sp>
        <p:nvSpPr>
          <p:cNvPr id="157" name="Google Shape;157;p6"/>
          <p:cNvSpPr txBox="1"/>
          <p:nvPr/>
        </p:nvSpPr>
        <p:spPr>
          <a:xfrm>
            <a:off x="5684183" y="2885042"/>
            <a:ext cx="103201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Prikkel</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58" name="Google Shape;158;p6"/>
          <p:cNvSpPr txBox="1"/>
          <p:nvPr/>
        </p:nvSpPr>
        <p:spPr>
          <a:xfrm>
            <a:off x="7133539" y="3028890"/>
            <a:ext cx="7881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Zintuig</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59" name="Google Shape;159;p6"/>
          <p:cNvSpPr txBox="1"/>
          <p:nvPr/>
        </p:nvSpPr>
        <p:spPr>
          <a:xfrm>
            <a:off x="8856662" y="1881921"/>
            <a:ext cx="1680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Gevoelszenuwcel</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60" name="Google Shape;160;p6"/>
          <p:cNvSpPr txBox="1"/>
          <p:nvPr/>
        </p:nvSpPr>
        <p:spPr>
          <a:xfrm>
            <a:off x="8999731" y="3360578"/>
            <a:ext cx="1680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Schakelzenuwcel</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61" name="Google Shape;161;p6"/>
          <p:cNvSpPr txBox="1"/>
          <p:nvPr/>
        </p:nvSpPr>
        <p:spPr>
          <a:xfrm>
            <a:off x="10680511" y="4411632"/>
            <a:ext cx="168078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1400">
                <a:solidFill>
                  <a:schemeClr val="dk1"/>
                </a:solidFill>
                <a:latin typeface="Calibri"/>
                <a:ea typeface="Calibri"/>
                <a:cs typeface="Calibri"/>
                <a:sym typeface="Calibri"/>
              </a:rPr>
              <a:t>Hersenen </a:t>
            </a:r>
            <a:br>
              <a:rPr lang="nl-BE" sz="1400">
                <a:solidFill>
                  <a:schemeClr val="dk1"/>
                </a:solidFill>
                <a:latin typeface="Calibri"/>
                <a:ea typeface="Calibri"/>
                <a:cs typeface="Calibri"/>
                <a:sym typeface="Calibri"/>
              </a:rPr>
            </a:br>
            <a:r>
              <a:rPr lang="nl-BE" sz="1400">
                <a:solidFill>
                  <a:schemeClr val="dk1"/>
                </a:solidFill>
                <a:latin typeface="Calibri"/>
                <a:ea typeface="Calibri"/>
                <a:cs typeface="Calibri"/>
                <a:sym typeface="Calibri"/>
              </a:rPr>
              <a:t>(CZS)</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62" name="Google Shape;162;p6"/>
          <p:cNvSpPr txBox="1"/>
          <p:nvPr/>
        </p:nvSpPr>
        <p:spPr>
          <a:xfrm>
            <a:off x="8909321" y="4905901"/>
            <a:ext cx="1680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Bewegingszenuwcel</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
        <p:nvSpPr>
          <p:cNvPr id="163" name="Google Shape;163;p6"/>
          <p:cNvSpPr txBox="1"/>
          <p:nvPr/>
        </p:nvSpPr>
        <p:spPr>
          <a:xfrm>
            <a:off x="6687225" y="5678129"/>
            <a:ext cx="168078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Effector (spier)</a:t>
            </a:r>
            <a:endParaRPr i="1" sz="1800">
              <a:solidFill>
                <a:schemeClr val="dk1"/>
              </a:solidFill>
              <a:latin typeface="Calibri"/>
              <a:ea typeface="Calibri"/>
              <a:cs typeface="Calibri"/>
              <a:sym typeface="Calibri"/>
            </a:endParaRPr>
          </a:p>
        </p:txBody>
      </p:sp>
      <p:sp>
        <p:nvSpPr>
          <p:cNvPr id="164" name="Google Shape;164;p6"/>
          <p:cNvSpPr txBox="1"/>
          <p:nvPr/>
        </p:nvSpPr>
        <p:spPr>
          <a:xfrm>
            <a:off x="5931481" y="5341349"/>
            <a:ext cx="1680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Respons</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pic>
        <p:nvPicPr>
          <p:cNvPr id="165" name="Google Shape;165;p6"/>
          <p:cNvPicPr preferRelativeResize="0"/>
          <p:nvPr/>
        </p:nvPicPr>
        <p:blipFill rotWithShape="1">
          <a:blip r:embed="rId5">
            <a:alphaModFix/>
          </a:blip>
          <a:srcRect b="0" l="0" r="0" t="0"/>
          <a:stretch/>
        </p:blipFill>
        <p:spPr>
          <a:xfrm>
            <a:off x="8016240" y="1241677"/>
            <a:ext cx="463985" cy="463985"/>
          </a:xfrm>
          <a:prstGeom prst="rect">
            <a:avLst/>
          </a:prstGeom>
          <a:noFill/>
          <a:ln>
            <a:noFill/>
          </a:ln>
        </p:spPr>
      </p:pic>
      <p:sp>
        <p:nvSpPr>
          <p:cNvPr id="166" name="Google Shape;166;p6"/>
          <p:cNvSpPr txBox="1"/>
          <p:nvPr/>
        </p:nvSpPr>
        <p:spPr>
          <a:xfrm>
            <a:off x="8480225" y="1209089"/>
            <a:ext cx="1680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400">
                <a:solidFill>
                  <a:schemeClr val="dk1"/>
                </a:solidFill>
                <a:latin typeface="Calibri"/>
                <a:ea typeface="Calibri"/>
                <a:cs typeface="Calibri"/>
                <a:sym typeface="Calibri"/>
              </a:rPr>
              <a:t>Impulsen</a:t>
            </a:r>
            <a:r>
              <a:rPr b="1" lang="nl-BE" sz="2000">
                <a:solidFill>
                  <a:srgbClr val="BF9000"/>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g34bf91849c8_0_92"/>
          <p:cNvPicPr preferRelativeResize="0"/>
          <p:nvPr/>
        </p:nvPicPr>
        <p:blipFill>
          <a:blip r:embed="rId3">
            <a:alphaModFix/>
          </a:blip>
          <a:stretch>
            <a:fillRect/>
          </a:stretch>
        </p:blipFill>
        <p:spPr>
          <a:xfrm>
            <a:off x="341951" y="647688"/>
            <a:ext cx="5259599" cy="5562624"/>
          </a:xfrm>
          <a:prstGeom prst="rect">
            <a:avLst/>
          </a:prstGeom>
          <a:noFill/>
          <a:ln>
            <a:noFill/>
          </a:ln>
        </p:spPr>
      </p:pic>
      <p:pic>
        <p:nvPicPr>
          <p:cNvPr id="173" name="Google Shape;173;g34bf91849c8_0_92"/>
          <p:cNvPicPr preferRelativeResize="0"/>
          <p:nvPr/>
        </p:nvPicPr>
        <p:blipFill>
          <a:blip r:embed="rId4">
            <a:alphaModFix/>
          </a:blip>
          <a:stretch>
            <a:fillRect/>
          </a:stretch>
        </p:blipFill>
        <p:spPr>
          <a:xfrm>
            <a:off x="6460674" y="645115"/>
            <a:ext cx="5259599" cy="5567784"/>
          </a:xfrm>
          <a:prstGeom prst="rect">
            <a:avLst/>
          </a:prstGeom>
          <a:noFill/>
          <a:ln>
            <a:noFill/>
          </a:ln>
        </p:spPr>
      </p:pic>
      <p:pic>
        <p:nvPicPr>
          <p:cNvPr descr="Light Yellow Background Paper | BD Backgrounds" id="174" name="Google Shape;174;g34bf91849c8_0_92"/>
          <p:cNvPicPr preferRelativeResize="0"/>
          <p:nvPr/>
        </p:nvPicPr>
        <p:blipFill rotWithShape="1">
          <a:blip r:embed="rId5">
            <a:alphaModFix amt="10000"/>
          </a:blip>
          <a:srcRect b="0" l="0" r="0" t="0"/>
          <a:stretch/>
        </p:blipFill>
        <p:spPr>
          <a:xfrm>
            <a:off x="0" y="-316703"/>
            <a:ext cx="12484359" cy="7682683"/>
          </a:xfrm>
          <a:prstGeom prst="rect">
            <a:avLst/>
          </a:prstGeom>
          <a:noFill/>
          <a:ln>
            <a:noFill/>
          </a:ln>
        </p:spPr>
      </p:pic>
      <p:sp>
        <p:nvSpPr>
          <p:cNvPr id="175" name="Google Shape;175;g34bf91849c8_0_92"/>
          <p:cNvSpPr txBox="1"/>
          <p:nvPr/>
        </p:nvSpPr>
        <p:spPr>
          <a:xfrm>
            <a:off x="1471750" y="631527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nl-BE" sz="1000">
                <a:solidFill>
                  <a:srgbClr val="BF9000"/>
                </a:solidFill>
                <a:highlight>
                  <a:srgbClr val="FFFFFF"/>
                </a:highlight>
              </a:rPr>
              <a:t>prikkel</a:t>
            </a:r>
            <a:r>
              <a:rPr i="1" lang="nl-BE" sz="1000">
                <a:solidFill>
                  <a:srgbClr val="253646"/>
                </a:solidFill>
                <a:highlight>
                  <a:srgbClr val="FFFFFF"/>
                </a:highlight>
              </a:rPr>
              <a:t>: een video op YouTube</a:t>
            </a:r>
            <a:endParaRPr/>
          </a:p>
        </p:txBody>
      </p:sp>
      <p:sp>
        <p:nvSpPr>
          <p:cNvPr id="176" name="Google Shape;176;g34bf91849c8_0_92"/>
          <p:cNvSpPr txBox="1"/>
          <p:nvPr/>
        </p:nvSpPr>
        <p:spPr>
          <a:xfrm>
            <a:off x="6999875" y="631527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nl-BE" sz="1000">
                <a:solidFill>
                  <a:srgbClr val="BF9000"/>
                </a:solidFill>
                <a:highlight>
                  <a:srgbClr val="FFFFFF"/>
                </a:highlight>
              </a:rPr>
              <a:t>respons</a:t>
            </a:r>
            <a:r>
              <a:rPr i="1" lang="nl-BE" sz="1000">
                <a:solidFill>
                  <a:srgbClr val="253646"/>
                </a:solidFill>
                <a:highlight>
                  <a:srgbClr val="FFFFFF"/>
                </a:highlight>
              </a:rPr>
              <a:t>: gaan verzitten, aanklikken en kijken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Light Yellow Background Paper | BD Backgrounds" id="181" name="Google Shape;181;p7"/>
          <p:cNvPicPr preferRelativeResize="0"/>
          <p:nvPr/>
        </p:nvPicPr>
        <p:blipFill rotWithShape="1">
          <a:blip r:embed="rId3">
            <a:alphaModFix amt="10000"/>
          </a:blip>
          <a:srcRect b="0" l="0" r="0" t="0"/>
          <a:stretch/>
        </p:blipFill>
        <p:spPr>
          <a:xfrm>
            <a:off x="-32658" y="-316703"/>
            <a:ext cx="12484359" cy="7682683"/>
          </a:xfrm>
          <a:prstGeom prst="rect">
            <a:avLst/>
          </a:prstGeom>
          <a:noFill/>
          <a:ln>
            <a:noFill/>
          </a:ln>
        </p:spPr>
      </p:pic>
      <p:graphicFrame>
        <p:nvGraphicFramePr>
          <p:cNvPr id="182" name="Google Shape;182;p7"/>
          <p:cNvGraphicFramePr/>
          <p:nvPr/>
        </p:nvGraphicFramePr>
        <p:xfrm>
          <a:off x="2145521" y="1941977"/>
          <a:ext cx="3000000" cy="3000000"/>
        </p:xfrm>
        <a:graphic>
          <a:graphicData uri="http://schemas.openxmlformats.org/drawingml/2006/table">
            <a:tbl>
              <a:tblPr bandRow="1" firstRow="1">
                <a:noFill/>
                <a:tableStyleId>{C1E3A532-EB2A-43BB-95CE-E79036D6253E}</a:tableStyleId>
              </a:tblPr>
              <a:tblGrid>
                <a:gridCol w="4064000"/>
                <a:gridCol w="4064000"/>
              </a:tblGrid>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Prikkel</a:t>
                      </a:r>
                      <a:endParaRPr/>
                    </a:p>
                  </a:txBody>
                  <a:tcPr marT="45725" marB="45725" marR="91450" marL="91450"/>
                </a:tc>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Uitwendige / inwendige prikkel</a:t>
                      </a:r>
                      <a:endParaRPr/>
                    </a:p>
                  </a:txBody>
                  <a:tcPr marT="45725" marB="45725" marR="91450" marL="91450"/>
                </a:tc>
              </a:tr>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Een vriend zien</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Honger</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Knuffelen</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Zonnen op vakantie</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ctr">
                        <a:spcBef>
                          <a:spcPts val="0"/>
                        </a:spcBef>
                        <a:spcAft>
                          <a:spcPts val="0"/>
                        </a:spcAft>
                        <a:buNone/>
                      </a:pPr>
                      <a:r>
                        <a:rPr lang="nl-BE" sz="1800" u="none" cap="none" strike="noStrike">
                          <a:solidFill>
                            <a:schemeClr val="dk1"/>
                          </a:solidFill>
                          <a:latin typeface="Calibri"/>
                          <a:ea typeface="Calibri"/>
                          <a:cs typeface="Calibri"/>
                          <a:sym typeface="Calibri"/>
                        </a:rPr>
                        <a:t>Moeten plassen</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solidFill>
                          <a:schemeClr val="dk1"/>
                        </a:solidFill>
                        <a:latin typeface="Calibri"/>
                        <a:ea typeface="Calibri"/>
                        <a:cs typeface="Calibri"/>
                        <a:sym typeface="Calibri"/>
                      </a:endParaRPr>
                    </a:p>
                  </a:txBody>
                  <a:tcPr marT="45725" marB="45725" marR="91450" marL="91450"/>
                </a:tc>
              </a:tr>
            </a:tbl>
          </a:graphicData>
        </a:graphic>
      </p:graphicFrame>
      <p:sp>
        <p:nvSpPr>
          <p:cNvPr id="183" name="Google Shape;183;p7"/>
          <p:cNvSpPr txBox="1"/>
          <p:nvPr/>
        </p:nvSpPr>
        <p:spPr>
          <a:xfrm>
            <a:off x="7356729" y="3797685"/>
            <a:ext cx="18463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Inwendige prikkel</a:t>
            </a:r>
            <a:endParaRPr i="1" sz="1800">
              <a:solidFill>
                <a:schemeClr val="dk1"/>
              </a:solidFill>
              <a:latin typeface="Calibri"/>
              <a:ea typeface="Calibri"/>
              <a:cs typeface="Calibri"/>
              <a:sym typeface="Calibri"/>
            </a:endParaRPr>
          </a:p>
        </p:txBody>
      </p:sp>
      <p:sp>
        <p:nvSpPr>
          <p:cNvPr id="184" name="Google Shape;184;p7"/>
          <p:cNvSpPr txBox="1"/>
          <p:nvPr/>
        </p:nvSpPr>
        <p:spPr>
          <a:xfrm>
            <a:off x="7356729" y="2685165"/>
            <a:ext cx="18463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Inwendige prikkel</a:t>
            </a:r>
            <a:endParaRPr i="1" sz="1800">
              <a:solidFill>
                <a:schemeClr val="dk1"/>
              </a:solidFill>
              <a:latin typeface="Calibri"/>
              <a:ea typeface="Calibri"/>
              <a:cs typeface="Calibri"/>
              <a:sym typeface="Calibri"/>
            </a:endParaRPr>
          </a:p>
        </p:txBody>
      </p:sp>
      <p:sp>
        <p:nvSpPr>
          <p:cNvPr id="185" name="Google Shape;185;p7"/>
          <p:cNvSpPr txBox="1"/>
          <p:nvPr/>
        </p:nvSpPr>
        <p:spPr>
          <a:xfrm>
            <a:off x="7317850" y="3436536"/>
            <a:ext cx="1924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Uitwendige prikkel</a:t>
            </a:r>
            <a:endParaRPr i="1" sz="1800">
              <a:solidFill>
                <a:schemeClr val="dk1"/>
              </a:solidFill>
              <a:latin typeface="Calibri"/>
              <a:ea typeface="Calibri"/>
              <a:cs typeface="Calibri"/>
              <a:sym typeface="Calibri"/>
            </a:endParaRPr>
          </a:p>
        </p:txBody>
      </p:sp>
      <p:sp>
        <p:nvSpPr>
          <p:cNvPr id="186" name="Google Shape;186;p7"/>
          <p:cNvSpPr txBox="1"/>
          <p:nvPr/>
        </p:nvSpPr>
        <p:spPr>
          <a:xfrm>
            <a:off x="7317850" y="3059668"/>
            <a:ext cx="1924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Uitwendige prikkel</a:t>
            </a:r>
            <a:endParaRPr i="1" sz="1800">
              <a:solidFill>
                <a:schemeClr val="dk1"/>
              </a:solidFill>
              <a:latin typeface="Calibri"/>
              <a:ea typeface="Calibri"/>
              <a:cs typeface="Calibri"/>
              <a:sym typeface="Calibri"/>
            </a:endParaRPr>
          </a:p>
        </p:txBody>
      </p:sp>
      <p:sp>
        <p:nvSpPr>
          <p:cNvPr id="187" name="Google Shape;187;p7"/>
          <p:cNvSpPr txBox="1"/>
          <p:nvPr/>
        </p:nvSpPr>
        <p:spPr>
          <a:xfrm>
            <a:off x="7285222" y="2312065"/>
            <a:ext cx="1924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1800">
                <a:solidFill>
                  <a:schemeClr val="dk1"/>
                </a:solidFill>
                <a:latin typeface="Calibri"/>
                <a:ea typeface="Calibri"/>
                <a:cs typeface="Calibri"/>
                <a:sym typeface="Calibri"/>
              </a:rPr>
              <a:t>Uitwendige prikkel</a:t>
            </a:r>
            <a:endParaRPr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p:nvPr/>
        </p:nvSpPr>
        <p:spPr>
          <a:xfrm>
            <a:off x="3153745" y="1644969"/>
            <a:ext cx="2316436" cy="906983"/>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Light Yellow Background Paper | BD Backgrounds" id="193" name="Google Shape;193;p8"/>
          <p:cNvPicPr preferRelativeResize="0"/>
          <p:nvPr/>
        </p:nvPicPr>
        <p:blipFill rotWithShape="1">
          <a:blip r:embed="rId3">
            <a:alphaModFix amt="10000"/>
          </a:blip>
          <a:srcRect b="0" l="0" r="0" t="0"/>
          <a:stretch/>
        </p:blipFill>
        <p:spPr>
          <a:xfrm>
            <a:off x="81642" y="-316705"/>
            <a:ext cx="12484359" cy="7682683"/>
          </a:xfrm>
          <a:prstGeom prst="rect">
            <a:avLst/>
          </a:prstGeom>
          <a:noFill/>
          <a:ln>
            <a:noFill/>
          </a:ln>
        </p:spPr>
      </p:pic>
      <p:sp>
        <p:nvSpPr>
          <p:cNvPr id="194" name="Google Shape;194;p8"/>
          <p:cNvSpPr/>
          <p:nvPr/>
        </p:nvSpPr>
        <p:spPr>
          <a:xfrm>
            <a:off x="3825551" y="325232"/>
            <a:ext cx="4721289" cy="677800"/>
          </a:xfrm>
          <a:prstGeom prst="roundRect">
            <a:avLst>
              <a:gd fmla="val 16667" name="adj"/>
            </a:avLst>
          </a:prstGeom>
          <a:solidFill>
            <a:srgbClr val="FFD966"/>
          </a:solidFill>
          <a:ln cap="flat" cmpd="sng" w="12700">
            <a:solidFill>
              <a:srgbClr val="FFD966"/>
            </a:solidFill>
            <a:prstDash val="solid"/>
            <a:miter lim="800000"/>
            <a:headEnd len="sm" w="sm" type="none"/>
            <a:tailEnd len="sm" w="sm" type="none"/>
          </a:ln>
          <a:effectLst>
            <a:outerShdw blurRad="50800" rotWithShape="0" algn="ctr" dir="5400000" dist="50800">
              <a:srgbClr val="000000">
                <a:alpha val="9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8"/>
          <p:cNvSpPr txBox="1"/>
          <p:nvPr/>
        </p:nvSpPr>
        <p:spPr>
          <a:xfrm>
            <a:off x="2985796" y="346185"/>
            <a:ext cx="644745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3200">
                <a:solidFill>
                  <a:schemeClr val="dk1"/>
                </a:solidFill>
                <a:latin typeface="Calibri"/>
                <a:ea typeface="Calibri"/>
                <a:cs typeface="Calibri"/>
                <a:sym typeface="Calibri"/>
              </a:rPr>
              <a:t>Aangeboren en aangeleerd</a:t>
            </a:r>
            <a:endParaRPr/>
          </a:p>
        </p:txBody>
      </p:sp>
      <p:sp>
        <p:nvSpPr>
          <p:cNvPr id="196" name="Google Shape;196;p8"/>
          <p:cNvSpPr txBox="1"/>
          <p:nvPr/>
        </p:nvSpPr>
        <p:spPr>
          <a:xfrm>
            <a:off x="1230374" y="4425128"/>
            <a:ext cx="12030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Gedrag</a:t>
            </a:r>
            <a:endParaRPr i="1" sz="2400">
              <a:solidFill>
                <a:schemeClr val="dk1"/>
              </a:solidFill>
              <a:latin typeface="Calibri"/>
              <a:ea typeface="Calibri"/>
              <a:cs typeface="Calibri"/>
              <a:sym typeface="Calibri"/>
            </a:endParaRPr>
          </a:p>
        </p:txBody>
      </p:sp>
      <p:cxnSp>
        <p:nvCxnSpPr>
          <p:cNvPr id="197" name="Google Shape;197;p8"/>
          <p:cNvCxnSpPr/>
          <p:nvPr/>
        </p:nvCxnSpPr>
        <p:spPr>
          <a:xfrm flipH="1" rot="10800000">
            <a:off x="2433449" y="3663128"/>
            <a:ext cx="1063690" cy="992832"/>
          </a:xfrm>
          <a:prstGeom prst="straightConnector1">
            <a:avLst/>
          </a:prstGeom>
          <a:noFill/>
          <a:ln cap="flat" cmpd="sng" w="15875">
            <a:solidFill>
              <a:schemeClr val="dk1"/>
            </a:solidFill>
            <a:prstDash val="solid"/>
            <a:miter lim="800000"/>
            <a:headEnd len="sm" w="sm" type="none"/>
            <a:tailEnd len="med" w="med" type="triangle"/>
          </a:ln>
        </p:spPr>
      </p:cxnSp>
      <p:cxnSp>
        <p:nvCxnSpPr>
          <p:cNvPr id="198" name="Google Shape;198;p8"/>
          <p:cNvCxnSpPr/>
          <p:nvPr/>
        </p:nvCxnSpPr>
        <p:spPr>
          <a:xfrm>
            <a:off x="2433449" y="4748785"/>
            <a:ext cx="1063690" cy="924008"/>
          </a:xfrm>
          <a:prstGeom prst="straightConnector1">
            <a:avLst/>
          </a:prstGeom>
          <a:noFill/>
          <a:ln cap="flat" cmpd="sng" w="15875">
            <a:solidFill>
              <a:schemeClr val="dk1"/>
            </a:solidFill>
            <a:prstDash val="solid"/>
            <a:miter lim="800000"/>
            <a:headEnd len="sm" w="sm" type="none"/>
            <a:tailEnd len="med" w="med" type="triangle"/>
          </a:ln>
        </p:spPr>
      </p:cxnSp>
      <p:sp>
        <p:nvSpPr>
          <p:cNvPr id="199" name="Google Shape;199;p8"/>
          <p:cNvSpPr txBox="1"/>
          <p:nvPr/>
        </p:nvSpPr>
        <p:spPr>
          <a:xfrm>
            <a:off x="3511717" y="3380197"/>
            <a:ext cx="19955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rgbClr val="BF9000"/>
                </a:solidFill>
                <a:latin typeface="Calibri"/>
                <a:ea typeface="Calibri"/>
                <a:cs typeface="Calibri"/>
                <a:sym typeface="Calibri"/>
              </a:rPr>
              <a:t>Aangeboren</a:t>
            </a:r>
            <a:endParaRPr i="1" sz="2400">
              <a:solidFill>
                <a:srgbClr val="BF9000"/>
              </a:solidFill>
              <a:latin typeface="Calibri"/>
              <a:ea typeface="Calibri"/>
              <a:cs typeface="Calibri"/>
              <a:sym typeface="Calibri"/>
            </a:endParaRPr>
          </a:p>
        </p:txBody>
      </p:sp>
      <p:sp>
        <p:nvSpPr>
          <p:cNvPr id="200" name="Google Shape;200;p8"/>
          <p:cNvSpPr txBox="1"/>
          <p:nvPr/>
        </p:nvSpPr>
        <p:spPr>
          <a:xfrm>
            <a:off x="3578392" y="5441960"/>
            <a:ext cx="19289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rgbClr val="BF9000"/>
                </a:solidFill>
                <a:latin typeface="Calibri"/>
                <a:ea typeface="Calibri"/>
                <a:cs typeface="Calibri"/>
                <a:sym typeface="Calibri"/>
              </a:rPr>
              <a:t>Aangeleerd</a:t>
            </a:r>
            <a:endParaRPr/>
          </a:p>
        </p:txBody>
      </p:sp>
      <p:cxnSp>
        <p:nvCxnSpPr>
          <p:cNvPr id="201" name="Google Shape;201;p8"/>
          <p:cNvCxnSpPr/>
          <p:nvPr/>
        </p:nvCxnSpPr>
        <p:spPr>
          <a:xfrm>
            <a:off x="5516836" y="3136529"/>
            <a:ext cx="470223" cy="0"/>
          </a:xfrm>
          <a:prstGeom prst="straightConnector1">
            <a:avLst/>
          </a:prstGeom>
          <a:noFill/>
          <a:ln cap="flat" cmpd="sng" w="15875">
            <a:solidFill>
              <a:schemeClr val="dk1"/>
            </a:solidFill>
            <a:prstDash val="solid"/>
            <a:miter lim="800000"/>
            <a:headEnd len="sm" w="sm" type="none"/>
            <a:tailEnd len="med" w="med" type="triangle"/>
          </a:ln>
        </p:spPr>
      </p:cxnSp>
      <p:cxnSp>
        <p:nvCxnSpPr>
          <p:cNvPr id="202" name="Google Shape;202;p8"/>
          <p:cNvCxnSpPr/>
          <p:nvPr/>
        </p:nvCxnSpPr>
        <p:spPr>
          <a:xfrm flipH="1">
            <a:off x="5507311" y="3134051"/>
            <a:ext cx="9525" cy="1025493"/>
          </a:xfrm>
          <a:prstGeom prst="straightConnector1">
            <a:avLst/>
          </a:prstGeom>
          <a:noFill/>
          <a:ln cap="flat" cmpd="sng" w="15875">
            <a:solidFill>
              <a:schemeClr val="dk1"/>
            </a:solidFill>
            <a:prstDash val="solid"/>
            <a:miter lim="800000"/>
            <a:headEnd len="sm" w="sm" type="none"/>
            <a:tailEnd len="sm" w="sm" type="none"/>
          </a:ln>
        </p:spPr>
      </p:cxnSp>
      <p:sp>
        <p:nvSpPr>
          <p:cNvPr id="203" name="Google Shape;203;p8"/>
          <p:cNvSpPr txBox="1"/>
          <p:nvPr/>
        </p:nvSpPr>
        <p:spPr>
          <a:xfrm>
            <a:off x="6096000" y="2903218"/>
            <a:ext cx="19781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Verlegenheid</a:t>
            </a:r>
            <a:endParaRPr i="1" sz="2400">
              <a:solidFill>
                <a:schemeClr val="dk1"/>
              </a:solidFill>
              <a:latin typeface="Calibri"/>
              <a:ea typeface="Calibri"/>
              <a:cs typeface="Calibri"/>
              <a:sym typeface="Calibri"/>
            </a:endParaRPr>
          </a:p>
        </p:txBody>
      </p:sp>
      <p:cxnSp>
        <p:nvCxnSpPr>
          <p:cNvPr id="204" name="Google Shape;204;p8"/>
          <p:cNvCxnSpPr/>
          <p:nvPr/>
        </p:nvCxnSpPr>
        <p:spPr>
          <a:xfrm>
            <a:off x="5264318" y="3668084"/>
            <a:ext cx="734120" cy="0"/>
          </a:xfrm>
          <a:prstGeom prst="straightConnector1">
            <a:avLst/>
          </a:prstGeom>
          <a:noFill/>
          <a:ln cap="flat" cmpd="sng" w="15875">
            <a:solidFill>
              <a:schemeClr val="dk1"/>
            </a:solidFill>
            <a:prstDash val="solid"/>
            <a:miter lim="800000"/>
            <a:headEnd len="sm" w="sm" type="none"/>
            <a:tailEnd len="med" w="med" type="triangle"/>
          </a:ln>
        </p:spPr>
      </p:cxnSp>
      <p:cxnSp>
        <p:nvCxnSpPr>
          <p:cNvPr id="205" name="Google Shape;205;p8"/>
          <p:cNvCxnSpPr/>
          <p:nvPr/>
        </p:nvCxnSpPr>
        <p:spPr>
          <a:xfrm>
            <a:off x="5516836" y="4159544"/>
            <a:ext cx="470223" cy="0"/>
          </a:xfrm>
          <a:prstGeom prst="straightConnector1">
            <a:avLst/>
          </a:prstGeom>
          <a:noFill/>
          <a:ln cap="flat" cmpd="sng" w="15875">
            <a:solidFill>
              <a:schemeClr val="dk1"/>
            </a:solidFill>
            <a:prstDash val="solid"/>
            <a:miter lim="800000"/>
            <a:headEnd len="sm" w="sm" type="none"/>
            <a:tailEnd len="med" w="med" type="triangle"/>
          </a:ln>
        </p:spPr>
      </p:cxnSp>
      <p:sp>
        <p:nvSpPr>
          <p:cNvPr id="206" name="Google Shape;206;p8"/>
          <p:cNvSpPr txBox="1"/>
          <p:nvPr/>
        </p:nvSpPr>
        <p:spPr>
          <a:xfrm>
            <a:off x="6107379" y="3398168"/>
            <a:ext cx="27002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Talent voor muziek</a:t>
            </a:r>
            <a:endParaRPr i="1" sz="2400">
              <a:solidFill>
                <a:schemeClr val="dk1"/>
              </a:solidFill>
              <a:latin typeface="Calibri"/>
              <a:ea typeface="Calibri"/>
              <a:cs typeface="Calibri"/>
              <a:sym typeface="Calibri"/>
            </a:endParaRPr>
          </a:p>
        </p:txBody>
      </p:sp>
      <p:sp>
        <p:nvSpPr>
          <p:cNvPr id="207" name="Google Shape;207;p8"/>
          <p:cNvSpPr txBox="1"/>
          <p:nvPr/>
        </p:nvSpPr>
        <p:spPr>
          <a:xfrm>
            <a:off x="6096000" y="3883243"/>
            <a:ext cx="27002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Kwaad worden</a:t>
            </a:r>
            <a:endParaRPr i="1" sz="2400">
              <a:solidFill>
                <a:schemeClr val="dk1"/>
              </a:solidFill>
              <a:latin typeface="Calibri"/>
              <a:ea typeface="Calibri"/>
              <a:cs typeface="Calibri"/>
              <a:sym typeface="Calibri"/>
            </a:endParaRPr>
          </a:p>
        </p:txBody>
      </p:sp>
      <p:cxnSp>
        <p:nvCxnSpPr>
          <p:cNvPr id="208" name="Google Shape;208;p8"/>
          <p:cNvCxnSpPr/>
          <p:nvPr/>
        </p:nvCxnSpPr>
        <p:spPr>
          <a:xfrm>
            <a:off x="5516836" y="5178172"/>
            <a:ext cx="470223" cy="0"/>
          </a:xfrm>
          <a:prstGeom prst="straightConnector1">
            <a:avLst/>
          </a:prstGeom>
          <a:noFill/>
          <a:ln cap="flat" cmpd="sng" w="15875">
            <a:solidFill>
              <a:schemeClr val="dk1"/>
            </a:solidFill>
            <a:prstDash val="solid"/>
            <a:miter lim="800000"/>
            <a:headEnd len="sm" w="sm" type="none"/>
            <a:tailEnd len="med" w="med" type="triangle"/>
          </a:ln>
        </p:spPr>
      </p:cxnSp>
      <p:cxnSp>
        <p:nvCxnSpPr>
          <p:cNvPr id="209" name="Google Shape;209;p8"/>
          <p:cNvCxnSpPr/>
          <p:nvPr/>
        </p:nvCxnSpPr>
        <p:spPr>
          <a:xfrm flipH="1">
            <a:off x="5507311" y="5175694"/>
            <a:ext cx="9525" cy="1025493"/>
          </a:xfrm>
          <a:prstGeom prst="straightConnector1">
            <a:avLst/>
          </a:prstGeom>
          <a:noFill/>
          <a:ln cap="flat" cmpd="sng" w="15875">
            <a:solidFill>
              <a:schemeClr val="dk1"/>
            </a:solidFill>
            <a:prstDash val="solid"/>
            <a:miter lim="800000"/>
            <a:headEnd len="sm" w="sm" type="none"/>
            <a:tailEnd len="sm" w="sm" type="none"/>
          </a:ln>
        </p:spPr>
      </p:cxnSp>
      <p:sp>
        <p:nvSpPr>
          <p:cNvPr id="210" name="Google Shape;210;p8"/>
          <p:cNvSpPr txBox="1"/>
          <p:nvPr/>
        </p:nvSpPr>
        <p:spPr>
          <a:xfrm>
            <a:off x="6096000" y="4944861"/>
            <a:ext cx="19781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Netjes eten</a:t>
            </a:r>
            <a:endParaRPr i="1" sz="2400">
              <a:solidFill>
                <a:schemeClr val="dk1"/>
              </a:solidFill>
              <a:latin typeface="Calibri"/>
              <a:ea typeface="Calibri"/>
              <a:cs typeface="Calibri"/>
              <a:sym typeface="Calibri"/>
            </a:endParaRPr>
          </a:p>
        </p:txBody>
      </p:sp>
      <p:cxnSp>
        <p:nvCxnSpPr>
          <p:cNvPr id="211" name="Google Shape;211;p8"/>
          <p:cNvCxnSpPr/>
          <p:nvPr/>
        </p:nvCxnSpPr>
        <p:spPr>
          <a:xfrm>
            <a:off x="5264318" y="5709727"/>
            <a:ext cx="734120" cy="0"/>
          </a:xfrm>
          <a:prstGeom prst="straightConnector1">
            <a:avLst/>
          </a:prstGeom>
          <a:noFill/>
          <a:ln cap="flat" cmpd="sng" w="15875">
            <a:solidFill>
              <a:schemeClr val="dk1"/>
            </a:solidFill>
            <a:prstDash val="solid"/>
            <a:miter lim="800000"/>
            <a:headEnd len="sm" w="sm" type="none"/>
            <a:tailEnd len="med" w="med" type="triangle"/>
          </a:ln>
        </p:spPr>
      </p:cxnSp>
      <p:cxnSp>
        <p:nvCxnSpPr>
          <p:cNvPr id="212" name="Google Shape;212;p8"/>
          <p:cNvCxnSpPr/>
          <p:nvPr/>
        </p:nvCxnSpPr>
        <p:spPr>
          <a:xfrm>
            <a:off x="5516836" y="6201187"/>
            <a:ext cx="470223" cy="0"/>
          </a:xfrm>
          <a:prstGeom prst="straightConnector1">
            <a:avLst/>
          </a:prstGeom>
          <a:noFill/>
          <a:ln cap="flat" cmpd="sng" w="15875">
            <a:solidFill>
              <a:schemeClr val="dk1"/>
            </a:solidFill>
            <a:prstDash val="solid"/>
            <a:miter lim="800000"/>
            <a:headEnd len="sm" w="sm" type="none"/>
            <a:tailEnd len="med" w="med" type="triangle"/>
          </a:ln>
        </p:spPr>
      </p:cxnSp>
      <p:sp>
        <p:nvSpPr>
          <p:cNvPr id="213" name="Google Shape;213;p8"/>
          <p:cNvSpPr txBox="1"/>
          <p:nvPr/>
        </p:nvSpPr>
        <p:spPr>
          <a:xfrm>
            <a:off x="6107379" y="5439811"/>
            <a:ext cx="27002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Fietsen</a:t>
            </a:r>
            <a:endParaRPr i="1" sz="2400">
              <a:solidFill>
                <a:schemeClr val="dk1"/>
              </a:solidFill>
              <a:latin typeface="Calibri"/>
              <a:ea typeface="Calibri"/>
              <a:cs typeface="Calibri"/>
              <a:sym typeface="Calibri"/>
            </a:endParaRPr>
          </a:p>
        </p:txBody>
      </p:sp>
      <p:sp>
        <p:nvSpPr>
          <p:cNvPr id="214" name="Google Shape;214;p8"/>
          <p:cNvSpPr txBox="1"/>
          <p:nvPr/>
        </p:nvSpPr>
        <p:spPr>
          <a:xfrm>
            <a:off x="6096000" y="5924886"/>
            <a:ext cx="27002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Beleefdheid</a:t>
            </a:r>
            <a:endParaRPr i="1" sz="2400">
              <a:solidFill>
                <a:schemeClr val="dk1"/>
              </a:solidFill>
              <a:latin typeface="Calibri"/>
              <a:ea typeface="Calibri"/>
              <a:cs typeface="Calibri"/>
              <a:sym typeface="Calibri"/>
            </a:endParaRPr>
          </a:p>
        </p:txBody>
      </p:sp>
      <p:sp>
        <p:nvSpPr>
          <p:cNvPr id="215" name="Google Shape;215;p8"/>
          <p:cNvSpPr txBox="1"/>
          <p:nvPr/>
        </p:nvSpPr>
        <p:spPr>
          <a:xfrm>
            <a:off x="9582150" y="3403720"/>
            <a:ext cx="19781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En…?</a:t>
            </a:r>
            <a:endParaRPr i="1" sz="2400">
              <a:solidFill>
                <a:schemeClr val="dk1"/>
              </a:solidFill>
              <a:latin typeface="Calibri"/>
              <a:ea typeface="Calibri"/>
              <a:cs typeface="Calibri"/>
              <a:sym typeface="Calibri"/>
            </a:endParaRPr>
          </a:p>
        </p:txBody>
      </p:sp>
      <p:sp>
        <p:nvSpPr>
          <p:cNvPr id="216" name="Google Shape;216;p8"/>
          <p:cNvSpPr txBox="1"/>
          <p:nvPr/>
        </p:nvSpPr>
        <p:spPr>
          <a:xfrm>
            <a:off x="9605494" y="5406526"/>
            <a:ext cx="19781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BE" sz="2400">
                <a:solidFill>
                  <a:schemeClr val="dk1"/>
                </a:solidFill>
                <a:latin typeface="Calibri"/>
                <a:ea typeface="Calibri"/>
                <a:cs typeface="Calibri"/>
                <a:sym typeface="Calibri"/>
              </a:rPr>
              <a:t>En…?</a:t>
            </a:r>
            <a:endParaRPr i="1" sz="2400">
              <a:solidFill>
                <a:schemeClr val="dk1"/>
              </a:solidFill>
              <a:latin typeface="Calibri"/>
              <a:ea typeface="Calibri"/>
              <a:cs typeface="Calibri"/>
              <a:sym typeface="Calibri"/>
            </a:endParaRPr>
          </a:p>
        </p:txBody>
      </p:sp>
      <p:cxnSp>
        <p:nvCxnSpPr>
          <p:cNvPr id="217" name="Google Shape;217;p8"/>
          <p:cNvCxnSpPr/>
          <p:nvPr/>
        </p:nvCxnSpPr>
        <p:spPr>
          <a:xfrm rot="10800000">
            <a:off x="4322125" y="2530460"/>
            <a:ext cx="0" cy="715854"/>
          </a:xfrm>
          <a:prstGeom prst="straightConnector1">
            <a:avLst/>
          </a:prstGeom>
          <a:noFill/>
          <a:ln cap="flat" cmpd="sng" w="15875">
            <a:solidFill>
              <a:schemeClr val="dk1"/>
            </a:solidFill>
            <a:prstDash val="solid"/>
            <a:miter lim="800000"/>
            <a:headEnd len="sm" w="sm" type="none"/>
            <a:tailEnd len="med" w="med" type="triangle"/>
          </a:ln>
        </p:spPr>
      </p:cxnSp>
      <p:sp>
        <p:nvSpPr>
          <p:cNvPr id="218" name="Google Shape;218;p8"/>
          <p:cNvSpPr txBox="1"/>
          <p:nvPr/>
        </p:nvSpPr>
        <p:spPr>
          <a:xfrm>
            <a:off x="3352321" y="1795511"/>
            <a:ext cx="19955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BE" sz="1800">
                <a:solidFill>
                  <a:schemeClr val="dk1"/>
                </a:solidFill>
                <a:latin typeface="Calibri"/>
                <a:ea typeface="Calibri"/>
                <a:cs typeface="Calibri"/>
                <a:sym typeface="Calibri"/>
              </a:rPr>
              <a:t>Biologisch / genetisch</a:t>
            </a:r>
            <a:endParaRPr i="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2022-12-08T13:49:26Z</dcterms:created>
  <dc:creator>mike baets</dc:creator>
</cp:coreProperties>
</file>