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jhAJxL+9zlXGAiJW4errxrgVaJ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B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Je schedel is dus best goed beschermt.</a:t>
            </a:r>
            <a:endParaRPr/>
          </a:p>
        </p:txBody>
      </p:sp>
      <p:sp>
        <p:nvSpPr>
          <p:cNvPr id="303" name="Google Shape;30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4bf8457e60_2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4bf8457e60_2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34bf8457e60_2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4bf8457e60_2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34bf8457e60_2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hyperlink" Target="https://www.youtube.com/watch?v=RahlSFVZw5U&amp;t=32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4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4.jp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5.jpg"/><Relationship Id="rId5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25.jpg"/><Relationship Id="rId5" Type="http://schemas.openxmlformats.org/officeDocument/2006/relationships/image" Target="../media/image24.jpg"/><Relationship Id="rId6" Type="http://schemas.openxmlformats.org/officeDocument/2006/relationships/image" Target="../media/image23.png"/><Relationship Id="rId7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Relationship Id="rId4" Type="http://schemas.openxmlformats.org/officeDocument/2006/relationships/image" Target="../media/image2.png"/><Relationship Id="rId5" Type="http://schemas.openxmlformats.org/officeDocument/2006/relationships/image" Target="../media/image3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jpg"/><Relationship Id="rId4" Type="http://schemas.openxmlformats.org/officeDocument/2006/relationships/image" Target="../media/image30.png"/><Relationship Id="rId5" Type="http://schemas.openxmlformats.org/officeDocument/2006/relationships/image" Target="../media/image34.jpg"/><Relationship Id="rId6" Type="http://schemas.openxmlformats.org/officeDocument/2006/relationships/image" Target="../media/image2.png"/><Relationship Id="rId7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37.png"/><Relationship Id="rId5" Type="http://schemas.openxmlformats.org/officeDocument/2006/relationships/image" Target="../media/image4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27.gif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>
            <p:ph type="ctrTitle"/>
          </p:nvPr>
        </p:nvSpPr>
        <p:spPr>
          <a:xfrm>
            <a:off x="3578098" y="5285425"/>
            <a:ext cx="55521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nl-BE" sz="4000">
                <a:solidFill>
                  <a:schemeClr val="dk2"/>
                </a:solidFill>
              </a:rPr>
              <a:t>Horen en zien</a:t>
            </a:r>
            <a:endParaRPr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1772247" y="6097102"/>
            <a:ext cx="91638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nl-BE" sz="1300">
                <a:solidFill>
                  <a:schemeClr val="dk2"/>
                </a:solidFill>
              </a:rPr>
              <a:t>5.3 Biologie voor Jou</a:t>
            </a:r>
            <a:br>
              <a:rPr lang="nl-BE" sz="1300">
                <a:solidFill>
                  <a:schemeClr val="dk2"/>
                </a:solidFill>
              </a:rPr>
            </a:br>
            <a:r>
              <a:rPr lang="nl-BE" sz="1300">
                <a:solidFill>
                  <a:schemeClr val="dk2"/>
                </a:solidFill>
              </a:rPr>
              <a:t>Leerjaar 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</p:txBody>
      </p:sp>
      <p:grpSp>
        <p:nvGrpSpPr>
          <p:cNvPr id="92" name="Google Shape;92;p1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93" name="Google Shape;93;p1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oren-zien-voelen-ruiken - Met Vuur" id="97" name="Google Shape;97;p1"/>
          <p:cNvPicPr preferRelativeResize="0"/>
          <p:nvPr/>
        </p:nvPicPr>
        <p:blipFill rotWithShape="1">
          <a:blip r:embed="rId3">
            <a:alphaModFix/>
          </a:blip>
          <a:srcRect b="0" l="-78" r="60047" t="0"/>
          <a:stretch/>
        </p:blipFill>
        <p:spPr>
          <a:xfrm>
            <a:off x="4273421" y="890679"/>
            <a:ext cx="4161453" cy="35604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99" name="Google Shape;99;p1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3" name="Google Shape;10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075" y="5537700"/>
            <a:ext cx="989225" cy="9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19" name="Google Shape;219;p10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31315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0"/>
          <p:cNvSpPr/>
          <p:nvPr/>
        </p:nvSpPr>
        <p:spPr>
          <a:xfrm>
            <a:off x="4916075" y="303750"/>
            <a:ext cx="24771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Oorhaartjes </a:t>
            </a:r>
            <a:endParaRPr/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058" y="1245635"/>
            <a:ext cx="6947781" cy="530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27" name="Google Shape;227;p11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146180" y="-192878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/>
          <p:nvPr/>
        </p:nvSpPr>
        <p:spPr>
          <a:xfrm>
            <a:off x="5554574" y="325225"/>
            <a:ext cx="13656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/>
          </a:p>
        </p:txBody>
      </p:sp>
      <p:sp>
        <p:nvSpPr>
          <p:cNvPr id="230" name="Google Shape;230;p11"/>
          <p:cNvSpPr txBox="1"/>
          <p:nvPr/>
        </p:nvSpPr>
        <p:spPr>
          <a:xfrm>
            <a:off x="3274418" y="1818751"/>
            <a:ext cx="623887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https://www.youtube.com/watch?v=RahlSFVZw5U&amp;t=32s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2801459" y="2524453"/>
            <a:ext cx="6816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Kijkersvraag</a:t>
            </a:r>
            <a:b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Hoor jij je eigen stem zoals anderen jouw stem horen?</a:t>
            </a:r>
            <a:endParaRPr/>
          </a:p>
        </p:txBody>
      </p:sp>
      <p:sp>
        <p:nvSpPr>
          <p:cNvPr id="232" name="Google Shape;232;p11"/>
          <p:cNvSpPr txBox="1"/>
          <p:nvPr/>
        </p:nvSpPr>
        <p:spPr>
          <a:xfrm>
            <a:off x="2932546" y="3909393"/>
            <a:ext cx="6684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Wanneer je jezelf hoort praten hoor je een heel </a:t>
            </a:r>
            <a:r>
              <a:rPr b="1"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andere</a:t>
            </a:r>
            <a:r>
              <a:rPr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stem, dan wanneer andere mensen jouw stem horen. </a:t>
            </a:r>
            <a:br>
              <a:rPr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 heeft ermee te maken dat het geluid dat we zelf produceren, wordt getransporteerd via de beenderen en niet via onze oren. </a:t>
            </a:r>
            <a:br>
              <a:rPr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Jijzelf ervaart je eigen stemtoon lager, dan hij in werkelijkheid is.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37" name="Google Shape;237;p12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/>
          <p:nvPr/>
        </p:nvSpPr>
        <p:spPr>
          <a:xfrm>
            <a:off x="4312920" y="325232"/>
            <a:ext cx="370332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oog</a:t>
            </a:r>
            <a:endParaRPr/>
          </a:p>
        </p:txBody>
      </p:sp>
      <p:pic>
        <p:nvPicPr>
          <p:cNvPr descr="Oog (anatomie) - Wikipedia" id="240" name="Google Shape;24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075" y="1742120"/>
            <a:ext cx="5678173" cy="425863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2"/>
          <p:cNvSpPr txBox="1"/>
          <p:nvPr/>
        </p:nvSpPr>
        <p:spPr>
          <a:xfrm>
            <a:off x="6758820" y="1665920"/>
            <a:ext cx="5166480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oog is een orgaan dat bestaat uit meer dan 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miljoen onderdelen.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Al die onderdelen werken samen om ervoor te zorgen dat wij de kleuren, vormen en dimensies om ons heen goed kunnen zien en interpreteren.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46" name="Google Shape;246;p13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405" y="2280394"/>
            <a:ext cx="4953429" cy="405419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3"/>
          <p:cNvSpPr/>
          <p:nvPr/>
        </p:nvSpPr>
        <p:spPr>
          <a:xfrm>
            <a:off x="4244340" y="405730"/>
            <a:ext cx="370332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2917216" y="426683"/>
            <a:ext cx="6447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oog </a:t>
            </a:r>
            <a:r>
              <a:rPr lang="nl-B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(buitenkant)</a:t>
            </a:r>
            <a:endParaRPr sz="600"/>
          </a:p>
        </p:txBody>
      </p:sp>
      <p:sp>
        <p:nvSpPr>
          <p:cNvPr id="250" name="Google Shape;250;p13"/>
          <p:cNvSpPr txBox="1"/>
          <p:nvPr/>
        </p:nvSpPr>
        <p:spPr>
          <a:xfrm>
            <a:off x="7827120" y="2299151"/>
            <a:ext cx="34050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Wenkbrauwen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zorgen ervoor dat zweet of ander vocht niet in je ogen loopt.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3"/>
          <p:cNvSpPr txBox="1"/>
          <p:nvPr/>
        </p:nvSpPr>
        <p:spPr>
          <a:xfrm>
            <a:off x="7870578" y="3839988"/>
            <a:ext cx="32282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Wimpers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beschermen de ogen tegen vuil en fel licht.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7781731" y="5473529"/>
            <a:ext cx="322829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Oogleden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zijn stukjes huid die over de oogleden heen kunnen bewegen.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Zorgt samen met traanvocht voor het vochtig houden van de ogen.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Google Shape;253;p13"/>
          <p:cNvCxnSpPr/>
          <p:nvPr/>
        </p:nvCxnSpPr>
        <p:spPr>
          <a:xfrm flipH="1" rot="10800000">
            <a:off x="4058816" y="2591539"/>
            <a:ext cx="3722915" cy="644206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4" name="Google Shape;254;p13"/>
          <p:cNvCxnSpPr/>
          <p:nvPr/>
        </p:nvCxnSpPr>
        <p:spPr>
          <a:xfrm flipH="1" rot="10800000">
            <a:off x="3030119" y="4135880"/>
            <a:ext cx="4751612" cy="171609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5" name="Google Shape;255;p13"/>
          <p:cNvCxnSpPr/>
          <p:nvPr/>
        </p:nvCxnSpPr>
        <p:spPr>
          <a:xfrm>
            <a:off x="4443253" y="4643013"/>
            <a:ext cx="3271561" cy="1259119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6" name="Google Shape;256;p13"/>
          <p:cNvSpPr/>
          <p:nvPr/>
        </p:nvSpPr>
        <p:spPr>
          <a:xfrm>
            <a:off x="3942815" y="3161017"/>
            <a:ext cx="141223" cy="158620"/>
          </a:xfrm>
          <a:prstGeom prst="ellipse">
            <a:avLst/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2959507" y="4221684"/>
            <a:ext cx="141223" cy="158620"/>
          </a:xfrm>
          <a:prstGeom prst="ellipse">
            <a:avLst/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4335965" y="4546648"/>
            <a:ext cx="141223" cy="158620"/>
          </a:xfrm>
          <a:prstGeom prst="ellipse">
            <a:avLst/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og met traanklier en traanbuisjes | Thuisarts.nl" id="263" name="Google Shape;2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8988" y="1184988"/>
            <a:ext cx="5673011" cy="5673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264" name="Google Shape;264;p14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4"/>
          <p:cNvSpPr/>
          <p:nvPr/>
        </p:nvSpPr>
        <p:spPr>
          <a:xfrm>
            <a:off x="3798700" y="325225"/>
            <a:ext cx="48360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4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Traanklieren en traanbuisje</a:t>
            </a:r>
            <a:endParaRPr/>
          </a:p>
        </p:txBody>
      </p:sp>
      <p:sp>
        <p:nvSpPr>
          <p:cNvPr id="267" name="Google Shape;267;p14"/>
          <p:cNvSpPr txBox="1"/>
          <p:nvPr/>
        </p:nvSpPr>
        <p:spPr>
          <a:xfrm>
            <a:off x="202162" y="1644967"/>
            <a:ext cx="6151985" cy="307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Traanklieren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zijn klieren die traanvocht produceren.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Door te knipperen verspreiden de oogleden het traanvocht.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Traanvocht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Beschermt het oog tegen uitdroging 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Reinigt het oog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het 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traanbuisje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wordt traanvocht afgevoerd naar de neusholte.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i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kan je het beste doen als je een vuiltje in je oog krijgt?</a:t>
            </a:r>
            <a:br>
              <a:rPr i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202161" y="4345285"/>
            <a:ext cx="61519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Tranen en knipperen zodat het vanzelf uit je ogen wegstroomt. </a:t>
            </a:r>
            <a:br>
              <a:rPr lang="nl-BE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Wanneer je wrijft kunnen scherpe deeltjes je ogen beschadigen.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73" name="Google Shape;273;p15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5"/>
          <p:cNvPicPr preferRelativeResize="0"/>
          <p:nvPr/>
        </p:nvPicPr>
        <p:blipFill rotWithShape="1">
          <a:blip r:embed="rId4">
            <a:alphaModFix/>
          </a:blip>
          <a:srcRect b="0" l="23321" r="23209" t="0"/>
          <a:stretch/>
        </p:blipFill>
        <p:spPr>
          <a:xfrm>
            <a:off x="8926286" y="968421"/>
            <a:ext cx="3298372" cy="379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3405" y="2280394"/>
            <a:ext cx="4953429" cy="405419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5"/>
          <p:cNvSpPr/>
          <p:nvPr/>
        </p:nvSpPr>
        <p:spPr>
          <a:xfrm>
            <a:off x="5016575" y="405725"/>
            <a:ext cx="23295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5"/>
          <p:cNvSpPr txBox="1"/>
          <p:nvPr/>
        </p:nvSpPr>
        <p:spPr>
          <a:xfrm>
            <a:off x="2917216" y="426683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Oogspieren</a:t>
            </a:r>
            <a:endParaRPr/>
          </a:p>
        </p:txBody>
      </p:sp>
      <p:cxnSp>
        <p:nvCxnSpPr>
          <p:cNvPr id="278" name="Google Shape;278;p15"/>
          <p:cNvCxnSpPr/>
          <p:nvPr/>
        </p:nvCxnSpPr>
        <p:spPr>
          <a:xfrm>
            <a:off x="4128656" y="5224390"/>
            <a:ext cx="3130560" cy="677108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9" name="Google Shape;279;p15"/>
          <p:cNvSpPr/>
          <p:nvPr/>
        </p:nvSpPr>
        <p:spPr>
          <a:xfrm>
            <a:off x="4084038" y="5151639"/>
            <a:ext cx="141223" cy="158620"/>
          </a:xfrm>
          <a:prstGeom prst="ellipse">
            <a:avLst/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"/>
          <p:cNvSpPr txBox="1"/>
          <p:nvPr/>
        </p:nvSpPr>
        <p:spPr>
          <a:xfrm>
            <a:off x="7397140" y="5224390"/>
            <a:ext cx="2894525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Harde oogvlies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de witte buitenste laag van de oogwand.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Geeft stevigheid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Beschermt de binnenkant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Aanhechting spieren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10945147" y="2995340"/>
            <a:ext cx="141223" cy="158620"/>
          </a:xfrm>
          <a:prstGeom prst="ellipse">
            <a:avLst/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2" name="Google Shape;282;p15"/>
          <p:cNvCxnSpPr>
            <a:stCxn id="281" idx="3"/>
          </p:cNvCxnSpPr>
          <p:nvPr/>
        </p:nvCxnSpPr>
        <p:spPr>
          <a:xfrm flipH="1">
            <a:off x="8574829" y="3130731"/>
            <a:ext cx="2391000" cy="20208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83" name="Google Shape;283;p15"/>
          <p:cNvSpPr/>
          <p:nvPr/>
        </p:nvSpPr>
        <p:spPr>
          <a:xfrm>
            <a:off x="9232777" y="2856541"/>
            <a:ext cx="141223" cy="158620"/>
          </a:xfrm>
          <a:prstGeom prst="ellipse">
            <a:avLst/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284;p15"/>
          <p:cNvCxnSpPr/>
          <p:nvPr/>
        </p:nvCxnSpPr>
        <p:spPr>
          <a:xfrm rot="10800000">
            <a:off x="8208772" y="2195686"/>
            <a:ext cx="1084518" cy="726903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85" name="Google Shape;285;p15"/>
          <p:cNvSpPr txBox="1"/>
          <p:nvPr/>
        </p:nvSpPr>
        <p:spPr>
          <a:xfrm>
            <a:off x="5610197" y="1513632"/>
            <a:ext cx="289452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Oogspieren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zorgen ervoor dat je je ogen goed kan bewegen en dat je ogen niet uit je oogkas vallen.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90" name="Google Shape;290;p16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405" y="2280394"/>
            <a:ext cx="4953429" cy="405419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6"/>
          <p:cNvSpPr/>
          <p:nvPr/>
        </p:nvSpPr>
        <p:spPr>
          <a:xfrm>
            <a:off x="4244340" y="405730"/>
            <a:ext cx="370332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6"/>
          <p:cNvSpPr txBox="1"/>
          <p:nvPr/>
        </p:nvSpPr>
        <p:spPr>
          <a:xfrm>
            <a:off x="2917216" y="426683"/>
            <a:ext cx="6447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oog </a:t>
            </a:r>
            <a:r>
              <a:rPr lang="nl-BE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(buitenkant)</a:t>
            </a:r>
            <a:endParaRPr sz="700"/>
          </a:p>
        </p:txBody>
      </p:sp>
      <p:cxnSp>
        <p:nvCxnSpPr>
          <p:cNvPr id="294" name="Google Shape;294;p16"/>
          <p:cNvCxnSpPr/>
          <p:nvPr/>
        </p:nvCxnSpPr>
        <p:spPr>
          <a:xfrm>
            <a:off x="3312805" y="5418957"/>
            <a:ext cx="4105032" cy="187781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5" name="Google Shape;295;p16"/>
          <p:cNvCxnSpPr/>
          <p:nvPr/>
        </p:nvCxnSpPr>
        <p:spPr>
          <a:xfrm flipH="1" rot="10800000">
            <a:off x="3383417" y="3622945"/>
            <a:ext cx="4034420" cy="1365301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6" name="Google Shape;296;p16"/>
          <p:cNvSpPr/>
          <p:nvPr/>
        </p:nvSpPr>
        <p:spPr>
          <a:xfrm>
            <a:off x="3242194" y="5339647"/>
            <a:ext cx="141223" cy="158620"/>
          </a:xfrm>
          <a:prstGeom prst="ellipse">
            <a:avLst/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3242473" y="4891881"/>
            <a:ext cx="141223" cy="158620"/>
          </a:xfrm>
          <a:prstGeom prst="ellipse">
            <a:avLst/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6"/>
          <p:cNvSpPr txBox="1"/>
          <p:nvPr/>
        </p:nvSpPr>
        <p:spPr>
          <a:xfrm>
            <a:off x="7488448" y="5437461"/>
            <a:ext cx="389489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Iris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het gekleurde gedeelte van het oog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6"/>
          <p:cNvSpPr txBox="1"/>
          <p:nvPr/>
        </p:nvSpPr>
        <p:spPr>
          <a:xfrm>
            <a:off x="7417836" y="3235055"/>
            <a:ext cx="33870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Pupil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de opening in de iris waardoor licht het oog binnenkomt.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ving Eyes Character" id="305" name="Google Shape;30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250" y="95250"/>
            <a:ext cx="6667500" cy="666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306" name="Google Shape;306;p17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312" name="Google Shape;312;p18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0" y="-164303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og Pupil Afbeeldingen - Gratis downloaden op Freepik" id="313" name="Google Shape;31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5669" y="1564396"/>
            <a:ext cx="5049831" cy="5344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314" name="Google Shape;314;p18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/>
          <p:nvPr/>
        </p:nvSpPr>
        <p:spPr>
          <a:xfrm>
            <a:off x="4451230" y="405730"/>
            <a:ext cx="3496430" cy="677800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 txBox="1"/>
          <p:nvPr/>
        </p:nvSpPr>
        <p:spPr>
          <a:xfrm>
            <a:off x="2985794" y="46319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oog </a:t>
            </a:r>
            <a:r>
              <a:rPr lang="nl-B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(binnenkant)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37740" y="3164305"/>
            <a:ext cx="1993900" cy="19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8"/>
          <p:cNvSpPr/>
          <p:nvPr/>
        </p:nvSpPr>
        <p:spPr>
          <a:xfrm>
            <a:off x="4375150" y="4059655"/>
            <a:ext cx="3308350" cy="18214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7743698" y="3761581"/>
            <a:ext cx="141223" cy="158620"/>
          </a:xfrm>
          <a:prstGeom prst="ellipse">
            <a:avLst/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Google Shape;320;p18"/>
          <p:cNvCxnSpPr>
            <a:stCxn id="319" idx="1"/>
          </p:cNvCxnSpPr>
          <p:nvPr/>
        </p:nvCxnSpPr>
        <p:spPr>
          <a:xfrm rot="10800000">
            <a:off x="6096080" y="2372410"/>
            <a:ext cx="1668300" cy="14124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21" name="Google Shape;321;p18"/>
          <p:cNvSpPr txBox="1"/>
          <p:nvPr/>
        </p:nvSpPr>
        <p:spPr>
          <a:xfrm>
            <a:off x="3630665" y="1416557"/>
            <a:ext cx="3117804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Hoornvlies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vormt een barrière tussen het oog en de buitenwereld. 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Het beschermt het oog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Laat licht door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Bolling werkt als een lens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og Pupil Afbeeldingen - Gratis downloaden op Freepik" id="327" name="Google Shape;3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5669" y="1564396"/>
            <a:ext cx="5049831" cy="5344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328" name="Google Shape;328;p19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329" name="Google Shape;329;p19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101238" y="-79761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37740" y="3164305"/>
            <a:ext cx="1993900" cy="19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9"/>
          <p:cNvSpPr/>
          <p:nvPr/>
        </p:nvSpPr>
        <p:spPr>
          <a:xfrm>
            <a:off x="4375150" y="4059655"/>
            <a:ext cx="4064000" cy="15862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9"/>
          <p:cNvSpPr/>
          <p:nvPr/>
        </p:nvSpPr>
        <p:spPr>
          <a:xfrm>
            <a:off x="7743698" y="3761581"/>
            <a:ext cx="141223" cy="158620"/>
          </a:xfrm>
          <a:prstGeom prst="ellipse">
            <a:avLst/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3" name="Google Shape;333;p19"/>
          <p:cNvCxnSpPr>
            <a:stCxn id="332" idx="1"/>
          </p:cNvCxnSpPr>
          <p:nvPr/>
        </p:nvCxnSpPr>
        <p:spPr>
          <a:xfrm rot="10800000">
            <a:off x="6096080" y="2372410"/>
            <a:ext cx="1668300" cy="14124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4" name="Google Shape;334;p19"/>
          <p:cNvSpPr txBox="1"/>
          <p:nvPr/>
        </p:nvSpPr>
        <p:spPr>
          <a:xfrm>
            <a:off x="5578187" y="1999744"/>
            <a:ext cx="31178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Pupil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4451230" y="405730"/>
            <a:ext cx="3496430" cy="677800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2985794" y="46319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oog </a:t>
            </a:r>
            <a:r>
              <a:rPr lang="nl-B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(binnenkant)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08" name="Google Shape;108;p2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6289806" y="2577028"/>
            <a:ext cx="37875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Welkom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Herhalen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Leerdoelen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Uitleg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Zijn de leerdoelen gehaald?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Huiswerk </a:t>
            </a:r>
            <a:endParaRPr/>
          </a:p>
        </p:txBody>
      </p:sp>
      <p:cxnSp>
        <p:nvCxnSpPr>
          <p:cNvPr id="110" name="Google Shape;110;p2"/>
          <p:cNvCxnSpPr/>
          <p:nvPr/>
        </p:nvCxnSpPr>
        <p:spPr>
          <a:xfrm>
            <a:off x="5815013" y="1544843"/>
            <a:ext cx="0" cy="362723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" name="Google Shape;111;p2"/>
          <p:cNvSpPr txBox="1"/>
          <p:nvPr/>
        </p:nvSpPr>
        <p:spPr>
          <a:xfrm>
            <a:off x="1031745" y="2933898"/>
            <a:ext cx="4232275" cy="763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nl-BE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gaan we doen?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341" name="Google Shape;341;p20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0"/>
          <p:cNvSpPr/>
          <p:nvPr/>
        </p:nvSpPr>
        <p:spPr>
          <a:xfrm>
            <a:off x="5041943" y="325232"/>
            <a:ext cx="2350896" cy="677800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0"/>
          <p:cNvSpPr txBox="1"/>
          <p:nvPr/>
        </p:nvSpPr>
        <p:spPr>
          <a:xfrm>
            <a:off x="2985796" y="379358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Pupilreflex</a:t>
            </a:r>
            <a:endParaRPr/>
          </a:p>
        </p:txBody>
      </p:sp>
      <p:pic>
        <p:nvPicPr>
          <p:cNvPr id="344" name="Google Shape;34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904" y="1665920"/>
            <a:ext cx="4505325" cy="2346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9802" y="1648077"/>
            <a:ext cx="4505325" cy="238202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0"/>
          <p:cNvSpPr txBox="1"/>
          <p:nvPr/>
        </p:nvSpPr>
        <p:spPr>
          <a:xfrm>
            <a:off x="1839189" y="4030101"/>
            <a:ext cx="32027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Sterk licht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0"/>
          <p:cNvSpPr txBox="1"/>
          <p:nvPr/>
        </p:nvSpPr>
        <p:spPr>
          <a:xfrm>
            <a:off x="7471087" y="4051873"/>
            <a:ext cx="32027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Zwak licht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98293" y="4406487"/>
            <a:ext cx="338554" cy="33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71288" y="4380135"/>
            <a:ext cx="338555" cy="33855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0"/>
          <p:cNvSpPr txBox="1"/>
          <p:nvPr/>
        </p:nvSpPr>
        <p:spPr>
          <a:xfrm>
            <a:off x="1310977" y="5775944"/>
            <a:ext cx="957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Pupil reflex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de reflex waarmee de grootte van de pupil wordt aangepast aan de hoeveelheid licht.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og Pupil Afbeeldingen - Gratis downloaden op Freepik" id="356" name="Google Shape;35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5669" y="1564396"/>
            <a:ext cx="5049831" cy="5344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357" name="Google Shape;357;p21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358" name="Google Shape;358;p21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101238" y="-79761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37740" y="3164305"/>
            <a:ext cx="1993900" cy="19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1"/>
          <p:cNvSpPr/>
          <p:nvPr/>
        </p:nvSpPr>
        <p:spPr>
          <a:xfrm>
            <a:off x="4375150" y="4059655"/>
            <a:ext cx="4464050" cy="15862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1"/>
          <p:cNvSpPr/>
          <p:nvPr/>
        </p:nvSpPr>
        <p:spPr>
          <a:xfrm>
            <a:off x="7743698" y="3761581"/>
            <a:ext cx="141223" cy="158620"/>
          </a:xfrm>
          <a:prstGeom prst="ellipse">
            <a:avLst/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1"/>
          <p:cNvCxnSpPr>
            <a:stCxn id="361" idx="1"/>
          </p:cNvCxnSpPr>
          <p:nvPr/>
        </p:nvCxnSpPr>
        <p:spPr>
          <a:xfrm rot="10800000">
            <a:off x="6096080" y="2372410"/>
            <a:ext cx="1668300" cy="14124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3" name="Google Shape;363;p21"/>
          <p:cNvSpPr txBox="1"/>
          <p:nvPr/>
        </p:nvSpPr>
        <p:spPr>
          <a:xfrm>
            <a:off x="4231640" y="1422943"/>
            <a:ext cx="34229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Lens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het deel van het oog dat zich achter de iris en de pupil bevindt en dat ervoor zorgt dat je scherp kunt zien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1"/>
          <p:cNvSpPr/>
          <p:nvPr/>
        </p:nvSpPr>
        <p:spPr>
          <a:xfrm>
            <a:off x="4451230" y="405730"/>
            <a:ext cx="3496430" cy="677800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1"/>
          <p:cNvSpPr txBox="1"/>
          <p:nvPr/>
        </p:nvSpPr>
        <p:spPr>
          <a:xfrm>
            <a:off x="2985794" y="46319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oog </a:t>
            </a:r>
            <a:r>
              <a:rPr lang="nl-B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(binnenkant)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og Pupil Afbeeldingen - Gratis downloaden op Freepik" id="371" name="Google Shape;3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5669" y="1564396"/>
            <a:ext cx="5049831" cy="5344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372" name="Google Shape;372;p22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373" name="Google Shape;373;p22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101238" y="-79761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37740" y="3164305"/>
            <a:ext cx="1993900" cy="19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2"/>
          <p:cNvSpPr/>
          <p:nvPr/>
        </p:nvSpPr>
        <p:spPr>
          <a:xfrm>
            <a:off x="4375150" y="4059655"/>
            <a:ext cx="5549900" cy="16944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2"/>
          <p:cNvSpPr/>
          <p:nvPr/>
        </p:nvSpPr>
        <p:spPr>
          <a:xfrm>
            <a:off x="7743698" y="3761581"/>
            <a:ext cx="141223" cy="158620"/>
          </a:xfrm>
          <a:prstGeom prst="ellipse">
            <a:avLst/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7" name="Google Shape;377;p22"/>
          <p:cNvCxnSpPr>
            <a:stCxn id="376" idx="1"/>
          </p:cNvCxnSpPr>
          <p:nvPr/>
        </p:nvCxnSpPr>
        <p:spPr>
          <a:xfrm rot="10800000">
            <a:off x="6096080" y="2372410"/>
            <a:ext cx="1668300" cy="14124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78" name="Google Shape;378;p22"/>
          <p:cNvSpPr txBox="1"/>
          <p:nvPr/>
        </p:nvSpPr>
        <p:spPr>
          <a:xfrm>
            <a:off x="4458931" y="1492324"/>
            <a:ext cx="3026488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Glasachtig lichaam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een geleiachtige massa in het oog.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Brengt stevigheid aan het oog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2"/>
          <p:cNvSpPr/>
          <p:nvPr/>
        </p:nvSpPr>
        <p:spPr>
          <a:xfrm>
            <a:off x="4451230" y="405730"/>
            <a:ext cx="3496430" cy="677800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2"/>
          <p:cNvSpPr txBox="1"/>
          <p:nvPr/>
        </p:nvSpPr>
        <p:spPr>
          <a:xfrm>
            <a:off x="2985794" y="46319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oog </a:t>
            </a:r>
            <a:r>
              <a:rPr lang="nl-B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(binnenkant)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og Pupil Afbeeldingen - Gratis downloaden op Freepik" id="386" name="Google Shape;38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5669" y="1564396"/>
            <a:ext cx="5049831" cy="5344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387" name="Google Shape;387;p23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388" name="Google Shape;388;p23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101238" y="-79761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90290" y="2939242"/>
            <a:ext cx="1993900" cy="19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3"/>
          <p:cNvSpPr/>
          <p:nvPr/>
        </p:nvSpPr>
        <p:spPr>
          <a:xfrm>
            <a:off x="4411811" y="3856882"/>
            <a:ext cx="6350000" cy="15862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3"/>
          <p:cNvSpPr/>
          <p:nvPr/>
        </p:nvSpPr>
        <p:spPr>
          <a:xfrm>
            <a:off x="7743698" y="3761581"/>
            <a:ext cx="141223" cy="158620"/>
          </a:xfrm>
          <a:prstGeom prst="ellipse">
            <a:avLst/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2" name="Google Shape;392;p23"/>
          <p:cNvCxnSpPr>
            <a:stCxn id="391" idx="1"/>
          </p:cNvCxnSpPr>
          <p:nvPr/>
        </p:nvCxnSpPr>
        <p:spPr>
          <a:xfrm rot="10800000">
            <a:off x="6096080" y="2372410"/>
            <a:ext cx="1668300" cy="14124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93" name="Google Shape;393;p23"/>
          <p:cNvSpPr txBox="1"/>
          <p:nvPr/>
        </p:nvSpPr>
        <p:spPr>
          <a:xfrm>
            <a:off x="4295496" y="1473789"/>
            <a:ext cx="302648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Netvlies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vangt de lichtprikkel op en stuurt in reactie impulsen via de oogzenuw naar de hersenen toe.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3"/>
          <p:cNvSpPr txBox="1"/>
          <p:nvPr/>
        </p:nvSpPr>
        <p:spPr>
          <a:xfrm>
            <a:off x="10815749" y="985409"/>
            <a:ext cx="302648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Oogzenuw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5" name="Google Shape;395;p23"/>
          <p:cNvCxnSpPr/>
          <p:nvPr/>
        </p:nvCxnSpPr>
        <p:spPr>
          <a:xfrm flipH="1" rot="10800000">
            <a:off x="11058525" y="1374596"/>
            <a:ext cx="219075" cy="3178354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96" name="Google Shape;396;p23"/>
          <p:cNvSpPr/>
          <p:nvPr/>
        </p:nvSpPr>
        <p:spPr>
          <a:xfrm>
            <a:off x="10993755" y="4457700"/>
            <a:ext cx="141223" cy="158620"/>
          </a:xfrm>
          <a:prstGeom prst="ellipse">
            <a:avLst/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3"/>
          <p:cNvSpPr/>
          <p:nvPr/>
        </p:nvSpPr>
        <p:spPr>
          <a:xfrm>
            <a:off x="4451230" y="405730"/>
            <a:ext cx="3496430" cy="677800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3"/>
          <p:cNvSpPr txBox="1"/>
          <p:nvPr/>
        </p:nvSpPr>
        <p:spPr>
          <a:xfrm>
            <a:off x="2985794" y="46319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oog </a:t>
            </a:r>
            <a:r>
              <a:rPr lang="nl-B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(binnenkant)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og Pupil Afbeeldingen - Gratis downloaden op Freepik" id="404" name="Google Shape;40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5669" y="1564396"/>
            <a:ext cx="5049831" cy="5344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405" name="Google Shape;405;p24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406" name="Google Shape;406;p24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101238" y="-79761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4"/>
          <p:cNvSpPr/>
          <p:nvPr/>
        </p:nvSpPr>
        <p:spPr>
          <a:xfrm>
            <a:off x="10415290" y="3105150"/>
            <a:ext cx="141223" cy="158620"/>
          </a:xfrm>
          <a:prstGeom prst="ellipse">
            <a:avLst/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8" name="Google Shape;408;p24"/>
          <p:cNvCxnSpPr>
            <a:stCxn id="407" idx="1"/>
          </p:cNvCxnSpPr>
          <p:nvPr/>
        </p:nvCxnSpPr>
        <p:spPr>
          <a:xfrm rot="10800000">
            <a:off x="6429472" y="2675979"/>
            <a:ext cx="4006500" cy="4524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09" name="Google Shape;409;p24"/>
          <p:cNvSpPr txBox="1"/>
          <p:nvPr/>
        </p:nvSpPr>
        <p:spPr>
          <a:xfrm>
            <a:off x="2945175" y="2137433"/>
            <a:ext cx="336365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Vaatvlies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het vlies waar (bloed)vaten in zitten. 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Toevoer brandstof en zuurstof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Afvoer afvalstoffen en koolstofdioxide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4"/>
          <p:cNvSpPr txBox="1"/>
          <p:nvPr/>
        </p:nvSpPr>
        <p:spPr>
          <a:xfrm>
            <a:off x="4244340" y="5416858"/>
            <a:ext cx="381977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 je </a:t>
            </a:r>
            <a:r>
              <a:rPr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netvlies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vind je 2 type zintuigcellen.</a:t>
            </a:r>
            <a:b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Staafjes: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verantwoordelijk voor waarnemen van grijstinten.</a:t>
            </a:r>
            <a:b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Kegeltjes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verantwoordelijk voor waarnemen kleuren en dat je scherp kunt zien.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pecialized Cells In Eye Linked To Mood Regions In Brain : Shots - Health  News : NPR" id="411" name="Google Shape;41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560" y="4399955"/>
            <a:ext cx="3140942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4"/>
          <p:cNvSpPr/>
          <p:nvPr/>
        </p:nvSpPr>
        <p:spPr>
          <a:xfrm>
            <a:off x="968046" y="5273751"/>
            <a:ext cx="141223" cy="158620"/>
          </a:xfrm>
          <a:prstGeom prst="ellipse">
            <a:avLst/>
          </a:prstGeom>
          <a:solidFill>
            <a:srgbClr val="C00000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4"/>
          <p:cNvSpPr/>
          <p:nvPr/>
        </p:nvSpPr>
        <p:spPr>
          <a:xfrm>
            <a:off x="2223145" y="5337548"/>
            <a:ext cx="141223" cy="158620"/>
          </a:xfrm>
          <a:prstGeom prst="ellipse">
            <a:avLst/>
          </a:prstGeom>
          <a:solidFill>
            <a:srgbClr val="C00000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4" name="Google Shape;414;p24"/>
          <p:cNvCxnSpPr/>
          <p:nvPr/>
        </p:nvCxnSpPr>
        <p:spPr>
          <a:xfrm>
            <a:off x="1038658" y="5348330"/>
            <a:ext cx="3179325" cy="1000386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15" name="Google Shape;415;p24"/>
          <p:cNvCxnSpPr/>
          <p:nvPr/>
        </p:nvCxnSpPr>
        <p:spPr>
          <a:xfrm>
            <a:off x="2271778" y="5416858"/>
            <a:ext cx="1929559" cy="431665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16" name="Google Shape;416;p24"/>
          <p:cNvSpPr/>
          <p:nvPr/>
        </p:nvSpPr>
        <p:spPr>
          <a:xfrm>
            <a:off x="4451230" y="405730"/>
            <a:ext cx="3496430" cy="677800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4"/>
          <p:cNvSpPr txBox="1"/>
          <p:nvPr/>
        </p:nvSpPr>
        <p:spPr>
          <a:xfrm>
            <a:off x="2985794" y="46319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oog </a:t>
            </a:r>
            <a:r>
              <a:rPr lang="nl-B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(binnenkant)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og Pupil Afbeeldingen - Gratis downloaden op Freepik" id="423" name="Google Shape;42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5669" y="1564396"/>
            <a:ext cx="5049831" cy="5344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424" name="Google Shape;424;p25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425" name="Google Shape;425;p25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101238" y="-79761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5"/>
          <p:cNvSpPr/>
          <p:nvPr/>
        </p:nvSpPr>
        <p:spPr>
          <a:xfrm>
            <a:off x="10789681" y="3840879"/>
            <a:ext cx="141223" cy="158620"/>
          </a:xfrm>
          <a:prstGeom prst="ellipse">
            <a:avLst/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7" name="Google Shape;427;p25"/>
          <p:cNvCxnSpPr>
            <a:stCxn id="426" idx="1"/>
          </p:cNvCxnSpPr>
          <p:nvPr/>
        </p:nvCxnSpPr>
        <p:spPr>
          <a:xfrm rot="10800000">
            <a:off x="5591263" y="3383808"/>
            <a:ext cx="5219100" cy="4803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8" name="Google Shape;428;p25"/>
          <p:cNvCxnSpPr/>
          <p:nvPr/>
        </p:nvCxnSpPr>
        <p:spPr>
          <a:xfrm flipH="1">
            <a:off x="5779582" y="4520769"/>
            <a:ext cx="4971172" cy="508431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29" name="Google Shape;429;p25"/>
          <p:cNvSpPr/>
          <p:nvPr/>
        </p:nvSpPr>
        <p:spPr>
          <a:xfrm>
            <a:off x="10688190" y="4499415"/>
            <a:ext cx="141223" cy="158620"/>
          </a:xfrm>
          <a:prstGeom prst="ellipse">
            <a:avLst/>
          </a:prstGeom>
          <a:solidFill>
            <a:srgbClr val="8DA9DB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5"/>
          <p:cNvSpPr txBox="1"/>
          <p:nvPr/>
        </p:nvSpPr>
        <p:spPr>
          <a:xfrm>
            <a:off x="2673459" y="4578725"/>
            <a:ext cx="320275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Blinde vlek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de plaats in het netvlies waar de oogzenuw het oog verlaat.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Hier vind je geen zintuigcellen!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5"/>
          <p:cNvSpPr txBox="1"/>
          <p:nvPr/>
        </p:nvSpPr>
        <p:spPr>
          <a:xfrm>
            <a:off x="2530797" y="2939223"/>
            <a:ext cx="320275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Gele vlek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de plaats in het centrum van het netvlies met veel kegeltjes (zintuigcellen), die je scherp laten zien.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5"/>
          <p:cNvSpPr/>
          <p:nvPr/>
        </p:nvSpPr>
        <p:spPr>
          <a:xfrm>
            <a:off x="4451230" y="405730"/>
            <a:ext cx="3496430" cy="677800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5"/>
          <p:cNvSpPr txBox="1"/>
          <p:nvPr/>
        </p:nvSpPr>
        <p:spPr>
          <a:xfrm>
            <a:off x="2985794" y="46319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oog </a:t>
            </a:r>
            <a:r>
              <a:rPr lang="nl-B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(binnenkant)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flexen in het oog" id="438" name="Google Shape;438;p26"/>
          <p:cNvPicPr preferRelativeResize="0"/>
          <p:nvPr/>
        </p:nvPicPr>
        <p:blipFill rotWithShape="1">
          <a:blip r:embed="rId3">
            <a:alphaModFix/>
          </a:blip>
          <a:srcRect b="0" l="0" r="46870" t="0"/>
          <a:stretch/>
        </p:blipFill>
        <p:spPr>
          <a:xfrm>
            <a:off x="38573" y="3425758"/>
            <a:ext cx="5071390" cy="3371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6"/>
          <p:cNvPicPr preferRelativeResize="0"/>
          <p:nvPr/>
        </p:nvPicPr>
        <p:blipFill rotWithShape="1">
          <a:blip r:embed="rId4">
            <a:alphaModFix/>
          </a:blip>
          <a:srcRect b="0" l="0" r="4207" t="0"/>
          <a:stretch/>
        </p:blipFill>
        <p:spPr>
          <a:xfrm>
            <a:off x="3521824" y="1299613"/>
            <a:ext cx="4931711" cy="2499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.3 Hoe werkt het oog? - Issuu" id="440" name="Google Shape;440;p26"/>
          <p:cNvPicPr preferRelativeResize="0"/>
          <p:nvPr/>
        </p:nvPicPr>
        <p:blipFill rotWithShape="1">
          <a:blip r:embed="rId5">
            <a:alphaModFix/>
          </a:blip>
          <a:srcRect b="0" l="62486" r="0" t="0"/>
          <a:stretch/>
        </p:blipFill>
        <p:spPr>
          <a:xfrm>
            <a:off x="8224779" y="738777"/>
            <a:ext cx="1975975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441" name="Google Shape;441;p26"/>
          <p:cNvPicPr preferRelativeResize="0"/>
          <p:nvPr/>
        </p:nvPicPr>
        <p:blipFill rotWithShape="1">
          <a:blip r:embed="rId6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26"/>
          <p:cNvSpPr/>
          <p:nvPr/>
        </p:nvSpPr>
        <p:spPr>
          <a:xfrm>
            <a:off x="4312920" y="325232"/>
            <a:ext cx="370332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6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Accommoderen</a:t>
            </a:r>
            <a:endParaRPr/>
          </a:p>
        </p:txBody>
      </p:sp>
      <p:pic>
        <p:nvPicPr>
          <p:cNvPr id="444" name="Google Shape;444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68040" y="2147911"/>
            <a:ext cx="777240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6"/>
          <p:cNvSpPr txBox="1"/>
          <p:nvPr/>
        </p:nvSpPr>
        <p:spPr>
          <a:xfrm>
            <a:off x="5520949" y="4031185"/>
            <a:ext cx="6632478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Lens kan boller of platter worden (dikker / dunner).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Zo zorgen ze ervoor dat het licht precies op de gele vlek van het netvlies valt.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Straalvormig lichaam spant aan (wordt kleiner) 🡪 lensbandjes gaan slap hangen 🡪 lens wordt boller 🡪 beeldt dichtbij wordt scherper.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als je veraf wilt gaan zien…?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800000">
            <a:off x="7807701" y="2341019"/>
            <a:ext cx="417078" cy="41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01091" y="1366449"/>
            <a:ext cx="536012" cy="536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2842" y="1258502"/>
            <a:ext cx="8383476" cy="2787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453" name="Google Shape;453;p27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7"/>
          <p:cNvSpPr/>
          <p:nvPr/>
        </p:nvSpPr>
        <p:spPr>
          <a:xfrm>
            <a:off x="4312920" y="325232"/>
            <a:ext cx="370332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7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Werking van het oog</a:t>
            </a:r>
            <a:endParaRPr/>
          </a:p>
        </p:txBody>
      </p:sp>
      <p:sp>
        <p:nvSpPr>
          <p:cNvPr id="456" name="Google Shape;456;p27"/>
          <p:cNvSpPr txBox="1"/>
          <p:nvPr/>
        </p:nvSpPr>
        <p:spPr>
          <a:xfrm>
            <a:off x="1972842" y="4054344"/>
            <a:ext cx="95700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Bij sommige mensen werkt de ooglens niet goed.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licht komt niet precies op je netvlies (vaag beeld)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Bijziend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alleen van dichtbij scherp kunnen zien.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Kijk je in de verte dan komt het beeld voor het netvlies terecht.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Corrigeren met </a:t>
            </a:r>
            <a:r>
              <a:rPr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holle lenzen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(bril of contactlenzen)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Verziend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alleen in de verte scherp kunnen zien.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Kijk je dichtbij dan komt het beeld achter het netvlies terecht.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Corrigeren met </a:t>
            </a:r>
            <a:r>
              <a:rPr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bolle lenzen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(bril)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462" name="Google Shape;462;g34bf8457e60_2_8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g34bf8457e60_2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750" y="645549"/>
            <a:ext cx="5117074" cy="340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g34bf8457e60_2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7125" y="2495220"/>
            <a:ext cx="5927224" cy="3953424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g34bf8457e60_2_8"/>
          <p:cNvSpPr txBox="1"/>
          <p:nvPr/>
        </p:nvSpPr>
        <p:spPr>
          <a:xfrm>
            <a:off x="1348013" y="313350"/>
            <a:ext cx="37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BE" sz="1000">
                <a:solidFill>
                  <a:srgbClr val="BF9000"/>
                </a:solidFill>
              </a:rPr>
              <a:t>bijziend</a:t>
            </a:r>
            <a:r>
              <a:rPr i="1" lang="nl-BE" sz="1000">
                <a:solidFill>
                  <a:schemeClr val="dk1"/>
                </a:solidFill>
              </a:rPr>
              <a:t>: holle lenzen om in de verte scherp te zien</a:t>
            </a:r>
            <a:endParaRPr i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66" name="Google Shape;466;g34bf8457e60_2_8"/>
          <p:cNvSpPr txBox="1"/>
          <p:nvPr/>
        </p:nvSpPr>
        <p:spPr>
          <a:xfrm>
            <a:off x="7378875" y="21644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BE" sz="1000">
                <a:solidFill>
                  <a:srgbClr val="BF9000"/>
                </a:solidFill>
                <a:highlight>
                  <a:srgbClr val="FFFFFF"/>
                </a:highlight>
              </a:rPr>
              <a:t>verziend</a:t>
            </a:r>
            <a:r>
              <a:rPr i="1" lang="nl-BE" sz="1000">
                <a:solidFill>
                  <a:srgbClr val="253646"/>
                </a:solidFill>
                <a:highlight>
                  <a:srgbClr val="FFFFFF"/>
                </a:highlight>
              </a:rPr>
              <a:t>: bolle lenzen om dichtbij scherp te zien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471" name="Google Shape;471;g34bf8457e60_2_1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31315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g34bf8457e60_2_1"/>
          <p:cNvSpPr/>
          <p:nvPr/>
        </p:nvSpPr>
        <p:spPr>
          <a:xfrm>
            <a:off x="4969275" y="303750"/>
            <a:ext cx="22110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34bf8457e60_2_1"/>
          <p:cNvSpPr txBox="1"/>
          <p:nvPr/>
        </p:nvSpPr>
        <p:spPr>
          <a:xfrm>
            <a:off x="4052887" y="346185"/>
            <a:ext cx="4086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Leerdoelen </a:t>
            </a:r>
            <a:endParaRPr/>
          </a:p>
        </p:txBody>
      </p:sp>
      <p:sp>
        <p:nvSpPr>
          <p:cNvPr id="474" name="Google Shape;474;g34bf8457e60_2_1"/>
          <p:cNvSpPr/>
          <p:nvPr/>
        </p:nvSpPr>
        <p:spPr>
          <a:xfrm>
            <a:off x="3446675" y="2634100"/>
            <a:ext cx="5542800" cy="12915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les heb je geleerd</a:t>
            </a:r>
            <a:r>
              <a:rPr lang="nl-BE" sz="180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nl-B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arenR"/>
            </a:pPr>
            <a:r>
              <a:rPr lang="nl-BE" sz="1600">
                <a:latin typeface="Calibri"/>
                <a:ea typeface="Calibri"/>
                <a:cs typeface="Calibri"/>
                <a:sym typeface="Calibri"/>
              </a:rPr>
              <a:t>Delen van het 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oor</a:t>
            </a:r>
            <a:r>
              <a:rPr lang="nl-BE" sz="1600">
                <a:latin typeface="Calibri"/>
                <a:ea typeface="Calibri"/>
                <a:cs typeface="Calibri"/>
                <a:sym typeface="Calibri"/>
              </a:rPr>
              <a:t> benoemen met hun functie.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arenR"/>
            </a:pPr>
            <a:r>
              <a:rPr lang="nl-BE" sz="1600">
                <a:latin typeface="Calibri"/>
                <a:ea typeface="Calibri"/>
                <a:cs typeface="Calibri"/>
                <a:sym typeface="Calibri"/>
              </a:rPr>
              <a:t>De bouw en werking van het 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oog</a:t>
            </a:r>
            <a:r>
              <a:rPr lang="nl-BE" sz="1600">
                <a:latin typeface="Calibri"/>
                <a:ea typeface="Calibri"/>
                <a:cs typeface="Calibri"/>
                <a:sym typeface="Calibri"/>
              </a:rPr>
              <a:t> beschrijven.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3676650" y="2751142"/>
            <a:ext cx="7025562" cy="1205038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ight Yellow Background Paper | BD Backgrounds" id="118" name="Google Shape;118;p3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66675" y="2805398"/>
            <a:ext cx="1752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Herhalen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5.2 </a:t>
            </a: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huid, neus en mond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4770580" y="2799566"/>
            <a:ext cx="6141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vorige les heb je geleerd..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arenR"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kunt de bouw en functies van de 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huid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beschrijven.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arenR"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kunt benoemen hoe je verschillende 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geuren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ruikt.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arenR"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kunt benoemen hoe je verschillende 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smaken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proeft.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3350" y="2981000"/>
            <a:ext cx="840451" cy="84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479" name="Google Shape;479;p29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9"/>
          <p:cNvSpPr/>
          <p:nvPr/>
        </p:nvSpPr>
        <p:spPr>
          <a:xfrm>
            <a:off x="5111174" y="303750"/>
            <a:ext cx="19509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9"/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Huiswerk</a:t>
            </a:r>
            <a:endParaRPr/>
          </a:p>
        </p:txBody>
      </p:sp>
      <p:sp>
        <p:nvSpPr>
          <p:cNvPr id="482" name="Google Shape;482;p29"/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B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3" name="Google Shape;483;p29"/>
          <p:cNvGrpSpPr/>
          <p:nvPr/>
        </p:nvGrpSpPr>
        <p:grpSpPr>
          <a:xfrm>
            <a:off x="545150" y="1395726"/>
            <a:ext cx="10807913" cy="2994099"/>
            <a:chOff x="78632" y="71058"/>
            <a:chExt cx="10807913" cy="2994099"/>
          </a:xfrm>
        </p:grpSpPr>
        <p:sp>
          <p:nvSpPr>
            <p:cNvPr id="484" name="Google Shape;484;p29"/>
            <p:cNvSpPr/>
            <p:nvPr/>
          </p:nvSpPr>
          <p:spPr>
            <a:xfrm>
              <a:off x="726337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1150462" y="495183"/>
              <a:ext cx="1141875" cy="114187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9"/>
            <p:cNvSpPr txBox="1"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Tijdens de les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4559774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4983899" y="495183"/>
              <a:ext cx="1141875" cy="11418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9"/>
            <p:cNvSpPr txBox="1"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Heb je het thuiswerk nagekeken?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8393212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8817337" y="495183"/>
              <a:ext cx="1141875" cy="114187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9"/>
            <p:cNvSpPr txBox="1"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Huiswerk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26" name="Google Shape;126;p4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31315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4969275" y="303750"/>
            <a:ext cx="22110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Leerdoelen 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3446675" y="2634100"/>
            <a:ext cx="5542800" cy="12915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les leer je..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arenR"/>
            </a:pPr>
            <a:r>
              <a:rPr lang="nl-BE" sz="1600">
                <a:latin typeface="Calibri"/>
                <a:ea typeface="Calibri"/>
                <a:cs typeface="Calibri"/>
                <a:sym typeface="Calibri"/>
              </a:rPr>
              <a:t>Delen van het 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oor</a:t>
            </a:r>
            <a:r>
              <a:rPr lang="nl-BE" sz="1600">
                <a:latin typeface="Calibri"/>
                <a:ea typeface="Calibri"/>
                <a:cs typeface="Calibri"/>
                <a:sym typeface="Calibri"/>
              </a:rPr>
              <a:t> benoemen met hun functie.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arenR"/>
            </a:pPr>
            <a:r>
              <a:rPr lang="nl-BE" sz="1600">
                <a:latin typeface="Calibri"/>
                <a:ea typeface="Calibri"/>
                <a:cs typeface="Calibri"/>
                <a:sym typeface="Calibri"/>
              </a:rPr>
              <a:t>De bouw en werking van het 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oog </a:t>
            </a:r>
            <a:r>
              <a:rPr lang="nl-BE" sz="1600">
                <a:latin typeface="Calibri"/>
                <a:ea typeface="Calibri"/>
                <a:cs typeface="Calibri"/>
                <a:sym typeface="Calibri"/>
              </a:rPr>
              <a:t>beschrijven.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34" name="Google Shape;134;p5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135" name="Google Shape;135;p5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1203687" y="2577842"/>
            <a:ext cx="3010983" cy="185291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/>
          <p:nvPr/>
        </p:nvSpPr>
        <p:spPr>
          <a:xfrm>
            <a:off x="5460349" y="325225"/>
            <a:ext cx="16212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Geluid</a:t>
            </a:r>
            <a:endParaRPr/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509" y="4840456"/>
            <a:ext cx="1621271" cy="162127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906895" y="4238916"/>
            <a:ext cx="120205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Geluidsbron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(speaker)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657225" y="1314859"/>
            <a:ext cx="8201025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</a:t>
            </a: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geluidsbron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voert een trilling uit.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Trillingen zijn heel klein daarom kan je ze niet zien.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Geluid is een trilling die zich van een geluidsbron in alle richtingen verplaatst. 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Geluid gaat van een geluidsbron naar een ontvanger.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Tussenstof 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de stof (gasvormig, vloeibaar of vast) waardoor het geluid zich verplaatst.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 geluid zich verplaatsen in de ruimte?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3636" y="5252272"/>
            <a:ext cx="761048" cy="76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2683134" y="4238916"/>
            <a:ext cx="120205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Tussenstof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(lucht)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4043304" y="5585734"/>
            <a:ext cx="552450" cy="1450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5119629" y="4263185"/>
            <a:ext cx="120205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Ontvanger</a:t>
            </a:r>
            <a:b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(oor)</a:t>
            </a:r>
            <a:endParaRPr/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84374" y="5070914"/>
            <a:ext cx="1176189" cy="11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657225" y="3852854"/>
            <a:ext cx="1131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Nee, in de ruimte bevindt zich voornamelijk vacuüm. Hierdoor kunnen geen trillingen plaatsvinden.</a:t>
            </a:r>
            <a:endParaRPr/>
          </a:p>
        </p:txBody>
      </p:sp>
      <p:pic>
        <p:nvPicPr>
          <p:cNvPr descr="GIF water - animated GIF on GIFER" id="147" name="Google Shape;14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17227" y="4263176"/>
            <a:ext cx="2844524" cy="243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atomie van het oor" id="152" name="Google Shape;152;p6"/>
          <p:cNvPicPr preferRelativeResize="0"/>
          <p:nvPr/>
        </p:nvPicPr>
        <p:blipFill rotWithShape="1">
          <a:blip r:embed="rId3">
            <a:alphaModFix/>
          </a:blip>
          <a:srcRect b="1505" l="1634" r="1044" t="1084"/>
          <a:stretch/>
        </p:blipFill>
        <p:spPr>
          <a:xfrm>
            <a:off x="3061996" y="2306000"/>
            <a:ext cx="6662057" cy="4226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153" name="Google Shape;153;p6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4312920" y="325232"/>
            <a:ext cx="370332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Delen van het oor</a:t>
            </a:r>
            <a:endParaRPr/>
          </a:p>
        </p:txBody>
      </p:sp>
      <p:cxnSp>
        <p:nvCxnSpPr>
          <p:cNvPr id="156" name="Google Shape;156;p6"/>
          <p:cNvCxnSpPr>
            <a:stCxn id="157" idx="2"/>
          </p:cNvCxnSpPr>
          <p:nvPr/>
        </p:nvCxnSpPr>
        <p:spPr>
          <a:xfrm rot="10800000">
            <a:off x="2571744" y="4224789"/>
            <a:ext cx="1323600" cy="512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8" name="Google Shape;158;p6"/>
          <p:cNvCxnSpPr/>
          <p:nvPr/>
        </p:nvCxnSpPr>
        <p:spPr>
          <a:xfrm rot="10800000">
            <a:off x="5905500" y="2600325"/>
            <a:ext cx="835244" cy="112852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9" name="Google Shape;159;p6"/>
          <p:cNvSpPr txBox="1"/>
          <p:nvPr/>
        </p:nvSpPr>
        <p:spPr>
          <a:xfrm>
            <a:off x="121920" y="3524638"/>
            <a:ext cx="256591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buitenoor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begint bij de gehoorgang en is ongeveer 2.5 cm lang. Het eindigt bij het trommelvlies.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4926562" y="1900689"/>
            <a:ext cx="25659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middenoor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de ruimte achter het trommelvlies.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4877733" y="1143484"/>
            <a:ext cx="378387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oor bestaat uit drie delen…</a:t>
            </a:r>
            <a:endParaRPr/>
          </a:p>
        </p:txBody>
      </p:sp>
      <p:cxnSp>
        <p:nvCxnSpPr>
          <p:cNvPr id="162" name="Google Shape;162;p6"/>
          <p:cNvCxnSpPr/>
          <p:nvPr/>
        </p:nvCxnSpPr>
        <p:spPr>
          <a:xfrm flipH="1" rot="10800000">
            <a:off x="8845844" y="4039969"/>
            <a:ext cx="878209" cy="18494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3" name="Google Shape;163;p6"/>
          <p:cNvSpPr txBox="1"/>
          <p:nvPr/>
        </p:nvSpPr>
        <p:spPr>
          <a:xfrm>
            <a:off x="9852059" y="3624470"/>
            <a:ext cx="219802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binnenoor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wordt ook wel het slakkenhuis genoemd.  </a:t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 rot="-683003">
            <a:off x="3869245" y="3961551"/>
            <a:ext cx="2653452" cy="1028156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6480312" y="3709803"/>
            <a:ext cx="849634" cy="877403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 rot="1775469">
            <a:off x="6999064" y="3321953"/>
            <a:ext cx="1937392" cy="1039513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 b="0" l="327" r="0" t="0"/>
          <a:stretch/>
        </p:blipFill>
        <p:spPr>
          <a:xfrm>
            <a:off x="8191500" y="1815994"/>
            <a:ext cx="4105275" cy="3750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171" name="Google Shape;171;p7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292359" y="-360834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/>
          <p:nvPr/>
        </p:nvSpPr>
        <p:spPr>
          <a:xfrm>
            <a:off x="4312920" y="325232"/>
            <a:ext cx="370332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Bouw van het oor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280987" y="1516065"/>
            <a:ext cx="861536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Oorschelp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bevindt zich aan de buitenkant van het oor en vang geluidstrillingen op.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Plooien in oren geleiden het geluid mooi naar binnen.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69533" y="3330086"/>
            <a:ext cx="80267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Gehoorgang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het deel van het oor dat geluiden naar het trommelvlies geleidt.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7"/>
          <p:cNvCxnSpPr/>
          <p:nvPr/>
        </p:nvCxnSpPr>
        <p:spPr>
          <a:xfrm rot="10800000">
            <a:off x="7886700" y="1815994"/>
            <a:ext cx="428816" cy="49108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7" name="Google Shape;177;p7"/>
          <p:cNvCxnSpPr/>
          <p:nvPr/>
        </p:nvCxnSpPr>
        <p:spPr>
          <a:xfrm rot="10800000">
            <a:off x="7477125" y="3616855"/>
            <a:ext cx="619125" cy="49794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8" name="Google Shape;178;p7"/>
          <p:cNvSpPr txBox="1"/>
          <p:nvPr/>
        </p:nvSpPr>
        <p:spPr>
          <a:xfrm>
            <a:off x="402908" y="4583129"/>
            <a:ext cx="80267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 gehoorgang vind je </a:t>
            </a: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oorsmeerkliertjes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Deze produceren oorsmeer.</a:t>
            </a:r>
            <a:b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Het oorsmeer houdt het trommelvlies soepel zodat het goed kan trillen.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7"/>
          <p:cNvCxnSpPr/>
          <p:nvPr/>
        </p:nvCxnSpPr>
        <p:spPr>
          <a:xfrm flipH="1">
            <a:off x="7286625" y="4745612"/>
            <a:ext cx="1062038" cy="16068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53719"/>
            <a:ext cx="6069851" cy="3380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185" name="Google Shape;185;p8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/>
          <p:nvPr/>
        </p:nvSpPr>
        <p:spPr>
          <a:xfrm>
            <a:off x="4312920" y="325232"/>
            <a:ext cx="370332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Bouw van het oor</a:t>
            </a:r>
            <a:endParaRPr/>
          </a:p>
        </p:txBody>
      </p:sp>
      <p:sp>
        <p:nvSpPr>
          <p:cNvPr id="188" name="Google Shape;188;p8"/>
          <p:cNvSpPr txBox="1"/>
          <p:nvPr/>
        </p:nvSpPr>
        <p:spPr>
          <a:xfrm>
            <a:off x="209550" y="5888075"/>
            <a:ext cx="2737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Trommelvlies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het deel van het oor dat door geluiden in trilling wordt gebracht. 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8"/>
          <p:cNvCxnSpPr/>
          <p:nvPr/>
        </p:nvCxnSpPr>
        <p:spPr>
          <a:xfrm flipH="1">
            <a:off x="1469232" y="5314950"/>
            <a:ext cx="654843" cy="54610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0" name="Google Shape;190;p8"/>
          <p:cNvCxnSpPr/>
          <p:nvPr/>
        </p:nvCxnSpPr>
        <p:spPr>
          <a:xfrm>
            <a:off x="2728913" y="5570573"/>
            <a:ext cx="954926" cy="46643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1" name="Google Shape;191;p8"/>
          <p:cNvSpPr txBox="1"/>
          <p:nvPr/>
        </p:nvSpPr>
        <p:spPr>
          <a:xfrm>
            <a:off x="3148446" y="6037008"/>
            <a:ext cx="3061075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Trommelholte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 lucht gevulde holte achter het trommelvlies.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8"/>
          <p:cNvCxnSpPr/>
          <p:nvPr/>
        </p:nvCxnSpPr>
        <p:spPr>
          <a:xfrm>
            <a:off x="4866596" y="5452271"/>
            <a:ext cx="1590820" cy="31118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3" name="Google Shape;193;p8"/>
          <p:cNvSpPr txBox="1"/>
          <p:nvPr/>
        </p:nvSpPr>
        <p:spPr>
          <a:xfrm>
            <a:off x="6528180" y="5471065"/>
            <a:ext cx="4050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Buis van Eustachius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het deel van het oor dat de trommelholte met de keelholte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verbindt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7762831" y="4324867"/>
            <a:ext cx="431533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Slakkenhuis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het deel van het oor dat bestaat uit vloeistof, het basilair membraan en zintuigcellen.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6089369" y="4292887"/>
            <a:ext cx="1653944" cy="28296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6" name="Google Shape;196;p8"/>
          <p:cNvSpPr txBox="1"/>
          <p:nvPr/>
        </p:nvSpPr>
        <p:spPr>
          <a:xfrm>
            <a:off x="8113458" y="3128634"/>
            <a:ext cx="34499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Gehoorzenuw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het deel van het oor dat impulsen naar de hersenen geleidt.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8"/>
          <p:cNvCxnSpPr/>
          <p:nvPr/>
        </p:nvCxnSpPr>
        <p:spPr>
          <a:xfrm flipH="1" rot="10800000">
            <a:off x="5943147" y="3429000"/>
            <a:ext cx="2073093" cy="31903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8" name="Google Shape;198;p8"/>
          <p:cNvSpPr txBox="1"/>
          <p:nvPr/>
        </p:nvSpPr>
        <p:spPr>
          <a:xfrm>
            <a:off x="209551" y="235697"/>
            <a:ext cx="3474288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bewegingen van het trommelvlies worden versterkt door drie kleine botjes die zich in de trommelholte bevinden</a:t>
            </a:r>
            <a:b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Stijgbeugel</a:t>
            </a:r>
            <a:b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Aambeeld </a:t>
            </a:r>
            <a:b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Hamer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8"/>
          <p:cNvCxnSpPr/>
          <p:nvPr/>
        </p:nvCxnSpPr>
        <p:spPr>
          <a:xfrm rot="10800000">
            <a:off x="1049723" y="1960014"/>
            <a:ext cx="1024800" cy="503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0" name="Google Shape;200;p8"/>
          <p:cNvCxnSpPr/>
          <p:nvPr/>
        </p:nvCxnSpPr>
        <p:spPr>
          <a:xfrm rot="10800000">
            <a:off x="1327550" y="1676420"/>
            <a:ext cx="869100" cy="47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1" name="Google Shape;201;p8"/>
          <p:cNvCxnSpPr/>
          <p:nvPr/>
        </p:nvCxnSpPr>
        <p:spPr>
          <a:xfrm rot="10800000">
            <a:off x="1451744" y="1434070"/>
            <a:ext cx="1590600" cy="683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2" name="Google Shape;202;p8"/>
          <p:cNvSpPr txBox="1"/>
          <p:nvPr/>
        </p:nvSpPr>
        <p:spPr>
          <a:xfrm>
            <a:off x="4113001" y="1162875"/>
            <a:ext cx="4000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Ovale venster 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een opening die afgedekt is door een vliesje. Dit vliesje beweegt mee met de bewegingen vanuit de stijgbeugel.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8"/>
          <p:cNvCxnSpPr/>
          <p:nvPr/>
        </p:nvCxnSpPr>
        <p:spPr>
          <a:xfrm flipH="1" rot="10800000">
            <a:off x="4432364" y="2059006"/>
            <a:ext cx="150700" cy="3153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4" name="Google Shape;204;p8"/>
          <p:cNvCxnSpPr/>
          <p:nvPr/>
        </p:nvCxnSpPr>
        <p:spPr>
          <a:xfrm flipH="1" rot="10800000">
            <a:off x="6214863" y="2235332"/>
            <a:ext cx="2129037" cy="7812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5" name="Google Shape;205;p8"/>
          <p:cNvSpPr txBox="1"/>
          <p:nvPr/>
        </p:nvSpPr>
        <p:spPr>
          <a:xfrm>
            <a:off x="8397120" y="1880971"/>
            <a:ext cx="344998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Evenwichtszintuig r</a:t>
            </a: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eageert op veranderingen in zwaartekracht.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210" name="Google Shape;210;p9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31315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9"/>
          <p:cNvSpPr/>
          <p:nvPr/>
        </p:nvSpPr>
        <p:spPr>
          <a:xfrm>
            <a:off x="5318100" y="303750"/>
            <a:ext cx="1578600" cy="677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 </a:t>
            </a:r>
            <a:endParaRPr/>
          </a:p>
        </p:txBody>
      </p:sp>
      <p:pic>
        <p:nvPicPr>
          <p:cNvPr descr="Best Nerve Impulse GIFs | Gfycat" id="213" name="Google Shape;213;p9"/>
          <p:cNvPicPr preferRelativeResize="0"/>
          <p:nvPr/>
        </p:nvPicPr>
        <p:blipFill rotWithShape="1">
          <a:blip r:embed="rId4">
            <a:alphaModFix/>
          </a:blip>
          <a:srcRect b="0" l="12114" r="12425" t="0"/>
          <a:stretch/>
        </p:blipFill>
        <p:spPr>
          <a:xfrm>
            <a:off x="2628900" y="1283049"/>
            <a:ext cx="6905625" cy="527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6528" y="406599"/>
            <a:ext cx="524349" cy="52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2022-12-08T13:49:26Z</dcterms:created>
  <dc:creator>mike baets</dc:creator>
</cp:coreProperties>
</file>