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2O8mrodnFnM7/euk2OL04UVfd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bf58f40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4bf58f407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4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3.gif"/><Relationship Id="rId5" Type="http://schemas.openxmlformats.org/officeDocument/2006/relationships/image" Target="../media/image7.png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2767898" y="4886125"/>
            <a:ext cx="69174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nl-NL" sz="4000">
                <a:solidFill>
                  <a:schemeClr val="dk2"/>
                </a:solidFill>
              </a:rPr>
              <a:t>Voelen, ruiken en proeven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644697" y="5661927"/>
            <a:ext cx="9163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nl-NL" sz="1300">
                <a:solidFill>
                  <a:schemeClr val="dk2"/>
                </a:solidFill>
              </a:rPr>
              <a:t>5.2 Biologie voor Jou</a:t>
            </a:r>
            <a:br>
              <a:rPr lang="nl-NL" sz="1300">
                <a:solidFill>
                  <a:schemeClr val="dk2"/>
                </a:solidFill>
              </a:rPr>
            </a:br>
            <a:r>
              <a:rPr lang="nl-NL" sz="1300">
                <a:solidFill>
                  <a:schemeClr val="dk2"/>
                </a:solidFill>
              </a:rPr>
              <a:t>Leerjaar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89" name="Google Shape;89;p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oren-zien-voelen-ruiken - Met Vuur" id="93" name="Google Shape;93;p1"/>
          <p:cNvPicPr preferRelativeResize="0"/>
          <p:nvPr/>
        </p:nvPicPr>
        <p:blipFill rotWithShape="1">
          <a:blip r:embed="rId3">
            <a:alphaModFix/>
          </a:blip>
          <a:srcRect b="0" l="40522" r="0" t="0"/>
          <a:stretch/>
        </p:blipFill>
        <p:spPr>
          <a:xfrm>
            <a:off x="3194179" y="1046387"/>
            <a:ext cx="6183086" cy="3560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95" name="Google Shape;95;p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Google Shape;9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75" y="5537700"/>
            <a:ext cx="989225" cy="9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15" name="Google Shape;215;p10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509430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7809721" y="290011"/>
            <a:ext cx="3741575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7645172" y="299532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Huidzintuigen </a:t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823" y="196881"/>
            <a:ext cx="2164119" cy="6661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2703826" y="438031"/>
            <a:ext cx="368600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Tastzintuig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2703825" y="2009268"/>
            <a:ext cx="11030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Pijnzintuig</a:t>
            </a:r>
            <a:endParaRPr b="1" i="0" sz="16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2703825" y="3312455"/>
            <a:ext cx="11030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Drukzintuig</a:t>
            </a:r>
            <a:endParaRPr b="1" i="0" sz="16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2703824" y="4527966"/>
            <a:ext cx="1308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Koude zintuig</a:t>
            </a:r>
            <a:endParaRPr b="1" i="0" sz="16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2703824" y="5743477"/>
            <a:ext cx="15136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Warmte zintuig</a:t>
            </a:r>
            <a:endParaRPr b="1" i="0" sz="16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2703824" y="678200"/>
            <a:ext cx="39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Geeft je informatie over wat je aanraakt, bijvoorbeeld of iets scherp of ruw is.</a:t>
            </a:r>
            <a:endParaRPr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2703823" y="2245363"/>
            <a:ext cx="39862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Waarschuwt je als de huid beschadigd wordt.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2703822" y="3566305"/>
            <a:ext cx="39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Geeft je informatie over de breekbaarheid van iets dat je oppakt.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2703822" y="4784788"/>
            <a:ext cx="39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Waarschuwt je als je huid iets kouder voelt dan lichaamstemperatuur (35.5 °C – 37.8 °C)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2703821" y="5961949"/>
            <a:ext cx="39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Waarschuwt je als je huid iets warmer voelt dan lichaamstemperatuur (35.5 °C – 37.8 °C)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w Long Will My Lack of Smell &amp; Taste Last After Having COVID-19?" id="233" name="Google Shape;2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5825" y="2601098"/>
            <a:ext cx="8147180" cy="4256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34" name="Google Shape;234;p11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4217436" y="336664"/>
            <a:ext cx="3741575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Ruiken en proeven </a:t>
            </a: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344545" y="1345036"/>
            <a:ext cx="108568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Proeven doe je niet alleen met je tong..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344545" y="1622035"/>
            <a:ext cx="67413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Ook het ruiken met je reukzintuig speelt daarbij een belangrijke rol.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44" name="Google Shape;244;p1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5016576" y="336675"/>
            <a:ext cx="22230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Reukzintuig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344545" y="1345036"/>
            <a:ext cx="863181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neusholte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het eerste deel van het luchtwegenstelsel 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ingeademde lucht doorheen gaat.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Hier wordt lucht vochtig gemaakt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Hoeveel neusholte(n) heeft één persoon?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neusholte is bovenin bedekt met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neusslijmvlies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formatie over de neus" id="249" name="Google Shape;249;p12"/>
          <p:cNvPicPr preferRelativeResize="0"/>
          <p:nvPr/>
        </p:nvPicPr>
        <p:blipFill rotWithShape="1">
          <a:blip r:embed="rId4">
            <a:alphaModFix/>
          </a:blip>
          <a:srcRect b="12497" l="0" r="0" t="0"/>
          <a:stretch/>
        </p:blipFill>
        <p:spPr>
          <a:xfrm>
            <a:off x="6566130" y="1428540"/>
            <a:ext cx="5422882" cy="266855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 txBox="1"/>
          <p:nvPr/>
        </p:nvSpPr>
        <p:spPr>
          <a:xfrm>
            <a:off x="335214" y="2721849"/>
            <a:ext cx="55617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2, want je hebt twee neusgaten</a:t>
            </a:r>
            <a:endParaRPr/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5">
            <a:alphaModFix/>
          </a:blip>
          <a:srcRect b="0" l="0" r="53477" t="0"/>
          <a:stretch/>
        </p:blipFill>
        <p:spPr>
          <a:xfrm>
            <a:off x="8699639" y="4180599"/>
            <a:ext cx="3289373" cy="2668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56" name="Google Shape;256;p1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4963376" y="336675"/>
            <a:ext cx="22701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Reukzintuig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193850" y="1061587"/>
            <a:ext cx="8631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het neusslijmvlies bevindt zich het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reukzintuig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(organen in de neus die reageren op geur).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Reukzintuigcellen worden geprikkeld als er geurende gassen bij komen.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4">
            <a:alphaModFix/>
          </a:blip>
          <a:srcRect b="0" l="0" r="53477" t="0"/>
          <a:stretch/>
        </p:blipFill>
        <p:spPr>
          <a:xfrm>
            <a:off x="7439322" y="3004832"/>
            <a:ext cx="4618110" cy="374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3"/>
          <p:cNvPicPr preferRelativeResize="0"/>
          <p:nvPr/>
        </p:nvPicPr>
        <p:blipFill rotWithShape="1">
          <a:blip r:embed="rId4">
            <a:alphaModFix/>
          </a:blip>
          <a:srcRect b="0" l="52822" r="0" t="0"/>
          <a:stretch/>
        </p:blipFill>
        <p:spPr>
          <a:xfrm>
            <a:off x="6404245" y="4586215"/>
            <a:ext cx="2571848" cy="2057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13"/>
          <p:cNvCxnSpPr/>
          <p:nvPr/>
        </p:nvCxnSpPr>
        <p:spPr>
          <a:xfrm flipH="1">
            <a:off x="9145082" y="3999641"/>
            <a:ext cx="1082352" cy="10984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64" name="Google Shape;26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9518" y="2113535"/>
            <a:ext cx="926579" cy="92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371" y="3419869"/>
            <a:ext cx="810208" cy="81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8316" y="3615811"/>
            <a:ext cx="418323" cy="41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/>
          <p:nvPr/>
        </p:nvSpPr>
        <p:spPr>
          <a:xfrm>
            <a:off x="1071015" y="4486864"/>
            <a:ext cx="69891" cy="110654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8108" y="5794501"/>
            <a:ext cx="810208" cy="810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3"/>
          <p:cNvCxnSpPr/>
          <p:nvPr/>
        </p:nvCxnSpPr>
        <p:spPr>
          <a:xfrm rot="10800000">
            <a:off x="7025951" y="3909527"/>
            <a:ext cx="779632" cy="110654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13"/>
          <p:cNvSpPr txBox="1"/>
          <p:nvPr/>
        </p:nvSpPr>
        <p:spPr>
          <a:xfrm>
            <a:off x="3925255" y="2989823"/>
            <a:ext cx="43259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Geuren bestaan uit verschillende geurstoffen. Daarom liggen er verschillende reukzintuigcellen.</a:t>
            </a:r>
            <a:b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Elk type is gevoelig voor een bepaalde geurstof.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1108266" y="1977795"/>
            <a:ext cx="69891" cy="110654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1640966" y="5923134"/>
            <a:ext cx="2571848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Hersenen vertalen impuls in het herkennen van de geur.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2152285" y="3671083"/>
            <a:ext cx="7796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even – Promotiebureau Juice Promotions" id="278" name="Google Shape;278;p14"/>
          <p:cNvPicPr preferRelativeResize="0"/>
          <p:nvPr/>
        </p:nvPicPr>
        <p:blipFill rotWithShape="1">
          <a:blip r:embed="rId3">
            <a:alphaModFix/>
          </a:blip>
          <a:srcRect b="12343" l="0" r="0" t="0"/>
          <a:stretch/>
        </p:blipFill>
        <p:spPr>
          <a:xfrm>
            <a:off x="1278023" y="2131432"/>
            <a:ext cx="9829800" cy="3874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79" name="Google Shape;279;p14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195945" y="-8150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/>
          <p:cNvSpPr/>
          <p:nvPr/>
        </p:nvSpPr>
        <p:spPr>
          <a:xfrm>
            <a:off x="4803750" y="336675"/>
            <a:ext cx="25542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Smaakzintuig</a:t>
            </a:r>
            <a:endParaRPr/>
          </a:p>
        </p:txBody>
      </p:sp>
      <p:sp>
        <p:nvSpPr>
          <p:cNvPr id="283" name="Google Shape;283;p14"/>
          <p:cNvSpPr txBox="1"/>
          <p:nvPr/>
        </p:nvSpPr>
        <p:spPr>
          <a:xfrm>
            <a:off x="193850" y="1120650"/>
            <a:ext cx="11998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het oppervlakte van de tong bevindt zich het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smaakzintuig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(organen aan de oppervlakte van een tong die reageren op smaak).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Wij kunnen vijf smaakstoffen waarnemen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2080728" y="6016196"/>
            <a:ext cx="6705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Zoet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4052887" y="6016196"/>
            <a:ext cx="6705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Zuur</a:t>
            </a: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5946711" y="6026284"/>
            <a:ext cx="6705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Zout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7967099" y="6036372"/>
            <a:ext cx="6705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Bitter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9680509" y="6036372"/>
            <a:ext cx="8615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Umami</a:t>
            </a:r>
            <a:endParaRPr/>
          </a:p>
        </p:txBody>
      </p:sp>
      <p:pic>
        <p:nvPicPr>
          <p:cNvPr id="289" name="Google Shape;28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0345" y="2665087"/>
            <a:ext cx="2031326" cy="20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9068" y="2654399"/>
            <a:ext cx="2031326" cy="20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0336" y="2654399"/>
            <a:ext cx="2031326" cy="20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2217" y="2633468"/>
            <a:ext cx="2031326" cy="203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97" name="Google Shape;297;p15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146180" y="-321984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/>
          <p:nvPr/>
        </p:nvSpPr>
        <p:spPr>
          <a:xfrm>
            <a:off x="4791925" y="336675"/>
            <a:ext cx="25896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Smaakzintuig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185298" y="4816326"/>
            <a:ext cx="863181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Groef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ruimte waarin opgeloste vloeistof stroomt.</a:t>
            </a:r>
            <a:b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Smaakknopje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zintuigje voor de smaak.</a:t>
            </a:r>
            <a:b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Zintuigcel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kan smaakprikkels omzetten in impulsen. Gaat via zenuwen naar de hersenen.</a:t>
            </a:r>
            <a:b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7564" y="1268964"/>
            <a:ext cx="8276869" cy="34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307" name="Google Shape;307;g34bf58f407e_0_1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34bf58f407e_0_1"/>
          <p:cNvSpPr/>
          <p:nvPr/>
        </p:nvSpPr>
        <p:spPr>
          <a:xfrm>
            <a:off x="5034300" y="299650"/>
            <a:ext cx="21696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4bf58f407e_0_1"/>
          <p:cNvSpPr txBox="1"/>
          <p:nvPr/>
        </p:nvSpPr>
        <p:spPr>
          <a:xfrm>
            <a:off x="4052887" y="346185"/>
            <a:ext cx="408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310" name="Google Shape;310;g34bf58f407e_0_1"/>
          <p:cNvSpPr/>
          <p:nvPr/>
        </p:nvSpPr>
        <p:spPr>
          <a:xfrm>
            <a:off x="3446675" y="2634100"/>
            <a:ext cx="5542800" cy="144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les heb je geleerd..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de bouw en functies van de </a:t>
            </a: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huid</a:t>
            </a: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beschrijven.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benoemen hoe je verschillende </a:t>
            </a: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geuren</a:t>
            </a: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ruikt.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benoemen hoe je verschillende </a:t>
            </a: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smaken</a:t>
            </a: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proeft.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315" name="Google Shape;315;p17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/>
          <p:nvPr/>
        </p:nvSpPr>
        <p:spPr>
          <a:xfrm>
            <a:off x="5146649" y="303750"/>
            <a:ext cx="19332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318" name="Google Shape;318;p17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7"/>
          <p:cNvGrpSpPr/>
          <p:nvPr/>
        </p:nvGrpSpPr>
        <p:grpSpPr>
          <a:xfrm>
            <a:off x="545150" y="1395726"/>
            <a:ext cx="10807913" cy="2994099"/>
            <a:chOff x="78632" y="71058"/>
            <a:chExt cx="10807913" cy="2994099"/>
          </a:xfrm>
        </p:grpSpPr>
        <p:sp>
          <p:nvSpPr>
            <p:cNvPr id="320" name="Google Shape;320;p17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N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Tijdens de les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N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Samenvattingen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N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Thuiswerk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04" name="Google Shape;104;p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6289806" y="2577028"/>
            <a:ext cx="3787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  <p:cxnSp>
        <p:nvCxnSpPr>
          <p:cNvPr id="106" name="Google Shape;106;p2"/>
          <p:cNvCxnSpPr/>
          <p:nvPr/>
        </p:nvCxnSpPr>
        <p:spPr>
          <a:xfrm>
            <a:off x="5815013" y="1544843"/>
            <a:ext cx="0" cy="362723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2"/>
          <p:cNvSpPr txBox="1"/>
          <p:nvPr/>
        </p:nvSpPr>
        <p:spPr>
          <a:xfrm>
            <a:off x="1031745" y="2933898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3676650" y="2751142"/>
            <a:ext cx="6860382" cy="1098095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ght Yellow Background Paper | BD Backgrounds" id="114" name="Google Shape;114;p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66675" y="2805398"/>
            <a:ext cx="17526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 Je omgeving waarnemen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4775336" y="2820897"/>
            <a:ext cx="5645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vorige les heb je geleerd..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werking van zintuigen te beschrijven.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Zintuigen te noemen met hun ligging en hun prikkel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9136" y="2923332"/>
            <a:ext cx="753714" cy="75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22" name="Google Shape;122;p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5034300" y="299650"/>
            <a:ext cx="21696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3446675" y="2634100"/>
            <a:ext cx="5542800" cy="144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les leer je..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de bouw en functies van de </a:t>
            </a: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huid</a:t>
            </a: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beschrijven.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benoemen hoe je verschillende </a:t>
            </a: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geuren</a:t>
            </a: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ruikt.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benoemen hoe je verschillende </a:t>
            </a:r>
            <a:r>
              <a:rPr b="1" lang="nl-NL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smaken</a:t>
            </a: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proeft.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man Body Skin Muscles And Bones Stockfoto en meer beelden van Anatomie -  Anatomie, Biologie, Doktersonderzoek - iStock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17" y="1538469"/>
            <a:ext cx="1952240" cy="376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23801" r="22698" t="0"/>
          <a:stretch/>
        </p:blipFill>
        <p:spPr>
          <a:xfrm>
            <a:off x="2698225" y="3422965"/>
            <a:ext cx="2844903" cy="1728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32" name="Google Shape;132;p5"/>
          <p:cNvPicPr preferRelativeResize="0"/>
          <p:nvPr/>
        </p:nvPicPr>
        <p:blipFill rotWithShape="1">
          <a:blip r:embed="rId5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5"/>
          <p:cNvCxnSpPr/>
          <p:nvPr/>
        </p:nvCxnSpPr>
        <p:spPr>
          <a:xfrm flipH="1" rot="10800000">
            <a:off x="1094955" y="3659259"/>
            <a:ext cx="1457325" cy="161925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5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Functie van de huid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2614234" y="2899745"/>
            <a:ext cx="2385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huid bedekt je hele lichaam aan de buitenkant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6146114" y="1538469"/>
            <a:ext cx="4895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huid heeft verschillende functies..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6032722" y="1829714"/>
            <a:ext cx="650297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Aanmaken van vitamine D.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◦ Vitamine D zorgt voor opname van kalk en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fosfaat uit voedsel 🡪 Opbouw botten en gebit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Je kunt met de huid voelen (zenuwen)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Temperatuurregeling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◦ Vetlaag houdt warmte vast.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◦ Bloedvaten en zweetklieren (zweet verdampt op de hoornlaag 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en neemt warmte mee.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Bescherming tegen gevaren van buitenaf.</a:t>
            </a: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Zoals..?</a:t>
            </a:r>
            <a:br>
              <a:rPr i="1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49259" y="1384982"/>
            <a:ext cx="584775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6014429" y="5136889"/>
            <a:ext cx="584236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Bacteriën en virussen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Kunnen leiden tot griep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Daarom is de huid onderdeel van het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afweersysteem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6327555" y="4430544"/>
            <a:ext cx="0" cy="627231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2" name="Google Shape;142;p5"/>
          <p:cNvSpPr txBox="1"/>
          <p:nvPr/>
        </p:nvSpPr>
        <p:spPr>
          <a:xfrm>
            <a:off x="190361" y="5667937"/>
            <a:ext cx="58423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huid is het grootste orgaan van ons lichaam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Volwassene heeft een oppervlakte van ~ 2m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Weegt ongeveer 20 kilo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404049" y="5875553"/>
            <a:ext cx="6288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23801" r="23315" t="0"/>
          <a:stretch/>
        </p:blipFill>
        <p:spPr>
          <a:xfrm>
            <a:off x="6870825" y="1921231"/>
            <a:ext cx="5124847" cy="3150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49" name="Google Shape;149;p6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46181" y="-34469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4534677" y="325232"/>
            <a:ext cx="3387012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385822" y="1023985"/>
            <a:ext cx="584236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</a:t>
            </a:r>
            <a: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uid bestaat uit </a:t>
            </a:r>
            <a:r>
              <a:rPr b="1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twee delen</a:t>
            </a: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Opperhuid</a:t>
            </a:r>
            <a: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bovenste laag van de huid die bestaat uit de </a:t>
            </a:r>
            <a:r>
              <a:rPr b="0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hoornlaag</a:t>
            </a:r>
            <a: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kiemlaag</a:t>
            </a:r>
            <a: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Lederhuid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huidlaag onder de opperhuid waarin zweetklieren, talgklieren en zintuigen liggen.</a:t>
            </a: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Bouw van de huid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 rot="-5400000">
            <a:off x="233968" y="3004039"/>
            <a:ext cx="95596" cy="2976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 flipH="1">
            <a:off x="125032" y="1758267"/>
            <a:ext cx="45719" cy="1410393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 flipH="1" rot="-5400000">
            <a:off x="250294" y="1673144"/>
            <a:ext cx="45719" cy="21596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462024" y="2968196"/>
            <a:ext cx="624217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Hoornlaag 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bovenste laag van de opperhuid, die bestaat uit resten van </a:t>
            </a:r>
            <a:r>
              <a:rPr b="1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dode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cellen.</a:t>
            </a: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Beschermt je tegen ziekteverwekkers (bacteriën en virussen)</a:t>
            </a: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Slijt aan de buitenkant steeds af</a:t>
            </a: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Kiemlaag 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onderste laag 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de opperhuid die 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bestaat uit </a:t>
            </a:r>
            <a:r>
              <a:rPr b="1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levende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cellen.</a:t>
            </a: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Onderste laag cellen van kiemlaag deelt zich voortdurend</a:t>
            </a:r>
            <a:b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Bovenste laag cellen van de kiemlaag </a:t>
            </a:r>
            <a:r>
              <a:rPr b="1" i="0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verhoornen </a:t>
            </a: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(maken veel hoornstof aan -&gt; sterven af)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61" name="Google Shape;161;p7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292359" y="-82468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1: SKIN: KERATINIZATION IN EPIDERMIS animated gif"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1182"/>
          <a:stretch/>
        </p:blipFill>
        <p:spPr>
          <a:xfrm>
            <a:off x="739306" y="2938301"/>
            <a:ext cx="5432894" cy="301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8925" y="576346"/>
            <a:ext cx="7644176" cy="1966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e-het-zelf-wondjes - Buskruit met..." id="164" name="Google Shape;16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1025" y="2718662"/>
            <a:ext cx="3581400" cy="238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7"/>
          <p:cNvCxnSpPr/>
          <p:nvPr/>
        </p:nvCxnSpPr>
        <p:spPr>
          <a:xfrm flipH="1">
            <a:off x="6400800" y="3981450"/>
            <a:ext cx="1800225" cy="14859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6" name="Google Shape;166;p7"/>
          <p:cNvSpPr txBox="1"/>
          <p:nvPr/>
        </p:nvSpPr>
        <p:spPr>
          <a:xfrm>
            <a:off x="8134520" y="5100410"/>
            <a:ext cx="368600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 een wondje kunnen de cellen uit de kiemlaag sneller gaan delen.</a:t>
            </a:r>
            <a:br>
              <a:rPr b="0" i="0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Hierdoor groeit het wondje weer dicht.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71" name="Google Shape;171;p8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/>
          <p:nvPr/>
        </p:nvSpPr>
        <p:spPr>
          <a:xfrm>
            <a:off x="4839225" y="336675"/>
            <a:ext cx="25422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Pigment laag 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614567" y="1257302"/>
            <a:ext cx="907807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Ultraviolette straling (UV) in zonnestraling kan de cellen van de kiemlaag beschadigen.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Kan leiden tot huidkanker.</a:t>
            </a: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 kiemlaag te beschermen bevat de kiemlaag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pigmentcellen 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(deze cellen bevatten een kleurstof (</a:t>
            </a:r>
            <a:r>
              <a:rPr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melanine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die de gevaarlijke Uv-straling kan opnemen).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446" y="2961582"/>
            <a:ext cx="7965553" cy="349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81" name="Google Shape;181;p9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46180" y="-412342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/>
          <p:nvPr/>
        </p:nvSpPr>
        <p:spPr>
          <a:xfrm>
            <a:off x="4534677" y="325232"/>
            <a:ext cx="3387012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Bouw van de huid</a:t>
            </a:r>
            <a:endParaRPr/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914" y="1857841"/>
            <a:ext cx="5778753" cy="32172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119917" y="1575205"/>
            <a:ext cx="2792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Afscheiding van talgklieren. Doodt bacteriën en houdt de huid soepel.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2392236" y="5311486"/>
            <a:ext cx="27921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Huidlaag onder de lederhuid waarin 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 </a:t>
            </a:r>
            <a:r>
              <a:rPr b="1" lang="nl-NL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vet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zit. Zorgt voor isolatie van het lichaam.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7318761" y="1334414"/>
            <a:ext cx="33870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zoogdieren hebben een huidbedekking met haar (vacht). Dit houdt de warmte vast en dient als bescherming.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7242757" y="2434883"/>
            <a:ext cx="43559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de haar laten bewegen. Bij kou gaan ze rechtop staan.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7255276" y="3036615"/>
            <a:ext cx="4040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wordt talg geproduceerd (vetachtige stof).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7500327" y="3502872"/>
            <a:ext cx="35904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Transporteren van zuurstof en voedsel naar de huid. Ook brengen ze warmte naar de huid.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7422636" y="4310511"/>
            <a:ext cx="3387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ontstaan de haren.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7318761" y="5054851"/>
            <a:ext cx="39062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Produceert zweet (helpt je lichaam af te koelen.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1203648" y="2484591"/>
            <a:ext cx="462177" cy="279918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517501" y="2235313"/>
            <a:ext cx="462177" cy="258609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517501" y="3366612"/>
            <a:ext cx="1052426" cy="291401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5517501" y="3658014"/>
            <a:ext cx="752671" cy="214190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5517501" y="3909737"/>
            <a:ext cx="958166" cy="214190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5517501" y="4163967"/>
            <a:ext cx="958166" cy="214190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5517501" y="4423608"/>
            <a:ext cx="958166" cy="214190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5529170" y="4679843"/>
            <a:ext cx="366805" cy="196709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9"/>
          <p:cNvCxnSpPr/>
          <p:nvPr/>
        </p:nvCxnSpPr>
        <p:spPr>
          <a:xfrm rot="10800000">
            <a:off x="991992" y="2137331"/>
            <a:ext cx="211656" cy="454572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2" name="Google Shape;202;p9"/>
          <p:cNvCxnSpPr/>
          <p:nvPr/>
        </p:nvCxnSpPr>
        <p:spPr>
          <a:xfrm flipH="1" rot="10800000">
            <a:off x="5983176" y="1724072"/>
            <a:ext cx="1335585" cy="620353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3" name="Google Shape;203;p9"/>
          <p:cNvCxnSpPr/>
          <p:nvPr/>
        </p:nvCxnSpPr>
        <p:spPr>
          <a:xfrm flipH="1" rot="10800000">
            <a:off x="6575155" y="2702501"/>
            <a:ext cx="714224" cy="80958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p9"/>
          <p:cNvCxnSpPr/>
          <p:nvPr/>
        </p:nvCxnSpPr>
        <p:spPr>
          <a:xfrm flipH="1" rot="10800000">
            <a:off x="6256930" y="3291696"/>
            <a:ext cx="1001263" cy="492179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5" name="Google Shape;205;p9"/>
          <p:cNvCxnSpPr/>
          <p:nvPr/>
        </p:nvCxnSpPr>
        <p:spPr>
          <a:xfrm flipH="1" rot="10800000">
            <a:off x="6464470" y="3806177"/>
            <a:ext cx="1027919" cy="210655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9"/>
          <p:cNvCxnSpPr/>
          <p:nvPr/>
        </p:nvCxnSpPr>
        <p:spPr>
          <a:xfrm>
            <a:off x="6471178" y="4282732"/>
            <a:ext cx="951458" cy="16282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7" name="Google Shape;207;p9"/>
          <p:cNvCxnSpPr/>
          <p:nvPr/>
        </p:nvCxnSpPr>
        <p:spPr>
          <a:xfrm>
            <a:off x="6479131" y="4559853"/>
            <a:ext cx="839630" cy="6488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8" name="Google Shape;208;p9"/>
          <p:cNvSpPr/>
          <p:nvPr/>
        </p:nvSpPr>
        <p:spPr>
          <a:xfrm>
            <a:off x="664875" y="4599238"/>
            <a:ext cx="1011525" cy="523220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>
            <a:off x="1516000" y="5033326"/>
            <a:ext cx="872772" cy="427974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9"/>
          <p:cNvCxnSpPr/>
          <p:nvPr/>
        </p:nvCxnSpPr>
        <p:spPr>
          <a:xfrm flipH="1">
            <a:off x="4813811" y="4851323"/>
            <a:ext cx="756043" cy="763322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2022-12-08T13:49:26Z</dcterms:created>
  <dc:creator>mike baets</dc:creator>
</cp:coreProperties>
</file>