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258" r:id="rId3"/>
    <p:sldId id="260" r:id="rId4"/>
    <p:sldId id="257" r:id="rId5"/>
    <p:sldId id="259" r:id="rId6"/>
    <p:sldId id="317" r:id="rId7"/>
    <p:sldId id="316" r:id="rId8"/>
    <p:sldId id="318" r:id="rId9"/>
    <p:sldId id="319" r:id="rId10"/>
    <p:sldId id="320" r:id="rId11"/>
    <p:sldId id="322" r:id="rId12"/>
    <p:sldId id="274" r:id="rId13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659B"/>
    <a:srgbClr val="FDB9D1"/>
    <a:srgbClr val="FF5050"/>
    <a:srgbClr val="78D8EE"/>
    <a:srgbClr val="BF8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50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baets" userId="caef94e2b387531d" providerId="LiveId" clId="{C56E7D18-0CC1-42BB-8745-62F13A1190F5}"/>
    <pc:docChg chg="modSld">
      <pc:chgData name="Mike baets" userId="caef94e2b387531d" providerId="LiveId" clId="{C56E7D18-0CC1-42BB-8745-62F13A1190F5}" dt="2024-04-23T08:27:42.209" v="0" actId="20577"/>
      <pc:docMkLst>
        <pc:docMk/>
      </pc:docMkLst>
      <pc:sldChg chg="modSp mod">
        <pc:chgData name="Mike baets" userId="caef94e2b387531d" providerId="LiveId" clId="{C56E7D18-0CC1-42BB-8745-62F13A1190F5}" dt="2024-04-23T08:27:42.209" v="0" actId="20577"/>
        <pc:sldMkLst>
          <pc:docMk/>
          <pc:sldMk cId="1584836270" sldId="308"/>
        </pc:sldMkLst>
        <pc:spChg chg="mod">
          <ac:chgData name="Mike baets" userId="caef94e2b387531d" providerId="LiveId" clId="{C56E7D18-0CC1-42BB-8745-62F13A1190F5}" dt="2024-04-23T08:27:42.209" v="0" actId="20577"/>
          <ac:spMkLst>
            <pc:docMk/>
            <pc:sldMk cId="1584836270" sldId="308"/>
            <ac:spMk id="6" creationId="{4E058966-4C1D-CC04-0916-5F696923A68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F1422-ED1B-6A24-F2FC-4FD66C04D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827910A-7CD4-313C-8824-F57DC08AF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7F1E1B-E47B-AB13-B1D8-281EEC95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5EA116-5333-6E40-1D30-7A9755F4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BBD49D-D06A-BC51-41E2-B83EBD87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0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D3B04E-ADF4-7E36-8D7A-CF15589C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A4A7051-D569-A81D-89D1-135C3EF0C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0E135D-BF14-0743-D19D-DD28F04A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AE1FFC-7AF4-DF82-7CE6-0299E3BC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9AA7AE-70DD-9013-3E9B-4334E622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6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4CE7D4B-52BB-C353-2921-BB4A766C6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33BFEB5-D180-799D-CEAF-98604E371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53EA1E-ADB3-C604-E09C-3553682E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5BABAB-4433-7921-0C29-ECF4E7E0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E5FE99-FBF0-7B26-984A-4CA7A0B2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0067A-3B67-A59B-73E2-F0AF69BB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F89D25-4958-52F2-1B89-FFA1F8324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2EF760-C785-1AE7-D721-5021567E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42C114-CBA4-7082-6DD0-7DA8FA813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1FA6C0-13D9-8260-9980-F6710779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7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413F6-F2FD-C16A-83CB-E706DD50E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2AE46D-AC96-A563-27FB-C9F2D0CBB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27C542-E160-4DF4-AC59-569C089BE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75D0BE-EB62-6BCE-F802-8E1AB3C24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651044-28B3-AA32-2E1B-43073533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CED17-9DB6-2116-A337-8209745E7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27D9BA-66D2-8F66-AE87-DCBA2AC44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74424B-A2E9-B29C-1EAE-A4A2FDCDA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F7D7DA-D650-B187-CF3D-04676AB45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F54624-E0C6-3622-A34C-03615A30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C93FDA-963D-6FF1-6E15-8D46AAF8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9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81700-038E-BD81-1504-6D780B8E3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D41EDB6-EF1E-B74F-CC74-A34593B3D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8C78EA-9154-CA03-E67D-D771E925D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47D103C-B37A-8428-A67B-A237D7F68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A45C051-DC80-D016-7D7E-FDF6CF2F5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B139A19-5796-3D71-7BB3-4AE76C5D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CD2DFFC-0C1E-FD0F-7DC5-B91A6A47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ED840F5-85AD-1FC5-A6FE-DDABA801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8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78E7D-B8EA-FEEB-2473-3823CD4A6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903CED5-E08C-6501-B9DA-F67B00417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1BB6ED-C645-376B-CBC6-8FC036494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A214F1-1C26-5DCF-E1F1-0000D62E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60CC69E-8FDB-6BF8-2320-A6080A705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6D34A6-6E05-5BD2-CA65-AAF873E5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173130-DA97-23EA-353E-F86D618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3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76424-0F3A-304C-1E7A-DB3E2D21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666C54-3D36-0A32-8267-C1B959A5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455C25-0C1A-71C0-2A77-EAF150479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4042320-619F-441A-32D6-FBCF00D1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27074A-9AB7-26E1-1957-482A692A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67B784-EF9A-CE02-5FA9-1042E478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F1E66-1789-B1BC-F3A5-E42AC0EC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D39B2B5-9B75-0AE4-3D1B-57BB3AEC2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2F8AEA-1625-4ECE-A84C-3A4344290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7F8649-67B9-60A3-BA5B-1C7EF9C60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CA76C4-CD6F-B6E4-7708-6414BA5AF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69CFA0-585A-178A-701C-7CC54DEE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9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F43234A-792F-DBB8-90AE-BB4075F4B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8680D9-8DE0-FE91-F97A-FB5AB4A8F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FD77A1-B952-E46B-2032-DC52641B9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F0934-FC96-4271-96A8-3A6108B57D4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D4BEF4-7638-E199-A8FF-4F73606C6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E8664A-E087-39EF-9E9B-B75F7AAAB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0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8B1A48-7587-BF1B-3886-446DA77F4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0028" y="3376123"/>
            <a:ext cx="4515147" cy="1529232"/>
          </a:xfrm>
        </p:spPr>
        <p:txBody>
          <a:bodyPr>
            <a:normAutofit/>
          </a:bodyPr>
          <a:lstStyle/>
          <a:p>
            <a:pPr algn="r"/>
            <a:r>
              <a:rPr lang="nl-BE" sz="4400" dirty="0"/>
              <a:t>Spieren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74BE041-4520-862D-1846-30574A76A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9886" y="4905356"/>
            <a:ext cx="4165290" cy="617620"/>
          </a:xfrm>
        </p:spPr>
        <p:txBody>
          <a:bodyPr>
            <a:normAutofit/>
          </a:bodyPr>
          <a:lstStyle/>
          <a:p>
            <a:pPr algn="r"/>
            <a:r>
              <a:rPr lang="nl-BE" sz="1400" dirty="0"/>
              <a:t>4.4 Biologie voor jou</a:t>
            </a:r>
            <a:br>
              <a:rPr lang="nl-BE" sz="1400" dirty="0"/>
            </a:br>
            <a:r>
              <a:rPr lang="nl-BE" sz="1100" dirty="0"/>
              <a:t>Leerjaar 1</a:t>
            </a:r>
          </a:p>
        </p:txBody>
      </p:sp>
      <p:pic>
        <p:nvPicPr>
          <p:cNvPr id="1028" name="Picture 4" descr="Menselijke anatomie Volledig lichaam spierstelsel en skelet 3D-modellen">
            <a:extLst>
              <a:ext uri="{FF2B5EF4-FFF2-40B4-BE49-F238E27FC236}">
                <a16:creationId xmlns:a16="http://schemas.microsoft.com/office/drawing/2014/main" id="{460D43D2-649D-03BB-F5BB-39EFF0F93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9" r="15775" b="-1"/>
          <a:stretch/>
        </p:blipFill>
        <p:spPr bwMode="auto">
          <a:xfrm>
            <a:off x="-2192" y="10"/>
            <a:ext cx="8436340" cy="6857990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CC66A8-216C-EEA6-583B-1509AB3FF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43" y="5469617"/>
            <a:ext cx="1028214" cy="102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17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Spier">
            <a:extLst>
              <a:ext uri="{FF2B5EF4-FFF2-40B4-BE49-F238E27FC236}">
                <a16:creationId xmlns:a16="http://schemas.microsoft.com/office/drawing/2014/main" id="{0B1039C1-2FCC-8B6F-4F7F-48B27591D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10" b="46531"/>
          <a:stretch/>
        </p:blipFill>
        <p:spPr bwMode="auto">
          <a:xfrm>
            <a:off x="907544" y="4775505"/>
            <a:ext cx="10507539" cy="178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ight Pink Background Vector Art, Icons, and Graphics for ...">
            <a:extLst>
              <a:ext uri="{FF2B5EF4-FFF2-40B4-BE49-F238E27FC236}">
                <a16:creationId xmlns:a16="http://schemas.microsoft.com/office/drawing/2014/main" id="{EF0888DA-72A0-C9D7-7114-A53B2B51F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1200"/>
            <a:ext cx="12322629" cy="842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779034" y="303740"/>
            <a:ext cx="2475781" cy="677800"/>
          </a:xfrm>
          <a:prstGeom prst="roundRect">
            <a:avLst/>
          </a:prstGeom>
          <a:solidFill>
            <a:srgbClr val="FDB9D1"/>
          </a:solidFill>
          <a:ln>
            <a:solidFill>
              <a:srgbClr val="FDB9D1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3834882" y="350252"/>
            <a:ext cx="4301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Myoglobine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614567" y="146785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0480ACA-4408-A0D0-8415-80AB2D4945CE}"/>
              </a:ext>
            </a:extLst>
          </p:cNvPr>
          <p:cNvSpPr txBox="1"/>
          <p:nvPr/>
        </p:nvSpPr>
        <p:spPr>
          <a:xfrm>
            <a:off x="6043816" y="1237025"/>
            <a:ext cx="60579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Beide goed getrainde spieren.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Toch verschillen de prestaties van elkaar.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Komt door verschil in spiervezels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b="1" dirty="0">
                <a:solidFill>
                  <a:srgbClr val="FF0000"/>
                </a:solidFill>
                <a:latin typeface="+mj-lt"/>
              </a:rPr>
              <a:t>Rode spiervezels</a:t>
            </a:r>
            <a:r>
              <a:rPr lang="nl-BE" dirty="0">
                <a:latin typeface="+mj-lt"/>
              </a:rPr>
              <a:t>: goed doorbloed en bevat veel myoglobine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Kunnen langere tijd samentrekken.</a:t>
            </a:r>
            <a:br>
              <a:rPr lang="nl-BE" dirty="0">
                <a:latin typeface="+mj-lt"/>
              </a:rPr>
            </a:br>
            <a:r>
              <a:rPr lang="nl-BE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Witte spiervezels</a:t>
            </a:r>
            <a:r>
              <a:rPr lang="nl-BE" dirty="0">
                <a:latin typeface="+mj-lt"/>
              </a:rPr>
              <a:t>: werken snel en kunnen veel kracht leveren voor korte tijd.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Bevatten weinig myoglobine.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b="1" dirty="0">
                <a:solidFill>
                  <a:srgbClr val="FF5050"/>
                </a:solidFill>
                <a:latin typeface="+mj-lt"/>
              </a:rPr>
              <a:t>Myoglobine</a:t>
            </a:r>
            <a:r>
              <a:rPr lang="nl-BE" dirty="0">
                <a:latin typeface="+mj-lt"/>
              </a:rPr>
              <a:t>: stof die lijkt op hemoglobine en slaat zuurstof op in spieren.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endParaRPr lang="nl-BE" i="1" dirty="0">
              <a:latin typeface="+mj-lt"/>
            </a:endParaRPr>
          </a:p>
        </p:txBody>
      </p:sp>
      <p:pic>
        <p:nvPicPr>
          <p:cNvPr id="10242" name="Picture 2" descr="Strength Training For Runners: How To Do It Right">
            <a:extLst>
              <a:ext uri="{FF2B5EF4-FFF2-40B4-BE49-F238E27FC236}">
                <a16:creationId xmlns:a16="http://schemas.microsoft.com/office/drawing/2014/main" id="{064527B6-31B6-E809-11EA-ABB29E7C5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16"/>
          <a:stretch/>
        </p:blipFill>
        <p:spPr bwMode="auto">
          <a:xfrm>
            <a:off x="307284" y="1237025"/>
            <a:ext cx="5429250" cy="345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D31ACEE-5CFB-0ED9-383F-F809B1C08D62}"/>
              </a:ext>
            </a:extLst>
          </p:cNvPr>
          <p:cNvSpPr txBox="1"/>
          <p:nvPr/>
        </p:nvSpPr>
        <p:spPr>
          <a:xfrm>
            <a:off x="2190220" y="6323082"/>
            <a:ext cx="2668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Marathonloper</a:t>
            </a:r>
            <a:r>
              <a:rPr lang="en-US" dirty="0"/>
              <a:t>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9F3F265-D1F1-B804-0270-734F895AF7BE}"/>
              </a:ext>
            </a:extLst>
          </p:cNvPr>
          <p:cNvSpPr txBox="1"/>
          <p:nvPr/>
        </p:nvSpPr>
        <p:spPr>
          <a:xfrm>
            <a:off x="8407518" y="6376499"/>
            <a:ext cx="2668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Krachttrainer</a:t>
            </a:r>
            <a:r>
              <a:rPr lang="en-US" dirty="0"/>
              <a:t>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621DCF1-19DF-8671-84C1-159FC16A55FB}"/>
              </a:ext>
            </a:extLst>
          </p:cNvPr>
          <p:cNvSpPr txBox="1"/>
          <p:nvPr/>
        </p:nvSpPr>
        <p:spPr>
          <a:xfrm>
            <a:off x="4930892" y="6340383"/>
            <a:ext cx="2668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Intermediair (tussenin)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307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E4D24-0B78-B7AA-6C05-CD78403E3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ight Pink Background Vector Art, Icons, and Graphics for ...">
            <a:extLst>
              <a:ext uri="{FF2B5EF4-FFF2-40B4-BE49-F238E27FC236}">
                <a16:creationId xmlns:a16="http://schemas.microsoft.com/office/drawing/2014/main" id="{83826679-7C3C-E48C-C4D8-57131381D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29" y="-825831"/>
            <a:ext cx="12322629" cy="842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A00B378F-A7E2-E0EB-D485-5F5F2EF666A2}"/>
              </a:ext>
            </a:extLst>
          </p:cNvPr>
          <p:cNvSpPr/>
          <p:nvPr/>
        </p:nvSpPr>
        <p:spPr>
          <a:xfrm>
            <a:off x="4924526" y="303740"/>
            <a:ext cx="2321664" cy="677800"/>
          </a:xfrm>
          <a:prstGeom prst="roundRect">
            <a:avLst/>
          </a:prstGeom>
          <a:solidFill>
            <a:srgbClr val="FDB9D1"/>
          </a:solidFill>
          <a:ln>
            <a:solidFill>
              <a:srgbClr val="FDB9D1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6170EB2-3FC5-7B5A-EA64-1C384E32AE39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Leerdoelen </a:t>
            </a:r>
          </a:p>
        </p:txBody>
      </p:sp>
      <p:sp>
        <p:nvSpPr>
          <p:cNvPr id="2" name="Rechthoek: afgeronde hoeken 3">
            <a:extLst>
              <a:ext uri="{FF2B5EF4-FFF2-40B4-BE49-F238E27FC236}">
                <a16:creationId xmlns:a16="http://schemas.microsoft.com/office/drawing/2014/main" id="{256E03D3-393A-1674-0890-FE82F663076B}"/>
              </a:ext>
            </a:extLst>
          </p:cNvPr>
          <p:cNvSpPr/>
          <p:nvPr/>
        </p:nvSpPr>
        <p:spPr>
          <a:xfrm>
            <a:off x="3738563" y="2540735"/>
            <a:ext cx="4905105" cy="888265"/>
          </a:xfrm>
          <a:prstGeom prst="roundRect">
            <a:avLst/>
          </a:prstGeom>
          <a:solidFill>
            <a:srgbClr val="FDB9D1"/>
          </a:solidFill>
          <a:ln>
            <a:solidFill>
              <a:srgbClr val="FDB9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/>
          </a:p>
        </p:txBody>
      </p:sp>
      <p:sp>
        <p:nvSpPr>
          <p:cNvPr id="3" name="Tekstvak 6">
            <a:extLst>
              <a:ext uri="{FF2B5EF4-FFF2-40B4-BE49-F238E27FC236}">
                <a16:creationId xmlns:a16="http://schemas.microsoft.com/office/drawing/2014/main" id="{D724AECB-FC47-B06C-AE93-EEFF0216C7C9}"/>
              </a:ext>
            </a:extLst>
          </p:cNvPr>
          <p:cNvSpPr txBox="1"/>
          <p:nvPr/>
        </p:nvSpPr>
        <p:spPr>
          <a:xfrm>
            <a:off x="3999262" y="2619989"/>
            <a:ext cx="628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Deze les heb je geleerd je..</a:t>
            </a:r>
          </a:p>
          <a:p>
            <a:r>
              <a:rPr lang="nl-NL" sz="2000" dirty="0">
                <a:latin typeface="+mj-lt"/>
              </a:rPr>
              <a:t>1. De werking van </a:t>
            </a:r>
            <a:r>
              <a:rPr lang="nl-NL" sz="2000" b="1" dirty="0">
                <a:latin typeface="+mj-lt"/>
              </a:rPr>
              <a:t>spieren</a:t>
            </a:r>
            <a:r>
              <a:rPr lang="nl-NL" sz="2000" dirty="0">
                <a:latin typeface="+mj-lt"/>
              </a:rPr>
              <a:t> te begrijpen.</a:t>
            </a:r>
          </a:p>
        </p:txBody>
      </p:sp>
    </p:spTree>
    <p:extLst>
      <p:ext uri="{BB962C8B-B14F-4D97-AF65-F5344CB8AC3E}">
        <p14:creationId xmlns:p14="http://schemas.microsoft.com/office/powerpoint/2010/main" val="3472382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Light Pink Background Vector Art, Icons, and Graphics for ...">
            <a:extLst>
              <a:ext uri="{FF2B5EF4-FFF2-40B4-BE49-F238E27FC236}">
                <a16:creationId xmlns:a16="http://schemas.microsoft.com/office/drawing/2014/main" id="{1A2B66B1-B591-F390-EC09-2748181E0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29" y="-825831"/>
            <a:ext cx="12322629" cy="842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E058966-4C1D-CC04-0916-5F696923A688}"/>
              </a:ext>
            </a:extLst>
          </p:cNvPr>
          <p:cNvSpPr txBox="1"/>
          <p:nvPr/>
        </p:nvSpPr>
        <p:spPr>
          <a:xfrm>
            <a:off x="545156" y="1306401"/>
            <a:ext cx="11352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99F529A9-E0E4-0EB5-6343-9B812A936BB1}"/>
              </a:ext>
            </a:extLst>
          </p:cNvPr>
          <p:cNvSpPr/>
          <p:nvPr/>
        </p:nvSpPr>
        <p:spPr>
          <a:xfrm>
            <a:off x="1339748" y="1931950"/>
            <a:ext cx="1990125" cy="1990125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NL"/>
          </a:p>
        </p:txBody>
      </p:sp>
      <p:sp>
        <p:nvSpPr>
          <p:cNvPr id="8" name="Rectangle 7" descr="Klaslokaal">
            <a:extLst>
              <a:ext uri="{FF2B5EF4-FFF2-40B4-BE49-F238E27FC236}">
                <a16:creationId xmlns:a16="http://schemas.microsoft.com/office/drawing/2014/main" id="{032AE604-C617-1DF8-A650-42CAA2EEBA66}"/>
              </a:ext>
            </a:extLst>
          </p:cNvPr>
          <p:cNvSpPr/>
          <p:nvPr/>
        </p:nvSpPr>
        <p:spPr>
          <a:xfrm>
            <a:off x="1763873" y="2356075"/>
            <a:ext cx="1141875" cy="1141875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NL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98040A-23EE-A108-144A-B4F4A2EF51C9}"/>
              </a:ext>
            </a:extLst>
          </p:cNvPr>
          <p:cNvGrpSpPr/>
          <p:nvPr/>
        </p:nvGrpSpPr>
        <p:grpSpPr>
          <a:xfrm>
            <a:off x="692043" y="4206049"/>
            <a:ext cx="3262500" cy="720000"/>
            <a:chOff x="78632" y="2345157"/>
            <a:chExt cx="3262500" cy="720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733999-3ADA-094F-D3B6-FABB0B03FD2C}"/>
                </a:ext>
              </a:extLst>
            </p:cNvPr>
            <p:cNvSpPr/>
            <p:nvPr/>
          </p:nvSpPr>
          <p:spPr>
            <a:xfrm>
              <a:off x="78632" y="2345157"/>
              <a:ext cx="32625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L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D26FF1-1D9C-8B37-0AEA-32F827FB6D07}"/>
                </a:ext>
              </a:extLst>
            </p:cNvPr>
            <p:cNvSpPr txBox="1"/>
            <p:nvPr/>
          </p:nvSpPr>
          <p:spPr>
            <a:xfrm>
              <a:off x="78632" y="2345157"/>
              <a:ext cx="32625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nl-NL" sz="1600" kern="1200" dirty="0">
                  <a:latin typeface="+mj-lt"/>
                </a:rPr>
                <a:t>Tijdens de les </a:t>
              </a:r>
              <a:endParaRPr lang="en-US" sz="1600" kern="1200" dirty="0">
                <a:latin typeface="+mj-lt"/>
              </a:endParaRPr>
            </a:p>
          </p:txBody>
        </p:sp>
      </p:grp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BA8AD117-E6FA-6531-D5C8-F703B4AB40C2}"/>
              </a:ext>
            </a:extLst>
          </p:cNvPr>
          <p:cNvSpPr/>
          <p:nvPr/>
        </p:nvSpPr>
        <p:spPr>
          <a:xfrm>
            <a:off x="5173185" y="1931950"/>
            <a:ext cx="1990125" cy="1990125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NL"/>
          </a:p>
        </p:txBody>
      </p:sp>
      <p:sp>
        <p:nvSpPr>
          <p:cNvPr id="11" name="Rectangle 10" descr="Open Quotation Mark">
            <a:extLst>
              <a:ext uri="{FF2B5EF4-FFF2-40B4-BE49-F238E27FC236}">
                <a16:creationId xmlns:a16="http://schemas.microsoft.com/office/drawing/2014/main" id="{4F965A65-46DE-AD7A-5E3D-6D6C02270007}"/>
              </a:ext>
            </a:extLst>
          </p:cNvPr>
          <p:cNvSpPr/>
          <p:nvPr/>
        </p:nvSpPr>
        <p:spPr>
          <a:xfrm>
            <a:off x="5597310" y="2356075"/>
            <a:ext cx="1141875" cy="114187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NL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81A2C4-B204-C8B9-C7E0-FBA3282037B2}"/>
              </a:ext>
            </a:extLst>
          </p:cNvPr>
          <p:cNvGrpSpPr/>
          <p:nvPr/>
        </p:nvGrpSpPr>
        <p:grpSpPr>
          <a:xfrm>
            <a:off x="8237456" y="4163670"/>
            <a:ext cx="3262500" cy="720000"/>
            <a:chOff x="7624045" y="2302778"/>
            <a:chExt cx="3262500" cy="720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A7FD72B-9A4C-CFFE-3675-6663CCF55D9A}"/>
                </a:ext>
              </a:extLst>
            </p:cNvPr>
            <p:cNvSpPr/>
            <p:nvPr/>
          </p:nvSpPr>
          <p:spPr>
            <a:xfrm>
              <a:off x="7624045" y="2302778"/>
              <a:ext cx="32625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L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CC8B3B-4EB0-FEFD-8C7A-EAB8860269CF}"/>
                </a:ext>
              </a:extLst>
            </p:cNvPr>
            <p:cNvSpPr txBox="1"/>
            <p:nvPr/>
          </p:nvSpPr>
          <p:spPr>
            <a:xfrm>
              <a:off x="7624045" y="2302778"/>
              <a:ext cx="32625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nl-NL" sz="1600" kern="1200" dirty="0">
                  <a:latin typeface="+mj-lt"/>
                </a:rPr>
                <a:t>Zijn je samenvattingen in orde?</a:t>
              </a:r>
              <a:endParaRPr lang="en-US" sz="1600" kern="1200" dirty="0">
                <a:latin typeface="+mj-lt"/>
              </a:endParaRPr>
            </a:p>
          </p:txBody>
        </p:sp>
      </p:grp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427738DD-11FB-C68F-84AE-CA71BC4F10AB}"/>
              </a:ext>
            </a:extLst>
          </p:cNvPr>
          <p:cNvSpPr/>
          <p:nvPr/>
        </p:nvSpPr>
        <p:spPr>
          <a:xfrm>
            <a:off x="9006623" y="1931950"/>
            <a:ext cx="1990125" cy="1990125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NL"/>
          </a:p>
        </p:txBody>
      </p:sp>
      <p:sp>
        <p:nvSpPr>
          <p:cNvPr id="14" name="Rectangle 13" descr="Vinkje">
            <a:extLst>
              <a:ext uri="{FF2B5EF4-FFF2-40B4-BE49-F238E27FC236}">
                <a16:creationId xmlns:a16="http://schemas.microsoft.com/office/drawing/2014/main" id="{1A3BF937-B860-D241-B27D-CD38059C04D1}"/>
              </a:ext>
            </a:extLst>
          </p:cNvPr>
          <p:cNvSpPr/>
          <p:nvPr/>
        </p:nvSpPr>
        <p:spPr>
          <a:xfrm>
            <a:off x="9430748" y="2356075"/>
            <a:ext cx="1141875" cy="1141875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NL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551511-3714-F7BB-A32E-649EF5DE7B17}"/>
              </a:ext>
            </a:extLst>
          </p:cNvPr>
          <p:cNvGrpSpPr/>
          <p:nvPr/>
        </p:nvGrpSpPr>
        <p:grpSpPr>
          <a:xfrm>
            <a:off x="4345587" y="4183808"/>
            <a:ext cx="3262500" cy="720000"/>
            <a:chOff x="3732176" y="2322916"/>
            <a:chExt cx="3262500" cy="720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893BCD-5536-3AAE-3285-C91791F9F009}"/>
                </a:ext>
              </a:extLst>
            </p:cNvPr>
            <p:cNvSpPr/>
            <p:nvPr/>
          </p:nvSpPr>
          <p:spPr>
            <a:xfrm>
              <a:off x="3732176" y="2322916"/>
              <a:ext cx="32625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L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CA3100-A8F2-54ED-D031-B3D18F34AE1D}"/>
                </a:ext>
              </a:extLst>
            </p:cNvPr>
            <p:cNvSpPr txBox="1"/>
            <p:nvPr/>
          </p:nvSpPr>
          <p:spPr>
            <a:xfrm>
              <a:off x="3732176" y="2322916"/>
              <a:ext cx="326250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nl-NL" sz="1600" kern="1200" dirty="0">
                  <a:latin typeface="+mj-lt"/>
                </a:rPr>
                <a:t>Huiswerk</a:t>
              </a:r>
              <a:endParaRPr lang="en-US" sz="1600" kern="1200" dirty="0">
                <a:latin typeface="+mj-lt"/>
              </a:endParaRPr>
            </a:p>
          </p:txBody>
        </p:sp>
      </p:grpSp>
      <p:sp>
        <p:nvSpPr>
          <p:cNvPr id="3" name="Rechthoek: afgeronde hoeken 3">
            <a:extLst>
              <a:ext uri="{FF2B5EF4-FFF2-40B4-BE49-F238E27FC236}">
                <a16:creationId xmlns:a16="http://schemas.microsoft.com/office/drawing/2014/main" id="{2EE8C72D-6ACD-D1C0-666A-7F50426CCB2E}"/>
              </a:ext>
            </a:extLst>
          </p:cNvPr>
          <p:cNvSpPr/>
          <p:nvPr/>
        </p:nvSpPr>
        <p:spPr>
          <a:xfrm>
            <a:off x="4924526" y="303740"/>
            <a:ext cx="2321664" cy="677800"/>
          </a:xfrm>
          <a:prstGeom prst="roundRect">
            <a:avLst/>
          </a:prstGeom>
          <a:solidFill>
            <a:srgbClr val="FDB9D1"/>
          </a:solidFill>
          <a:ln>
            <a:solidFill>
              <a:srgbClr val="FDB9D1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kstvak 4">
            <a:extLst>
              <a:ext uri="{FF2B5EF4-FFF2-40B4-BE49-F238E27FC236}">
                <a16:creationId xmlns:a16="http://schemas.microsoft.com/office/drawing/2014/main" id="{34087875-B841-6025-B3D5-FB2D58080632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Huiswerk </a:t>
            </a:r>
          </a:p>
        </p:txBody>
      </p:sp>
    </p:spTree>
    <p:extLst>
      <p:ext uri="{BB962C8B-B14F-4D97-AF65-F5344CB8AC3E}">
        <p14:creationId xmlns:p14="http://schemas.microsoft.com/office/powerpoint/2010/main" val="420985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ght Pink Background Vector Art, Icons, and Graphics for ...">
            <a:extLst>
              <a:ext uri="{FF2B5EF4-FFF2-40B4-BE49-F238E27FC236}">
                <a16:creationId xmlns:a16="http://schemas.microsoft.com/office/drawing/2014/main" id="{DD42EB2A-A23E-FFEA-5BF6-33F0DE713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29" y="-825831"/>
            <a:ext cx="12322629" cy="842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5">
            <a:extLst>
              <a:ext uri="{FF2B5EF4-FFF2-40B4-BE49-F238E27FC236}">
                <a16:creationId xmlns:a16="http://schemas.microsoft.com/office/drawing/2014/main" id="{A3DD698C-EDA1-7B6A-DC29-F2DFF050D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806" y="2438529"/>
            <a:ext cx="378764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Welkom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Herhalen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Uitleg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Zijn de leerdoelen gehaald?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Practicum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Huiswerk 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314073D7-A85E-0055-9A4F-6482B8DF4839}"/>
              </a:ext>
            </a:extLst>
          </p:cNvPr>
          <p:cNvCxnSpPr>
            <a:cxnSpLocks/>
          </p:cNvCxnSpPr>
          <p:nvPr/>
        </p:nvCxnSpPr>
        <p:spPr>
          <a:xfrm>
            <a:off x="5815013" y="1544843"/>
            <a:ext cx="0" cy="36272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B8ED5C-E0BC-6FE1-9C04-062F9038AFA7}"/>
              </a:ext>
            </a:extLst>
          </p:cNvPr>
          <p:cNvSpPr txBox="1">
            <a:spLocks/>
          </p:cNvSpPr>
          <p:nvPr/>
        </p:nvSpPr>
        <p:spPr>
          <a:xfrm>
            <a:off x="1031745" y="2933898"/>
            <a:ext cx="4232275" cy="76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BE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Wat gaan we doen?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0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Pink Background Vector Art, Icons, and Graphics for ...">
            <a:extLst>
              <a:ext uri="{FF2B5EF4-FFF2-40B4-BE49-F238E27FC236}">
                <a16:creationId xmlns:a16="http://schemas.microsoft.com/office/drawing/2014/main" id="{C2CC547C-292B-37F7-C096-EB59B8DE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29" y="-825831"/>
            <a:ext cx="12322629" cy="842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1C6C21AE-5486-3F52-AF1C-C05E649B2CBD}"/>
              </a:ext>
            </a:extLst>
          </p:cNvPr>
          <p:cNvSpPr/>
          <p:nvPr/>
        </p:nvSpPr>
        <p:spPr>
          <a:xfrm>
            <a:off x="3738563" y="2540735"/>
            <a:ext cx="6548437" cy="1789725"/>
          </a:xfrm>
          <a:prstGeom prst="roundRect">
            <a:avLst/>
          </a:prstGeom>
          <a:solidFill>
            <a:srgbClr val="FDB9D1"/>
          </a:solidFill>
          <a:ln>
            <a:solidFill>
              <a:srgbClr val="FDB9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3444241-4A1B-0CB0-D41F-9C87A33A2E50}"/>
              </a:ext>
            </a:extLst>
          </p:cNvPr>
          <p:cNvSpPr/>
          <p:nvPr/>
        </p:nvSpPr>
        <p:spPr>
          <a:xfrm>
            <a:off x="0" y="1452563"/>
            <a:ext cx="1885950" cy="3897312"/>
          </a:xfrm>
          <a:prstGeom prst="rect">
            <a:avLst/>
          </a:prstGeom>
          <a:solidFill>
            <a:srgbClr val="FDB9D1"/>
          </a:solidFill>
          <a:ln>
            <a:solidFill>
              <a:srgbClr val="FDB9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458911A-232B-3214-453E-9D52E7002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2805398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en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Herhalen</a:t>
            </a:r>
          </a:p>
          <a:p>
            <a:pPr eaLnBrk="1" hangingPunct="1"/>
            <a:r>
              <a:rPr lang="nl-BE" altLang="en-N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4.3 Beenverbindingen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C90E8AD-B032-CC5B-FD4F-B26B2B9A46B3}"/>
              </a:ext>
            </a:extLst>
          </p:cNvPr>
          <p:cNvSpPr txBox="1"/>
          <p:nvPr/>
        </p:nvSpPr>
        <p:spPr>
          <a:xfrm>
            <a:off x="5020773" y="2619989"/>
            <a:ext cx="62877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De vorige les heb je geleerd..</a:t>
            </a:r>
          </a:p>
          <a:p>
            <a:r>
              <a:rPr lang="nl-NL" sz="2000" dirty="0">
                <a:latin typeface="+mj-lt"/>
              </a:rPr>
              <a:t>1. Vier </a:t>
            </a:r>
            <a:r>
              <a:rPr lang="nl-NL" sz="2000" b="1" dirty="0">
                <a:latin typeface="+mj-lt"/>
              </a:rPr>
              <a:t>beenverbindingen</a:t>
            </a:r>
            <a:r>
              <a:rPr lang="nl-NL" sz="2000" dirty="0">
                <a:latin typeface="+mj-lt"/>
              </a:rPr>
              <a:t> beschrijven.</a:t>
            </a:r>
          </a:p>
          <a:p>
            <a:r>
              <a:rPr lang="nl-NL" sz="2000" dirty="0">
                <a:latin typeface="+mj-lt"/>
              </a:rPr>
              <a:t>2. De </a:t>
            </a:r>
            <a:r>
              <a:rPr lang="nl-NL" sz="2000" b="1" dirty="0">
                <a:latin typeface="+mj-lt"/>
              </a:rPr>
              <a:t>bouw</a:t>
            </a:r>
            <a:r>
              <a:rPr lang="nl-NL" sz="2000" dirty="0">
                <a:latin typeface="+mj-lt"/>
              </a:rPr>
              <a:t> van een </a:t>
            </a:r>
            <a:r>
              <a:rPr lang="nl-NL" sz="2000" b="1" dirty="0">
                <a:latin typeface="+mj-lt"/>
              </a:rPr>
              <a:t>gewricht</a:t>
            </a:r>
            <a:r>
              <a:rPr lang="nl-NL" sz="2000" dirty="0">
                <a:latin typeface="+mj-lt"/>
              </a:rPr>
              <a:t> beschrijven.</a:t>
            </a:r>
          </a:p>
          <a:p>
            <a:r>
              <a:rPr lang="nl-NL" sz="2000" dirty="0">
                <a:latin typeface="+mj-lt"/>
              </a:rPr>
              <a:t>3. Het verschil tussen een </a:t>
            </a:r>
            <a:r>
              <a:rPr lang="nl-NL" sz="2000" b="1" dirty="0">
                <a:latin typeface="+mj-lt"/>
              </a:rPr>
              <a:t>kogelgewricht</a:t>
            </a:r>
            <a:r>
              <a:rPr lang="nl-NL" sz="2000" dirty="0">
                <a:latin typeface="+mj-lt"/>
              </a:rPr>
              <a:t> en een </a:t>
            </a:r>
            <a:r>
              <a:rPr lang="nl-NL" sz="2000" b="1" dirty="0">
                <a:latin typeface="+mj-lt"/>
              </a:rPr>
              <a:t>scharniergewricht</a:t>
            </a:r>
            <a:r>
              <a:rPr lang="nl-NL" sz="2000" dirty="0">
                <a:latin typeface="+mj-lt"/>
              </a:rPr>
              <a:t>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27871E0-777B-7D84-4833-0A697EDB7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262" y="3004002"/>
            <a:ext cx="849996" cy="84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258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ight Pink Background Vector Art, Icons, and Graphics for ...">
            <a:extLst>
              <a:ext uri="{FF2B5EF4-FFF2-40B4-BE49-F238E27FC236}">
                <a16:creationId xmlns:a16="http://schemas.microsoft.com/office/drawing/2014/main" id="{7251755B-32B9-4CC6-5684-8E377F6BB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29" y="-825831"/>
            <a:ext cx="12322629" cy="842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924526" y="303740"/>
            <a:ext cx="2321664" cy="677800"/>
          </a:xfrm>
          <a:prstGeom prst="roundRect">
            <a:avLst/>
          </a:prstGeom>
          <a:solidFill>
            <a:srgbClr val="FDB9D1"/>
          </a:solidFill>
          <a:ln>
            <a:solidFill>
              <a:srgbClr val="FDB9D1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Leerdoelen </a:t>
            </a:r>
          </a:p>
        </p:txBody>
      </p:sp>
      <p:sp>
        <p:nvSpPr>
          <p:cNvPr id="2" name="Rechthoek: afgeronde hoeken 3">
            <a:extLst>
              <a:ext uri="{FF2B5EF4-FFF2-40B4-BE49-F238E27FC236}">
                <a16:creationId xmlns:a16="http://schemas.microsoft.com/office/drawing/2014/main" id="{FAAD772E-1799-4536-ED0F-239BD1421D3F}"/>
              </a:ext>
            </a:extLst>
          </p:cNvPr>
          <p:cNvSpPr/>
          <p:nvPr/>
        </p:nvSpPr>
        <p:spPr>
          <a:xfrm>
            <a:off x="3738563" y="2540735"/>
            <a:ext cx="4905105" cy="888265"/>
          </a:xfrm>
          <a:prstGeom prst="roundRect">
            <a:avLst/>
          </a:prstGeom>
          <a:solidFill>
            <a:srgbClr val="FDB9D1"/>
          </a:solidFill>
          <a:ln>
            <a:solidFill>
              <a:srgbClr val="FDB9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/>
          </a:p>
        </p:txBody>
      </p:sp>
      <p:sp>
        <p:nvSpPr>
          <p:cNvPr id="3" name="Tekstvak 6">
            <a:extLst>
              <a:ext uri="{FF2B5EF4-FFF2-40B4-BE49-F238E27FC236}">
                <a16:creationId xmlns:a16="http://schemas.microsoft.com/office/drawing/2014/main" id="{BD22A8D5-4547-22D3-507C-17A2A7602BA2}"/>
              </a:ext>
            </a:extLst>
          </p:cNvPr>
          <p:cNvSpPr txBox="1"/>
          <p:nvPr/>
        </p:nvSpPr>
        <p:spPr>
          <a:xfrm>
            <a:off x="3999262" y="2619989"/>
            <a:ext cx="628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Deze les leer je..</a:t>
            </a:r>
          </a:p>
          <a:p>
            <a:r>
              <a:rPr lang="nl-NL" sz="2000" dirty="0">
                <a:latin typeface="+mj-lt"/>
              </a:rPr>
              <a:t>1. De werking van </a:t>
            </a:r>
            <a:r>
              <a:rPr lang="nl-NL" sz="2000" b="1" dirty="0">
                <a:latin typeface="+mj-lt"/>
              </a:rPr>
              <a:t>spieren</a:t>
            </a:r>
            <a:r>
              <a:rPr lang="nl-NL" sz="2000" dirty="0">
                <a:latin typeface="+mj-lt"/>
              </a:rPr>
              <a:t> te begrijpen.</a:t>
            </a:r>
          </a:p>
        </p:txBody>
      </p:sp>
    </p:spTree>
    <p:extLst>
      <p:ext uri="{BB962C8B-B14F-4D97-AF65-F5344CB8AC3E}">
        <p14:creationId xmlns:p14="http://schemas.microsoft.com/office/powerpoint/2010/main" val="80253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7B65070C-5837-0CB8-45FE-516E14F50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72" y="0"/>
            <a:ext cx="4503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ight Pink Background Vector Art, Icons, and Graphics for ...">
            <a:extLst>
              <a:ext uri="{FF2B5EF4-FFF2-40B4-BE49-F238E27FC236}">
                <a16:creationId xmlns:a16="http://schemas.microsoft.com/office/drawing/2014/main" id="{EF0888DA-72A0-C9D7-7114-A53B2B51F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29" y="-825831"/>
            <a:ext cx="12322629" cy="842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865298" y="303740"/>
            <a:ext cx="2337760" cy="677800"/>
          </a:xfrm>
          <a:prstGeom prst="roundRect">
            <a:avLst/>
          </a:prstGeom>
          <a:solidFill>
            <a:srgbClr val="FDB9D1"/>
          </a:solidFill>
          <a:ln>
            <a:solidFill>
              <a:srgbClr val="FDB9D1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647422" y="350252"/>
            <a:ext cx="2724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Spierstelsel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614567" y="146785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8D392EC-40BA-1C59-EA18-36546BBBE5DB}"/>
              </a:ext>
            </a:extLst>
          </p:cNvPr>
          <p:cNvSpPr txBox="1"/>
          <p:nvPr/>
        </p:nvSpPr>
        <p:spPr>
          <a:xfrm>
            <a:off x="4598822" y="1131666"/>
            <a:ext cx="77574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Het menselijk lichaam telt &gt; 600 spieren.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Alle spieren samen zijn een orgaanstelsel (</a:t>
            </a:r>
            <a:r>
              <a:rPr lang="nl-BE" b="1" dirty="0">
                <a:solidFill>
                  <a:srgbClr val="FF5050"/>
                </a:solidFill>
                <a:latin typeface="+mj-lt"/>
              </a:rPr>
              <a:t>spierstelsel</a:t>
            </a:r>
            <a:r>
              <a:rPr lang="nl-BE" dirty="0">
                <a:latin typeface="+mj-lt"/>
              </a:rPr>
              <a:t>)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Functie spierstelsel: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Beenderenstelsel + zenuwstelsel + verschillende spieren.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Andere spieren zijn betrokken bij bijvoorbeeld: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Ademhaling, hartslag en spijsvertering</a:t>
            </a:r>
            <a:endParaRPr lang="nl-BE" dirty="0"/>
          </a:p>
        </p:txBody>
      </p:sp>
      <p:pic>
        <p:nvPicPr>
          <p:cNvPr id="4098" name="Picture 2" descr="9.5.1 Spieren - Toelatingsexamen Arts-Tandarts">
            <a:extLst>
              <a:ext uri="{FF2B5EF4-FFF2-40B4-BE49-F238E27FC236}">
                <a16:creationId xmlns:a16="http://schemas.microsoft.com/office/drawing/2014/main" id="{BFD1B48E-75DA-34E2-F5E8-467DF0B96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59" y="3716989"/>
            <a:ext cx="4136845" cy="30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0E0C42B-D73B-A658-E76C-1B63A9B5941B}"/>
              </a:ext>
            </a:extLst>
          </p:cNvPr>
          <p:cNvSpPr txBox="1"/>
          <p:nvPr/>
        </p:nvSpPr>
        <p:spPr>
          <a:xfrm>
            <a:off x="6490503" y="2227549"/>
            <a:ext cx="31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  <a:latin typeface="+mj-lt"/>
              </a:rPr>
              <a:t>Maken beweging mogelijk</a:t>
            </a:r>
          </a:p>
        </p:txBody>
      </p:sp>
    </p:spTree>
    <p:extLst>
      <p:ext uri="{BB962C8B-B14F-4D97-AF65-F5344CB8AC3E}">
        <p14:creationId xmlns:p14="http://schemas.microsoft.com/office/powerpoint/2010/main" val="65847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097032C0-2F4A-47E4-801D-CAA9B3E22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65" y="1849708"/>
            <a:ext cx="5541949" cy="4093892"/>
          </a:xfrm>
          <a:prstGeom prst="rect">
            <a:avLst/>
          </a:prstGeom>
        </p:spPr>
      </p:pic>
      <p:pic>
        <p:nvPicPr>
          <p:cNvPr id="3" name="Picture 2" descr="Light Pink Background Vector Art, Icons, and Graphics for ...">
            <a:extLst>
              <a:ext uri="{FF2B5EF4-FFF2-40B4-BE49-F238E27FC236}">
                <a16:creationId xmlns:a16="http://schemas.microsoft.com/office/drawing/2014/main" id="{EF0888DA-72A0-C9D7-7114-A53B2B51F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5" y="-781200"/>
            <a:ext cx="12322629" cy="842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5218981" y="303740"/>
            <a:ext cx="1552755" cy="677800"/>
          </a:xfrm>
          <a:prstGeom prst="roundRect">
            <a:avLst/>
          </a:prstGeom>
          <a:solidFill>
            <a:srgbClr val="FDB9D1"/>
          </a:solidFill>
          <a:ln>
            <a:solidFill>
              <a:srgbClr val="FDB9D1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647422" y="350252"/>
            <a:ext cx="2724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Pezen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614567" y="146785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8D392EC-40BA-1C59-EA18-36546BBBE5DB}"/>
              </a:ext>
            </a:extLst>
          </p:cNvPr>
          <p:cNvSpPr txBox="1"/>
          <p:nvPr/>
        </p:nvSpPr>
        <p:spPr>
          <a:xfrm>
            <a:off x="5745741" y="1753929"/>
            <a:ext cx="65115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5050"/>
                </a:solidFill>
                <a:latin typeface="+mj-lt"/>
              </a:rPr>
              <a:t>Pezen</a:t>
            </a:r>
            <a:r>
              <a:rPr lang="nl-BE" dirty="0">
                <a:latin typeface="+mj-lt"/>
              </a:rPr>
              <a:t>: bevestigen een spier aan beenderen (</a:t>
            </a:r>
            <a:r>
              <a:rPr lang="nl-BE" dirty="0">
                <a:solidFill>
                  <a:srgbClr val="FB659B"/>
                </a:solidFill>
                <a:latin typeface="+mj-lt"/>
              </a:rPr>
              <a:t>bindweefsel</a:t>
            </a:r>
            <a:r>
              <a:rPr lang="nl-BE" dirty="0">
                <a:latin typeface="+mj-lt"/>
              </a:rPr>
              <a:t>).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Ze zijn ontzettend stevig en kunnen niet samentrekken.</a:t>
            </a:r>
            <a:br>
              <a:rPr lang="nl-BE" dirty="0">
                <a:latin typeface="+mj-lt"/>
              </a:rPr>
            </a:br>
            <a:r>
              <a:rPr lang="nl-BE" b="1" dirty="0">
                <a:solidFill>
                  <a:srgbClr val="FF5050"/>
                </a:solidFill>
                <a:latin typeface="+mj-lt"/>
              </a:rPr>
              <a:t>Aanhechtingsplaats</a:t>
            </a:r>
            <a:r>
              <a:rPr lang="nl-BE" dirty="0">
                <a:latin typeface="+mj-lt"/>
              </a:rPr>
              <a:t>: plaats waar een pees aan het bot verbonden is.</a:t>
            </a:r>
          </a:p>
          <a:p>
            <a:endParaRPr lang="nl-BE" dirty="0">
              <a:latin typeface="+mj-lt"/>
            </a:endParaRPr>
          </a:p>
          <a:p>
            <a:r>
              <a:rPr lang="nl-BE" b="1" dirty="0">
                <a:solidFill>
                  <a:srgbClr val="FF5050"/>
                </a:solidFill>
                <a:latin typeface="+mj-lt"/>
              </a:rPr>
              <a:t>Kuitspier</a:t>
            </a:r>
            <a:r>
              <a:rPr lang="nl-BE" dirty="0">
                <a:latin typeface="+mj-lt"/>
              </a:rPr>
              <a:t>: </a:t>
            </a:r>
            <a:r>
              <a:rPr lang="nl-NL" dirty="0">
                <a:latin typeface="+mj-lt"/>
              </a:rPr>
              <a:t>als je je voet wilt strekken, moet de kuitspier samentrekken.</a:t>
            </a:r>
          </a:p>
          <a:p>
            <a:r>
              <a:rPr lang="nl-NL" dirty="0">
                <a:latin typeface="+mj-lt"/>
              </a:rPr>
              <a:t>De afstand tussen de twee aanhechtingsplaatsen wordt kleiner. Hierdoor wordt het hielbeen naar boven getrokken.</a:t>
            </a:r>
            <a:br>
              <a:rPr lang="nl-NL" dirty="0">
                <a:latin typeface="+mj-lt"/>
              </a:rPr>
            </a:br>
            <a:br>
              <a:rPr lang="nl-NL" dirty="0">
                <a:latin typeface="+mj-lt"/>
              </a:rPr>
            </a:br>
            <a:r>
              <a:rPr lang="nl-NL" b="1" dirty="0">
                <a:solidFill>
                  <a:srgbClr val="FF5050"/>
                </a:solidFill>
                <a:latin typeface="+mj-lt"/>
              </a:rPr>
              <a:t>Hielbeen</a:t>
            </a:r>
            <a:r>
              <a:rPr lang="nl-NL" dirty="0">
                <a:latin typeface="+mj-lt"/>
              </a:rPr>
              <a:t>: het hielbeen wordt naar boven getrokken als de kuitspier zich samentrekt.</a:t>
            </a:r>
            <a:br>
              <a:rPr lang="nl-BE" dirty="0">
                <a:latin typeface="+mj-lt"/>
              </a:rPr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7957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0948DAE-B1DF-981C-5080-2269849DC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360" y="1943161"/>
            <a:ext cx="6337014" cy="4840168"/>
          </a:xfrm>
          <a:prstGeom prst="rect">
            <a:avLst/>
          </a:prstGeom>
        </p:spPr>
      </p:pic>
      <p:pic>
        <p:nvPicPr>
          <p:cNvPr id="3" name="Picture 2" descr="Light Pink Background Vector Art, Icons, and Graphics for ...">
            <a:extLst>
              <a:ext uri="{FF2B5EF4-FFF2-40B4-BE49-F238E27FC236}">
                <a16:creationId xmlns:a16="http://schemas.microsoft.com/office/drawing/2014/main" id="{EF0888DA-72A0-C9D7-7114-A53B2B51F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5" y="-781200"/>
            <a:ext cx="12322629" cy="842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5227607" y="303740"/>
            <a:ext cx="1466491" cy="677800"/>
          </a:xfrm>
          <a:prstGeom prst="roundRect">
            <a:avLst/>
          </a:prstGeom>
          <a:solidFill>
            <a:srgbClr val="FDB9D1"/>
          </a:solidFill>
          <a:ln>
            <a:solidFill>
              <a:srgbClr val="FDB9D1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647422" y="350252"/>
            <a:ext cx="2724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Pezen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614567" y="146785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0480ACA-4408-A0D0-8415-80AB2D4945CE}"/>
              </a:ext>
            </a:extLst>
          </p:cNvPr>
          <p:cNvSpPr txBox="1"/>
          <p:nvPr/>
        </p:nvSpPr>
        <p:spPr>
          <a:xfrm>
            <a:off x="5401145" y="1267546"/>
            <a:ext cx="6643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5050"/>
                </a:solidFill>
                <a:latin typeface="+mj-lt"/>
              </a:rPr>
              <a:t>Spiervezel</a:t>
            </a:r>
            <a:r>
              <a:rPr lang="nl-BE" dirty="0">
                <a:latin typeface="+mj-lt"/>
              </a:rPr>
              <a:t>: </a:t>
            </a:r>
            <a:r>
              <a:rPr lang="nl-NL" dirty="0">
                <a:latin typeface="+mj-lt"/>
              </a:rPr>
              <a:t>Elke spiervezel is ontstaan door samensmeltingen van vele spiercellen.</a:t>
            </a:r>
          </a:p>
          <a:p>
            <a:r>
              <a:rPr lang="nl-NL" dirty="0">
                <a:latin typeface="+mj-lt"/>
              </a:rPr>
              <a:t>- Als de spiervezels zich samentrekken, wordt de spier korter en dikker. </a:t>
            </a:r>
            <a:br>
              <a:rPr lang="nl-BE" dirty="0">
                <a:latin typeface="+mj-lt"/>
              </a:rPr>
            </a:br>
            <a:r>
              <a:rPr lang="nl-BE" b="1" dirty="0">
                <a:solidFill>
                  <a:srgbClr val="FF5050"/>
                </a:solidFill>
                <a:latin typeface="+mj-lt"/>
              </a:rPr>
              <a:t>Spierbundel</a:t>
            </a:r>
            <a:r>
              <a:rPr lang="nl-BE" dirty="0">
                <a:latin typeface="+mj-lt"/>
              </a:rPr>
              <a:t>: groep spiervezels omgeven door bindweefsel.</a:t>
            </a:r>
            <a:br>
              <a:rPr lang="nl-BE" dirty="0">
                <a:latin typeface="+mj-lt"/>
              </a:rPr>
            </a:br>
            <a:r>
              <a:rPr lang="nl-BE" b="1" dirty="0">
                <a:solidFill>
                  <a:srgbClr val="FF5050"/>
                </a:solidFill>
                <a:latin typeface="+mj-lt"/>
              </a:rPr>
              <a:t>Spierschede</a:t>
            </a:r>
            <a:r>
              <a:rPr lang="nl-BE" dirty="0">
                <a:latin typeface="+mj-lt"/>
              </a:rPr>
              <a:t>: stevig bindweefsel rondom een spier.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Elke spierbundel is omgeven door een spierschede</a:t>
            </a:r>
            <a:br>
              <a:rPr lang="nl-BE" dirty="0">
                <a:latin typeface="+mj-lt"/>
              </a:rPr>
            </a:br>
            <a:r>
              <a:rPr lang="nl-BE" b="1" dirty="0">
                <a:solidFill>
                  <a:srgbClr val="FF5050"/>
                </a:solidFill>
                <a:latin typeface="+mj-lt"/>
              </a:rPr>
              <a:t>Uitloper van een bewegingszenuwcel</a:t>
            </a:r>
            <a:r>
              <a:rPr lang="nl-BE" dirty="0">
                <a:latin typeface="+mj-lt"/>
              </a:rPr>
              <a:t>: </a:t>
            </a:r>
            <a:br>
              <a:rPr lang="nl-BE" dirty="0">
                <a:latin typeface="+mj-lt"/>
              </a:rPr>
            </a:br>
            <a:r>
              <a:rPr lang="nl-NL" dirty="0">
                <a:latin typeface="+mj-lt"/>
              </a:rPr>
              <a:t>Via bewegingszenuwcellen worden impulsen naar spieren geleid.</a:t>
            </a:r>
            <a:endParaRPr lang="nl-B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94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D3A258EE-CFCF-EBFD-77FD-F2C6A0BAD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" y="1446188"/>
            <a:ext cx="4910417" cy="506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ight Pink Background Vector Art, Icons, and Graphics for ...">
            <a:extLst>
              <a:ext uri="{FF2B5EF4-FFF2-40B4-BE49-F238E27FC236}">
                <a16:creationId xmlns:a16="http://schemas.microsoft.com/office/drawing/2014/main" id="{EF0888DA-72A0-C9D7-7114-A53B2B51F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5" y="-781200"/>
            <a:ext cx="12322629" cy="842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3918858" y="303740"/>
            <a:ext cx="3974840" cy="677800"/>
          </a:xfrm>
          <a:prstGeom prst="roundRect">
            <a:avLst/>
          </a:prstGeom>
          <a:solidFill>
            <a:srgbClr val="FDB9D1"/>
          </a:solidFill>
          <a:ln>
            <a:solidFill>
              <a:srgbClr val="FDB9D1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179532" y="350252"/>
            <a:ext cx="3453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Antagonistisch paar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614567" y="146785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0480ACA-4408-A0D0-8415-80AB2D4945CE}"/>
              </a:ext>
            </a:extLst>
          </p:cNvPr>
          <p:cNvSpPr txBox="1"/>
          <p:nvPr/>
        </p:nvSpPr>
        <p:spPr>
          <a:xfrm>
            <a:off x="5260528" y="1446188"/>
            <a:ext cx="664367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Als een spier samentrekt, wordt hij korter.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De botten waar de pees aan vast zit wordt naar elkaar toegetrokken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(</a:t>
            </a:r>
            <a:r>
              <a:rPr lang="nl-BE" b="1" dirty="0">
                <a:solidFill>
                  <a:srgbClr val="FF5050"/>
                </a:solidFill>
                <a:latin typeface="+mj-lt"/>
              </a:rPr>
              <a:t>beweging</a:t>
            </a:r>
            <a:r>
              <a:rPr lang="nl-BE" dirty="0">
                <a:latin typeface="+mj-lt"/>
              </a:rPr>
              <a:t>).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Om een bot te bewegen heb je altijd twee spieren nodig: 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1. </a:t>
            </a:r>
            <a:r>
              <a:rPr lang="nl-BE" b="1" dirty="0">
                <a:solidFill>
                  <a:srgbClr val="FF5050"/>
                </a:solidFill>
                <a:latin typeface="+mj-lt"/>
              </a:rPr>
              <a:t>Buigspier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2. </a:t>
            </a:r>
            <a:r>
              <a:rPr lang="nl-BE" b="1" dirty="0">
                <a:solidFill>
                  <a:srgbClr val="FF5050"/>
                </a:solidFill>
                <a:latin typeface="+mj-lt"/>
              </a:rPr>
              <a:t>Trekspier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- De buigspier en trekspier die samen één beweging mogelijk maken vormen samen een </a:t>
            </a:r>
            <a:r>
              <a:rPr lang="nl-BE" b="1" dirty="0">
                <a:solidFill>
                  <a:srgbClr val="FF5050"/>
                </a:solidFill>
                <a:latin typeface="+mj-lt"/>
              </a:rPr>
              <a:t>antagonistisch paar </a:t>
            </a:r>
            <a:r>
              <a:rPr lang="nl-BE" dirty="0">
                <a:latin typeface="+mj-lt"/>
              </a:rPr>
              <a:t>(twee spieren met een tegengestelde werking).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r>
              <a:rPr lang="nl-BE" i="1" dirty="0">
                <a:latin typeface="+mj-lt"/>
              </a:rPr>
              <a:t>Beweging van de onderarm</a:t>
            </a:r>
            <a:br>
              <a:rPr lang="nl-BE" i="1" dirty="0">
                <a:latin typeface="+mj-lt"/>
              </a:rPr>
            </a:br>
            <a:r>
              <a:rPr lang="nl-BE" dirty="0">
                <a:latin typeface="+mj-lt"/>
              </a:rPr>
              <a:t>Hier zijn twee spieren voor nodig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1. </a:t>
            </a:r>
            <a:r>
              <a:rPr lang="nl-BE" b="1" dirty="0">
                <a:solidFill>
                  <a:srgbClr val="FF5050"/>
                </a:solidFill>
                <a:latin typeface="+mj-lt"/>
              </a:rPr>
              <a:t>Biceps</a:t>
            </a:r>
            <a:r>
              <a:rPr lang="nl-BE" dirty="0">
                <a:latin typeface="+mj-lt"/>
              </a:rPr>
              <a:t> (armbuigspier)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2. </a:t>
            </a:r>
            <a:r>
              <a:rPr lang="nl-BE" b="1" dirty="0">
                <a:solidFill>
                  <a:srgbClr val="FF5050"/>
                </a:solidFill>
                <a:latin typeface="+mj-lt"/>
              </a:rPr>
              <a:t>Triceps</a:t>
            </a:r>
            <a:r>
              <a:rPr lang="nl-BE" dirty="0">
                <a:latin typeface="+mj-lt"/>
              </a:rPr>
              <a:t> (armstrekspier)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endParaRPr lang="nl-BE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9307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Pink Background Vector Art, Icons, and Graphics for ...">
            <a:extLst>
              <a:ext uri="{FF2B5EF4-FFF2-40B4-BE49-F238E27FC236}">
                <a16:creationId xmlns:a16="http://schemas.microsoft.com/office/drawing/2014/main" id="{EF0888DA-72A0-C9D7-7114-A53B2B51F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1200"/>
            <a:ext cx="12322629" cy="842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3657600" y="303740"/>
            <a:ext cx="4627984" cy="677800"/>
          </a:xfrm>
          <a:prstGeom prst="roundRect">
            <a:avLst/>
          </a:prstGeom>
          <a:solidFill>
            <a:srgbClr val="FDB9D1"/>
          </a:solidFill>
          <a:ln>
            <a:solidFill>
              <a:srgbClr val="FDB9D1"/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3834882" y="350252"/>
            <a:ext cx="4301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Andere spierbewegingen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614567" y="1467857"/>
            <a:ext cx="1130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0480ACA-4408-A0D0-8415-80AB2D4945CE}"/>
              </a:ext>
            </a:extLst>
          </p:cNvPr>
          <p:cNvSpPr txBox="1"/>
          <p:nvPr/>
        </p:nvSpPr>
        <p:spPr>
          <a:xfrm>
            <a:off x="697859" y="1237025"/>
            <a:ext cx="10041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Naast skeletspieren heb je ook allerlei spieren in je organen.</a:t>
            </a:r>
            <a:br>
              <a:rPr lang="nl-BE" dirty="0">
                <a:latin typeface="+mj-lt"/>
              </a:rPr>
            </a:br>
            <a:r>
              <a:rPr lang="nl-BE" b="1" dirty="0">
                <a:solidFill>
                  <a:srgbClr val="FF5050"/>
                </a:solidFill>
                <a:latin typeface="+mj-lt"/>
              </a:rPr>
              <a:t>Orgaanspieren</a:t>
            </a:r>
            <a:r>
              <a:rPr lang="nl-BE" dirty="0">
                <a:latin typeface="+mj-lt"/>
              </a:rPr>
              <a:t>: </a:t>
            </a:r>
            <a:r>
              <a:rPr lang="nl-NL" dirty="0">
                <a:latin typeface="+mj-lt"/>
              </a:rPr>
              <a:t>spieren in je organen die bewegen zonder dat je je daar bewust van bent</a:t>
            </a: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br>
              <a:rPr lang="nl-BE" dirty="0">
                <a:latin typeface="+mj-lt"/>
              </a:rPr>
            </a:br>
            <a:endParaRPr lang="nl-BE" i="1" dirty="0">
              <a:latin typeface="+mj-lt"/>
            </a:endParaRPr>
          </a:p>
        </p:txBody>
      </p:sp>
      <p:pic>
        <p:nvPicPr>
          <p:cNvPr id="9218" name="Picture 2" descr="Darmperistaltiek">
            <a:extLst>
              <a:ext uri="{FF2B5EF4-FFF2-40B4-BE49-F238E27FC236}">
                <a16:creationId xmlns:a16="http://schemas.microsoft.com/office/drawing/2014/main" id="{985236A1-9567-F6F3-628F-CD87B6104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36" y="3048003"/>
            <a:ext cx="6601141" cy="26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eart Pumping GIFs | Tenor">
            <a:extLst>
              <a:ext uri="{FF2B5EF4-FFF2-40B4-BE49-F238E27FC236}">
                <a16:creationId xmlns:a16="http://schemas.microsoft.com/office/drawing/2014/main" id="{A4E6826E-5DCD-7F19-8439-B372A6DAE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837" y="4141094"/>
            <a:ext cx="1565366" cy="219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최고 Goosebumps GIF들 | Gfycat">
            <a:extLst>
              <a:ext uri="{FF2B5EF4-FFF2-40B4-BE49-F238E27FC236}">
                <a16:creationId xmlns:a16="http://schemas.microsoft.com/office/drawing/2014/main" id="{111E46E0-15C0-283B-018F-1FFE5F1D1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294" y="2133986"/>
            <a:ext cx="3078325" cy="173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247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540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Spieren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celkern en celdeling </dc:title>
  <dc:creator>mike baets</dc:creator>
  <cp:lastModifiedBy>Mike baets</cp:lastModifiedBy>
  <cp:revision>24</cp:revision>
  <dcterms:created xsi:type="dcterms:W3CDTF">2022-12-08T13:49:26Z</dcterms:created>
  <dcterms:modified xsi:type="dcterms:W3CDTF">2025-02-18T21:24:03Z</dcterms:modified>
</cp:coreProperties>
</file>