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315" r:id="rId5"/>
    <p:sldId id="259" r:id="rId6"/>
    <p:sldId id="310" r:id="rId7"/>
    <p:sldId id="312" r:id="rId8"/>
    <p:sldId id="309" r:id="rId9"/>
    <p:sldId id="302" r:id="rId10"/>
    <p:sldId id="313" r:id="rId11"/>
    <p:sldId id="303" r:id="rId12"/>
    <p:sldId id="311" r:id="rId13"/>
    <p:sldId id="317" r:id="rId14"/>
    <p:sldId id="274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D1"/>
    <a:srgbClr val="FF5050"/>
    <a:srgbClr val="78D8EE"/>
    <a:srgbClr val="BF81E5"/>
    <a:srgbClr val="FB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159CF-5BF7-44B8-A1B0-D56DDABF531A}" v="9" dt="2024-04-17T07:58:58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CDC159CF-5BF7-44B8-A1B0-D56DDABF531A}"/>
    <pc:docChg chg="modSld">
      <pc:chgData name="Mike baets" userId="caef94e2b387531d" providerId="LiveId" clId="{CDC159CF-5BF7-44B8-A1B0-D56DDABF531A}" dt="2024-04-17T07:58:58.725" v="9" actId="167"/>
      <pc:docMkLst>
        <pc:docMk/>
      </pc:docMkLst>
      <pc:sldChg chg="modSp">
        <pc:chgData name="Mike baets" userId="caef94e2b387531d" providerId="LiveId" clId="{CDC159CF-5BF7-44B8-A1B0-D56DDABF531A}" dt="2024-04-17T07:58:03.937" v="0" actId="167"/>
        <pc:sldMkLst>
          <pc:docMk/>
          <pc:sldMk cId="2342488826" sldId="302"/>
        </pc:sldMkLst>
        <pc:picChg chg="mod">
          <ac:chgData name="Mike baets" userId="caef94e2b387531d" providerId="LiveId" clId="{CDC159CF-5BF7-44B8-A1B0-D56DDABF531A}" dt="2024-04-17T07:58:03.937" v="0" actId="167"/>
          <ac:picMkLst>
            <pc:docMk/>
            <pc:sldMk cId="2342488826" sldId="302"/>
            <ac:picMk id="2050" creationId="{9CFFFA9B-3B0E-0FA2-86A8-8FE534C7356D}"/>
          </ac:picMkLst>
        </pc:picChg>
      </pc:sldChg>
      <pc:sldChg chg="modSp">
        <pc:chgData name="Mike baets" userId="caef94e2b387531d" providerId="LiveId" clId="{CDC159CF-5BF7-44B8-A1B0-D56DDABF531A}" dt="2024-04-17T07:58:16.792" v="2" actId="167"/>
        <pc:sldMkLst>
          <pc:docMk/>
          <pc:sldMk cId="3798705147" sldId="303"/>
        </pc:sldMkLst>
        <pc:picChg chg="mod">
          <ac:chgData name="Mike baets" userId="caef94e2b387531d" providerId="LiveId" clId="{CDC159CF-5BF7-44B8-A1B0-D56DDABF531A}" dt="2024-04-17T07:58:16.792" v="2" actId="167"/>
          <ac:picMkLst>
            <pc:docMk/>
            <pc:sldMk cId="3798705147" sldId="303"/>
            <ac:picMk id="3076" creationId="{608F2B7F-45D6-114B-4956-684D121AA2F0}"/>
          </ac:picMkLst>
        </pc:picChg>
      </pc:sldChg>
      <pc:sldChg chg="modSp">
        <pc:chgData name="Mike baets" userId="caef94e2b387531d" providerId="LiveId" clId="{CDC159CF-5BF7-44B8-A1B0-D56DDABF531A}" dt="2024-04-17T07:58:58.725" v="9" actId="167"/>
        <pc:sldMkLst>
          <pc:docMk/>
          <pc:sldMk cId="1132191373" sldId="309"/>
        </pc:sldMkLst>
        <pc:picChg chg="mod">
          <ac:chgData name="Mike baets" userId="caef94e2b387531d" providerId="LiveId" clId="{CDC159CF-5BF7-44B8-A1B0-D56DDABF531A}" dt="2024-04-17T07:58:56.266" v="8" actId="167"/>
          <ac:picMkLst>
            <pc:docMk/>
            <pc:sldMk cId="1132191373" sldId="309"/>
            <ac:picMk id="1026" creationId="{D3117218-DD2C-F2AD-027A-02F7564DF4DA}"/>
          </ac:picMkLst>
        </pc:picChg>
        <pc:picChg chg="mod">
          <ac:chgData name="Mike baets" userId="caef94e2b387531d" providerId="LiveId" clId="{CDC159CF-5BF7-44B8-A1B0-D56DDABF531A}" dt="2024-04-17T07:58:58.725" v="9" actId="167"/>
          <ac:picMkLst>
            <pc:docMk/>
            <pc:sldMk cId="1132191373" sldId="309"/>
            <ac:picMk id="1028" creationId="{DCA1BC1E-0515-AF7A-5ABA-BFCD2671D716}"/>
          </ac:picMkLst>
        </pc:picChg>
      </pc:sldChg>
      <pc:sldChg chg="modSp mod">
        <pc:chgData name="Mike baets" userId="caef94e2b387531d" providerId="LiveId" clId="{CDC159CF-5BF7-44B8-A1B0-D56DDABF531A}" dt="2024-04-17T07:58:39.195" v="7" actId="167"/>
        <pc:sldMkLst>
          <pc:docMk/>
          <pc:sldMk cId="3676862038" sldId="311"/>
        </pc:sldMkLst>
        <pc:picChg chg="mod">
          <ac:chgData name="Mike baets" userId="caef94e2b387531d" providerId="LiveId" clId="{CDC159CF-5BF7-44B8-A1B0-D56DDABF531A}" dt="2024-04-17T07:58:34.861" v="5" actId="34135"/>
          <ac:picMkLst>
            <pc:docMk/>
            <pc:sldMk cId="3676862038" sldId="311"/>
            <ac:picMk id="2" creationId="{9F671CBF-53FA-ECDA-E56B-0156A61CA25A}"/>
          </ac:picMkLst>
        </pc:picChg>
        <pc:picChg chg="mod">
          <ac:chgData name="Mike baets" userId="caef94e2b387531d" providerId="LiveId" clId="{CDC159CF-5BF7-44B8-A1B0-D56DDABF531A}" dt="2024-04-17T07:58:33.196" v="4" actId="167"/>
          <ac:picMkLst>
            <pc:docMk/>
            <pc:sldMk cId="3676862038" sldId="311"/>
            <ac:picMk id="6" creationId="{A177AE18-3E33-39E8-0C48-1A500CBE4007}"/>
          </ac:picMkLst>
        </pc:picChg>
        <pc:picChg chg="mod">
          <ac:chgData name="Mike baets" userId="caef94e2b387531d" providerId="LiveId" clId="{CDC159CF-5BF7-44B8-A1B0-D56DDABF531A}" dt="2024-04-17T07:58:39.195" v="7" actId="167"/>
          <ac:picMkLst>
            <pc:docMk/>
            <pc:sldMk cId="3676862038" sldId="311"/>
            <ac:picMk id="3074" creationId="{DD9813BB-ABBE-624D-EED6-71374AAD995D}"/>
          </ac:picMkLst>
        </pc:picChg>
        <pc:picChg chg="mod">
          <ac:chgData name="Mike baets" userId="caef94e2b387531d" providerId="LiveId" clId="{CDC159CF-5BF7-44B8-A1B0-D56DDABF531A}" dt="2024-04-17T07:58:36.736" v="6" actId="167"/>
          <ac:picMkLst>
            <pc:docMk/>
            <pc:sldMk cId="3676862038" sldId="311"/>
            <ac:picMk id="3078" creationId="{AB3DF820-C922-7204-587E-E28B8E389B51}"/>
          </ac:picMkLst>
        </pc:picChg>
        <pc:picChg chg="mod">
          <ac:chgData name="Mike baets" userId="caef94e2b387531d" providerId="LiveId" clId="{CDC159CF-5BF7-44B8-A1B0-D56DDABF531A}" dt="2024-04-17T07:58:31.412" v="3" actId="167"/>
          <ac:picMkLst>
            <pc:docMk/>
            <pc:sldMk cId="3676862038" sldId="311"/>
            <ac:picMk id="3086" creationId="{5946E36D-D04C-23BE-7513-A7DB30E241AB}"/>
          </ac:picMkLst>
        </pc:picChg>
      </pc:sldChg>
      <pc:sldChg chg="modSp">
        <pc:chgData name="Mike baets" userId="caef94e2b387531d" providerId="LiveId" clId="{CDC159CF-5BF7-44B8-A1B0-D56DDABF531A}" dt="2024-04-17T07:58:09.032" v="1" actId="167"/>
        <pc:sldMkLst>
          <pc:docMk/>
          <pc:sldMk cId="488121574" sldId="313"/>
        </pc:sldMkLst>
        <pc:picChg chg="mod">
          <ac:chgData name="Mike baets" userId="caef94e2b387531d" providerId="LiveId" clId="{CDC159CF-5BF7-44B8-A1B0-D56DDABF531A}" dt="2024-04-17T07:58:09.032" v="1" actId="167"/>
          <ac:picMkLst>
            <pc:docMk/>
            <pc:sldMk cId="488121574" sldId="313"/>
            <ac:picMk id="6" creationId="{D704C7DC-F4F1-100B-5F1B-EE23148229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074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946F5-E8DA-4CED-E4EC-72E8212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963" y="1414326"/>
            <a:ext cx="6959599" cy="2665509"/>
          </a:xfrm>
        </p:spPr>
        <p:txBody>
          <a:bodyPr>
            <a:normAutofit/>
          </a:bodyPr>
          <a:lstStyle/>
          <a:p>
            <a:pPr algn="r"/>
            <a:r>
              <a:rPr lang="nl-BE" sz="7200" dirty="0">
                <a:solidFill>
                  <a:schemeClr val="bg1"/>
                </a:solidFill>
              </a:rPr>
              <a:t>Beenverbindingen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F0BEF-59D6-C7F0-6E28-4C5C65C1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nl-BE" dirty="0">
                <a:solidFill>
                  <a:schemeClr val="bg1"/>
                </a:solidFill>
                <a:latin typeface="+mj-lt"/>
              </a:rPr>
              <a:t>4.3 </a:t>
            </a:r>
            <a:r>
              <a:rPr lang="nl-BE" dirty="0" err="1">
                <a:solidFill>
                  <a:schemeClr val="bg1"/>
                </a:solidFill>
                <a:latin typeface="+mj-lt"/>
              </a:rPr>
              <a:t>BvJ</a:t>
            </a:r>
            <a:br>
              <a:rPr lang="nl-BE" dirty="0">
                <a:solidFill>
                  <a:schemeClr val="bg1"/>
                </a:solidFill>
                <a:latin typeface="+mj-lt"/>
              </a:rPr>
            </a:br>
            <a:r>
              <a:rPr lang="nl-BE" sz="1050" dirty="0">
                <a:solidFill>
                  <a:schemeClr val="bg1"/>
                </a:solidFill>
                <a:latin typeface="+mj-lt"/>
              </a:rPr>
              <a:t>Leerjaar 1</a:t>
            </a:r>
          </a:p>
        </p:txBody>
      </p:sp>
      <p:pic>
        <p:nvPicPr>
          <p:cNvPr id="1032" name="Picture 8" descr="I Got Your Back Bro, Bones, Skull, Comedy, Skeleton, Funny, HD phone  wallpaper | Peakpx">
            <a:extLst>
              <a:ext uri="{FF2B5EF4-FFF2-40B4-BE49-F238E27FC236}">
                <a16:creationId xmlns:a16="http://schemas.microsoft.com/office/drawing/2014/main" id="{B9AF0A93-4815-0B1F-16F1-F3E5F2A8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r="2" b="17366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D1E5E4-3C33-6D44-31F8-A5E5F4ADC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3" y="5469617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704C7DC-F4F1-100B-5F1B-EE231482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83" y="1258360"/>
            <a:ext cx="74961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Bouw van een gewricht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12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08F2B7F-45D6-114B-4956-684D121A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163197"/>
            <a:ext cx="5486099" cy="5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Type gewrichten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714C1B-7168-2206-704C-184609902354}"/>
              </a:ext>
            </a:extLst>
          </p:cNvPr>
          <p:cNvSpPr txBox="1"/>
          <p:nvPr/>
        </p:nvSpPr>
        <p:spPr>
          <a:xfrm>
            <a:off x="6370192" y="1604492"/>
            <a:ext cx="46758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Kogelgewicht</a:t>
            </a:r>
            <a:r>
              <a:rPr lang="nl-BE" dirty="0"/>
              <a:t>. </a:t>
            </a:r>
            <a:r>
              <a:rPr lang="nl-NL" dirty="0"/>
              <a:t>Gewricht waarbij de gewrichtskogel van het ene bot draait in de gewrichtskom van het andere bot.</a:t>
            </a:r>
            <a:br>
              <a:rPr lang="nl-NL" dirty="0"/>
            </a:br>
            <a:r>
              <a:rPr lang="nl-NL" dirty="0"/>
              <a:t>Zoals..?</a:t>
            </a:r>
          </a:p>
          <a:p>
            <a:endParaRPr lang="nl-NL" dirty="0"/>
          </a:p>
          <a:p>
            <a:endParaRPr lang="nl-NL" dirty="0"/>
          </a:p>
          <a:p>
            <a:br>
              <a:rPr lang="nl-BE" dirty="0"/>
            </a:br>
            <a:r>
              <a:rPr lang="nl-BE" dirty="0"/>
              <a:t>2.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Rolgewricht</a:t>
            </a:r>
            <a:r>
              <a:rPr lang="nl-BE" dirty="0"/>
              <a:t>. </a:t>
            </a:r>
            <a:r>
              <a:rPr lang="nl-NL" dirty="0"/>
              <a:t>Gewricht waarbij het ene bot in de lengteas om het ander bot draait.</a:t>
            </a:r>
            <a:br>
              <a:rPr lang="nl-BE" dirty="0"/>
            </a:br>
            <a:r>
              <a:rPr lang="nl-BE" dirty="0"/>
              <a:t>Zoals..?</a:t>
            </a:r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3.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Scharniergewricht</a:t>
            </a:r>
            <a:r>
              <a:rPr lang="nl-BE" dirty="0"/>
              <a:t>. </a:t>
            </a:r>
            <a:r>
              <a:rPr lang="nl-NL" dirty="0"/>
              <a:t>Gewricht waarbij het ene bot als een scharnier ten opzichte van het andere bot beweegt.</a:t>
            </a:r>
            <a:br>
              <a:rPr lang="nl-NL" dirty="0"/>
            </a:br>
            <a:r>
              <a:rPr lang="nl-NL" dirty="0"/>
              <a:t>Zoals..?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870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 Atlas, C1 ofwel onze eerste halswervel | Face Yoga For You">
            <a:extLst>
              <a:ext uri="{FF2B5EF4-FFF2-40B4-BE49-F238E27FC236}">
                <a16:creationId xmlns:a16="http://schemas.microsoft.com/office/drawing/2014/main" id="{DD9813BB-ABBE-624D-EED6-71374AAD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9" y="1360344"/>
            <a:ext cx="2917637" cy="284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weging: soorten gewrichten :: Stevigheid-en-beweging">
            <a:extLst>
              <a:ext uri="{FF2B5EF4-FFF2-40B4-BE49-F238E27FC236}">
                <a16:creationId xmlns:a16="http://schemas.microsoft.com/office/drawing/2014/main" id="{AB3DF820-C922-7204-587E-E28B8E38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6" y="4507688"/>
            <a:ext cx="2315942" cy="19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eweging: soorten gewrichten :: Stevigheid-en-beweging">
            <a:extLst>
              <a:ext uri="{FF2B5EF4-FFF2-40B4-BE49-F238E27FC236}">
                <a16:creationId xmlns:a16="http://schemas.microsoft.com/office/drawing/2014/main" id="{A177AE18-3E33-39E8-0C48-1A500CBE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6" y="1236306"/>
            <a:ext cx="1924051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arc Veldhoen on Twitter: &quot;In ons lichaam onderscheiden we verschillende  soorten gewrichten: 1 - zadelgewricht; dit is het gewricht dat de duim met  de handwortelbeentjes vormt. Het laat een grote mate van">
            <a:extLst>
              <a:ext uri="{FF2B5EF4-FFF2-40B4-BE49-F238E27FC236}">
                <a16:creationId xmlns:a16="http://schemas.microsoft.com/office/drawing/2014/main" id="{5946E36D-D04C-23BE-7513-A7DB30E2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9" y="4519024"/>
            <a:ext cx="2657474" cy="20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Type gewrichten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714C1B-7168-2206-704C-184609902354}"/>
              </a:ext>
            </a:extLst>
          </p:cNvPr>
          <p:cNvSpPr txBox="1"/>
          <p:nvPr/>
        </p:nvSpPr>
        <p:spPr>
          <a:xfrm>
            <a:off x="6370192" y="1604492"/>
            <a:ext cx="46758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4.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Atlas en draaier</a:t>
            </a:r>
            <a:r>
              <a:rPr lang="nl-BE" dirty="0"/>
              <a:t>. Is de eerste wervel van de wervelkolom. </a:t>
            </a:r>
            <a:endParaRPr lang="nl-NL" dirty="0"/>
          </a:p>
          <a:p>
            <a:endParaRPr lang="nl-NL" dirty="0"/>
          </a:p>
          <a:p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5.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Zadelgewricht</a:t>
            </a:r>
            <a:r>
              <a:rPr lang="nl-BE" dirty="0"/>
              <a:t>. Botdelen vormen een zadel. </a:t>
            </a:r>
            <a:r>
              <a:rPr lang="nl-NL" dirty="0"/>
              <a:t>Gewricht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duim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handwortel</a:t>
            </a:r>
            <a:r>
              <a:rPr lang="en-US" dirty="0"/>
              <a:t>.</a:t>
            </a:r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5C201E2-BD54-48EF-AD5E-1F6258127183}"/>
              </a:ext>
            </a:extLst>
          </p:cNvPr>
          <p:cNvSpPr/>
          <p:nvPr/>
        </p:nvSpPr>
        <p:spPr>
          <a:xfrm>
            <a:off x="1967254" y="4743813"/>
            <a:ext cx="505358" cy="45333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6669D-38F3-1696-15F1-1EAF33A8C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44E106-D351-C8CB-8DC2-C5AAEF315834}"/>
              </a:ext>
            </a:extLst>
          </p:cNvPr>
          <p:cNvSpPr/>
          <p:nvPr/>
        </p:nvSpPr>
        <p:spPr>
          <a:xfrm>
            <a:off x="4977441" y="303740"/>
            <a:ext cx="2294627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947A4559-8578-6376-791D-FB06CB51B0F0}"/>
              </a:ext>
            </a:extLst>
          </p:cNvPr>
          <p:cNvSpPr/>
          <p:nvPr/>
        </p:nvSpPr>
        <p:spPr>
          <a:xfrm>
            <a:off x="2821781" y="2503053"/>
            <a:ext cx="6548437" cy="17670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F740F590-BFDE-16E1-0E37-31448B4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64D51DF-C43C-1C5A-FD61-7C9EF0019C80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4A93645-99A3-6B32-99E0-3F5D6F9A18FD}"/>
              </a:ext>
            </a:extLst>
          </p:cNvPr>
          <p:cNvSpPr txBox="1"/>
          <p:nvPr/>
        </p:nvSpPr>
        <p:spPr>
          <a:xfrm>
            <a:off x="2965105" y="2553615"/>
            <a:ext cx="6297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Deze les heb je geleerd..</a:t>
            </a:r>
          </a:p>
          <a:p>
            <a:r>
              <a:rPr lang="nl-NL" sz="2000" dirty="0">
                <a:latin typeface="+mj-lt"/>
              </a:rPr>
              <a:t>1. Vier </a:t>
            </a:r>
            <a:r>
              <a:rPr lang="nl-NL" sz="2000" b="1" dirty="0">
                <a:latin typeface="+mj-lt"/>
              </a:rPr>
              <a:t>beenverbindingen</a:t>
            </a:r>
            <a:r>
              <a:rPr lang="nl-NL" sz="2000" dirty="0">
                <a:latin typeface="+mj-lt"/>
              </a:rPr>
              <a:t> beschrijven.</a:t>
            </a:r>
          </a:p>
          <a:p>
            <a:r>
              <a:rPr lang="nl-NL" sz="2000" dirty="0">
                <a:latin typeface="+mj-lt"/>
              </a:rPr>
              <a:t>2. De </a:t>
            </a:r>
            <a:r>
              <a:rPr lang="nl-NL" sz="2000" b="1" dirty="0">
                <a:latin typeface="+mj-lt"/>
              </a:rPr>
              <a:t>bouw</a:t>
            </a:r>
            <a:r>
              <a:rPr lang="nl-NL" sz="2000" dirty="0">
                <a:latin typeface="+mj-lt"/>
              </a:rPr>
              <a:t> van een </a:t>
            </a:r>
            <a:r>
              <a:rPr lang="nl-NL" sz="2000" b="1" dirty="0">
                <a:latin typeface="+mj-lt"/>
              </a:rPr>
              <a:t>gewricht</a:t>
            </a:r>
            <a:r>
              <a:rPr lang="nl-NL" sz="2000" dirty="0">
                <a:latin typeface="+mj-lt"/>
              </a:rPr>
              <a:t> beschrijven.</a:t>
            </a:r>
          </a:p>
          <a:p>
            <a:r>
              <a:rPr lang="nl-NL" sz="2000" dirty="0">
                <a:latin typeface="+mj-lt"/>
              </a:rPr>
              <a:t>3. Het verschil tussen een </a:t>
            </a:r>
            <a:r>
              <a:rPr lang="nl-NL" sz="2000" b="1" dirty="0">
                <a:latin typeface="+mj-lt"/>
              </a:rPr>
              <a:t>kogelgewricht</a:t>
            </a:r>
            <a:r>
              <a:rPr lang="nl-NL" sz="2000" dirty="0">
                <a:latin typeface="+mj-lt"/>
              </a:rPr>
              <a:t> en een </a:t>
            </a:r>
            <a:r>
              <a:rPr lang="nl-NL" sz="2000" b="1" dirty="0">
                <a:latin typeface="+mj-lt"/>
              </a:rPr>
              <a:t>scharniergewricht</a:t>
            </a:r>
            <a:r>
              <a:rPr lang="nl-NL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6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04660" y="303740"/>
            <a:ext cx="1961966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4173B744-9B56-F236-41D4-1523E6C3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9F529A9-E0E4-0EB5-6343-9B812A936BB1}"/>
              </a:ext>
            </a:extLst>
          </p:cNvPr>
          <p:cNvSpPr/>
          <p:nvPr/>
        </p:nvSpPr>
        <p:spPr>
          <a:xfrm>
            <a:off x="1339748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8" name="Rectangle 7" descr="Klaslokaal">
            <a:extLst>
              <a:ext uri="{FF2B5EF4-FFF2-40B4-BE49-F238E27FC236}">
                <a16:creationId xmlns:a16="http://schemas.microsoft.com/office/drawing/2014/main" id="{032AE604-C617-1DF8-A650-42CAA2EEBA66}"/>
              </a:ext>
            </a:extLst>
          </p:cNvPr>
          <p:cNvSpPr/>
          <p:nvPr/>
        </p:nvSpPr>
        <p:spPr>
          <a:xfrm>
            <a:off x="1763873" y="2356075"/>
            <a:ext cx="1141875" cy="11418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8040A-23EE-A108-144A-B4F4A2EF51C9}"/>
              </a:ext>
            </a:extLst>
          </p:cNvPr>
          <p:cNvGrpSpPr/>
          <p:nvPr/>
        </p:nvGrpSpPr>
        <p:grpSpPr>
          <a:xfrm>
            <a:off x="692043" y="4206049"/>
            <a:ext cx="3262500" cy="720000"/>
            <a:chOff x="78632" y="2345157"/>
            <a:chExt cx="3262500" cy="72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733999-3ADA-094F-D3B6-FABB0B03FD2C}"/>
                </a:ext>
              </a:extLst>
            </p:cNvPr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D26FF1-1D9C-8B37-0AEA-32F827FB6D07}"/>
                </a:ext>
              </a:extLst>
            </p:cNvPr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Tijdens de les 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A8AD117-E6FA-6531-D5C8-F703B4AB40C2}"/>
              </a:ext>
            </a:extLst>
          </p:cNvPr>
          <p:cNvSpPr/>
          <p:nvPr/>
        </p:nvSpPr>
        <p:spPr>
          <a:xfrm>
            <a:off x="5173185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1" name="Rectangle 10" descr="Open Quotation Mark">
            <a:extLst>
              <a:ext uri="{FF2B5EF4-FFF2-40B4-BE49-F238E27FC236}">
                <a16:creationId xmlns:a16="http://schemas.microsoft.com/office/drawing/2014/main" id="{4F965A65-46DE-AD7A-5E3D-6D6C02270007}"/>
              </a:ext>
            </a:extLst>
          </p:cNvPr>
          <p:cNvSpPr/>
          <p:nvPr/>
        </p:nvSpPr>
        <p:spPr>
          <a:xfrm>
            <a:off x="5597310" y="2356075"/>
            <a:ext cx="1141875" cy="11418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1A2C4-B204-C8B9-C7E0-FBA3282037B2}"/>
              </a:ext>
            </a:extLst>
          </p:cNvPr>
          <p:cNvGrpSpPr/>
          <p:nvPr/>
        </p:nvGrpSpPr>
        <p:grpSpPr>
          <a:xfrm>
            <a:off x="8237456" y="4163670"/>
            <a:ext cx="3262500" cy="720000"/>
            <a:chOff x="7624045" y="2302778"/>
            <a:chExt cx="326250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7FD72B-9A4C-CFFE-3675-6663CCF55D9A}"/>
                </a:ext>
              </a:extLst>
            </p:cNvPr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CC8B3B-4EB0-FEFD-8C7A-EAB8860269CF}"/>
                </a:ext>
              </a:extLst>
            </p:cNvPr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Zijn je samenvattingen in orde?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27738DD-11FB-C68F-84AE-CA71BC4F10AB}"/>
              </a:ext>
            </a:extLst>
          </p:cNvPr>
          <p:cNvSpPr/>
          <p:nvPr/>
        </p:nvSpPr>
        <p:spPr>
          <a:xfrm>
            <a:off x="9006623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4" name="Rectangle 13" descr="Vinkje">
            <a:extLst>
              <a:ext uri="{FF2B5EF4-FFF2-40B4-BE49-F238E27FC236}">
                <a16:creationId xmlns:a16="http://schemas.microsoft.com/office/drawing/2014/main" id="{1A3BF937-B860-D241-B27D-CD38059C04D1}"/>
              </a:ext>
            </a:extLst>
          </p:cNvPr>
          <p:cNvSpPr/>
          <p:nvPr/>
        </p:nvSpPr>
        <p:spPr>
          <a:xfrm>
            <a:off x="9430748" y="2356075"/>
            <a:ext cx="1141875" cy="11418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51511-3714-F7BB-A32E-649EF5DE7B17}"/>
              </a:ext>
            </a:extLst>
          </p:cNvPr>
          <p:cNvGrpSpPr/>
          <p:nvPr/>
        </p:nvGrpSpPr>
        <p:grpSpPr>
          <a:xfrm>
            <a:off x="4345587" y="4183808"/>
            <a:ext cx="3262500" cy="720000"/>
            <a:chOff x="3732176" y="2322916"/>
            <a:chExt cx="32625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893BCD-5536-3AAE-3285-C91791F9F009}"/>
                </a:ext>
              </a:extLst>
            </p:cNvPr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CA3100-A8F2-54ED-D031-B3D18F34AE1D}"/>
                </a:ext>
              </a:extLst>
            </p:cNvPr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Huiswerk</a:t>
              </a:r>
              <a:endParaRPr lang="en-US" sz="16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85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429CCDEA-4F8C-6C42-F4F9-1F4287CB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007" y="2619795"/>
            <a:ext cx="37876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Beoordeling tekening ui cel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738563" y="3000375"/>
            <a:ext cx="6548437" cy="10001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877A13AF-FBED-CC3B-886F-11EA231E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4.2 Botten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4682826" y="3005452"/>
            <a:ext cx="628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Bouw van botweefsel en kraakbeenweefsel</a:t>
            </a:r>
          </a:p>
          <a:p>
            <a:pPr marL="342900" indent="-342900">
              <a:buFontTx/>
              <a:buChar char="-"/>
            </a:pP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Hoe verandert de samenstelling van botten </a:t>
            </a:r>
            <a:b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tijdens het leven</a:t>
            </a:r>
          </a:p>
        </p:txBody>
      </p:sp>
      <p:pic>
        <p:nvPicPr>
          <p:cNvPr id="1026" name="Picture 2" descr="Dog Bone Clipart Free, Bone PNG Images - Free Transparent PNG Logos">
            <a:extLst>
              <a:ext uri="{FF2B5EF4-FFF2-40B4-BE49-F238E27FC236}">
                <a16:creationId xmlns:a16="http://schemas.microsoft.com/office/drawing/2014/main" id="{F7A04282-3F47-1807-C40C-B7D421A5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5488">
            <a:off x="3886886" y="3310070"/>
            <a:ext cx="840881" cy="4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77441" y="303740"/>
            <a:ext cx="2294627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BADF0B71-2E21-5560-BF34-0DA700B0BD46}"/>
              </a:ext>
            </a:extLst>
          </p:cNvPr>
          <p:cNvSpPr/>
          <p:nvPr/>
        </p:nvSpPr>
        <p:spPr>
          <a:xfrm>
            <a:off x="2821781" y="2503053"/>
            <a:ext cx="6548437" cy="17670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2F524E8B-DAC5-F245-B8EF-EDD23320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D33AA7-6610-665B-9369-ECD73B03AAD8}"/>
              </a:ext>
            </a:extLst>
          </p:cNvPr>
          <p:cNvSpPr txBox="1"/>
          <p:nvPr/>
        </p:nvSpPr>
        <p:spPr>
          <a:xfrm>
            <a:off x="2965105" y="2553615"/>
            <a:ext cx="6297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Deze les leer je..</a:t>
            </a:r>
          </a:p>
          <a:p>
            <a:r>
              <a:rPr lang="nl-NL" sz="2000" dirty="0">
                <a:latin typeface="+mj-lt"/>
              </a:rPr>
              <a:t>1. Vier </a:t>
            </a:r>
            <a:r>
              <a:rPr lang="nl-NL" sz="2000" b="1" dirty="0">
                <a:latin typeface="+mj-lt"/>
              </a:rPr>
              <a:t>beenverbindingen</a:t>
            </a:r>
            <a:r>
              <a:rPr lang="nl-NL" sz="2000" dirty="0">
                <a:latin typeface="+mj-lt"/>
              </a:rPr>
              <a:t> beschrijven.</a:t>
            </a:r>
          </a:p>
          <a:p>
            <a:r>
              <a:rPr lang="nl-NL" sz="2000" dirty="0">
                <a:latin typeface="+mj-lt"/>
              </a:rPr>
              <a:t>2. De </a:t>
            </a:r>
            <a:r>
              <a:rPr lang="nl-NL" sz="2000" b="1" dirty="0">
                <a:latin typeface="+mj-lt"/>
              </a:rPr>
              <a:t>bouw</a:t>
            </a:r>
            <a:r>
              <a:rPr lang="nl-NL" sz="2000" dirty="0">
                <a:latin typeface="+mj-lt"/>
              </a:rPr>
              <a:t> van een </a:t>
            </a:r>
            <a:r>
              <a:rPr lang="nl-NL" sz="2000" b="1" dirty="0">
                <a:latin typeface="+mj-lt"/>
              </a:rPr>
              <a:t>gewricht</a:t>
            </a:r>
            <a:r>
              <a:rPr lang="nl-NL" sz="2000" dirty="0">
                <a:latin typeface="+mj-lt"/>
              </a:rPr>
              <a:t> beschrijven.</a:t>
            </a:r>
          </a:p>
          <a:p>
            <a:r>
              <a:rPr lang="nl-NL" sz="2000" dirty="0">
                <a:latin typeface="+mj-lt"/>
              </a:rPr>
              <a:t>3. Het verschil tussen een </a:t>
            </a:r>
            <a:r>
              <a:rPr lang="nl-NL" sz="2000" b="1" dirty="0">
                <a:latin typeface="+mj-lt"/>
              </a:rPr>
              <a:t>kogelgewricht</a:t>
            </a:r>
            <a:r>
              <a:rPr lang="nl-NL" sz="2000" dirty="0">
                <a:latin typeface="+mj-lt"/>
              </a:rPr>
              <a:t> en een </a:t>
            </a:r>
            <a:r>
              <a:rPr lang="nl-NL" sz="2000" b="1" dirty="0">
                <a:latin typeface="+mj-lt"/>
              </a:rPr>
              <a:t>scharniergewricht</a:t>
            </a:r>
            <a:r>
              <a:rPr lang="nl-NL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47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217437" y="303740"/>
            <a:ext cx="3442996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923522" y="346011"/>
            <a:ext cx="396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Beenverbindingen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392EC-40BA-1C59-EA18-36546BBBE5DB}"/>
              </a:ext>
            </a:extLst>
          </p:cNvPr>
          <p:cNvSpPr txBox="1"/>
          <p:nvPr/>
        </p:nvSpPr>
        <p:spPr>
          <a:xfrm>
            <a:off x="3036231" y="1195445"/>
            <a:ext cx="7757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Botten kunnen op 4 verschillende manieren verbonden zijn.</a:t>
            </a:r>
            <a:br>
              <a:rPr lang="nl-BE" dirty="0"/>
            </a:br>
            <a:r>
              <a:rPr lang="nl-BE" dirty="0"/>
              <a:t>Er zijn dus vier soorten beenverbindingen.</a:t>
            </a:r>
          </a:p>
          <a:p>
            <a:endParaRPr lang="nl-BE" dirty="0"/>
          </a:p>
          <a:p>
            <a:pPr marL="342900" indent="-342900">
              <a:buAutoNum type="arabicPeriod"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Vergroeide botten</a:t>
            </a:r>
            <a:r>
              <a:rPr lang="nl-BE" dirty="0"/>
              <a:t>: onderaan de rug, aan het uiteinde van de wervelkolom vindt je het heiligbeen. Bestaat uit vergroeide wervelkolommen. </a:t>
            </a:r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Naadverbindingen</a:t>
            </a:r>
            <a:r>
              <a:rPr lang="nl-BE" dirty="0"/>
              <a:t>: de schedel is een dichte doos. De botten zitten met naden aan elkaar vast. Een naadverbinding is een stevige verbinding.</a:t>
            </a:r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Kraakverbindingen</a:t>
            </a:r>
            <a:r>
              <a:rPr lang="nl-BE" dirty="0"/>
              <a:t>: tussen de wervels zitten kraakbeenschijven. Hierdoor is de rug geen starre pijp. Maar kan hij soepel bewegen.</a:t>
            </a:r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Verbindingen door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gewrichten</a:t>
            </a:r>
            <a:r>
              <a:rPr lang="nl-BE" dirty="0"/>
              <a:t>: de botverbindingen die bewegingen mogelijk maken, zijn verbindingen met gewrichten.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358A07-0F0B-D64F-B02C-FB6B78692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71" y="1959428"/>
            <a:ext cx="1895726" cy="422736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EFB88C7-328F-FE99-053C-CC12A0E73A4F}"/>
              </a:ext>
            </a:extLst>
          </p:cNvPr>
          <p:cNvSpPr/>
          <p:nvPr/>
        </p:nvSpPr>
        <p:spPr>
          <a:xfrm>
            <a:off x="479685" y="1959427"/>
            <a:ext cx="2117034" cy="2191669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14A9366-E7CA-0A5C-3546-0765CE4DFC10}"/>
              </a:ext>
            </a:extLst>
          </p:cNvPr>
          <p:cNvSpPr/>
          <p:nvPr/>
        </p:nvSpPr>
        <p:spPr>
          <a:xfrm>
            <a:off x="468863" y="4118739"/>
            <a:ext cx="2117034" cy="2191669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144416" y="303740"/>
            <a:ext cx="5523723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144417" y="346185"/>
            <a:ext cx="552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Verbindingen </a:t>
            </a:r>
            <a:r>
              <a:rPr lang="nl-BE" sz="3200" dirty="0">
                <a:solidFill>
                  <a:schemeClr val="bg1"/>
                </a:solidFill>
                <a:latin typeface="+mj-lt"/>
              </a:rPr>
              <a:t>zonder</a:t>
            </a:r>
            <a:r>
              <a:rPr lang="nl-BE" sz="3200" dirty="0">
                <a:latin typeface="+mj-lt"/>
              </a:rPr>
              <a:t> beweging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392EC-40BA-1C59-EA18-36546BBBE5DB}"/>
              </a:ext>
            </a:extLst>
          </p:cNvPr>
          <p:cNvSpPr txBox="1"/>
          <p:nvPr/>
        </p:nvSpPr>
        <p:spPr>
          <a:xfrm>
            <a:off x="1581927" y="4806685"/>
            <a:ext cx="7757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Heiligbeen &amp; staartbeen: bestaan uit wervels die met elkaar vergroeid zijn. </a:t>
            </a:r>
            <a:br>
              <a:rPr lang="nl-BE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Vergroeid</a:t>
            </a:r>
            <a:r>
              <a:rPr lang="nl-BE" dirty="0"/>
              <a:t>: </a:t>
            </a:r>
            <a:r>
              <a:rPr lang="nl-NL" dirty="0"/>
              <a:t>twee of meer beenderen zijn één geheel geworden. </a:t>
            </a:r>
            <a:endParaRPr lang="nl-BE" dirty="0"/>
          </a:p>
          <a:p>
            <a:endParaRPr lang="nl-BE" dirty="0"/>
          </a:p>
          <a:p>
            <a:r>
              <a:rPr lang="nl-BE" dirty="0"/>
              <a:t>Botten van de schedel zitten aan elkaar vast met een naad.</a:t>
            </a:r>
            <a:br>
              <a:rPr lang="nl-BE" dirty="0"/>
            </a:b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Naad</a:t>
            </a:r>
            <a:r>
              <a:rPr lang="nl-BE" dirty="0"/>
              <a:t>: </a:t>
            </a:r>
            <a:r>
              <a:rPr lang="nl-NL" dirty="0"/>
              <a:t>kronkelige verbinding waar botten aan elkaar vast zitten.</a:t>
            </a:r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4A3803-C7D1-8A24-3B11-29C211A1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27" y="1212954"/>
            <a:ext cx="86487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6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210355" y="303740"/>
            <a:ext cx="1345720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144417" y="346185"/>
            <a:ext cx="552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Naad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11ACDE-D507-8635-5192-132AA252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59" y="2213745"/>
            <a:ext cx="96964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4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CA1BC1E-0515-AF7A-5ABA-BFCD2671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54" y="1342053"/>
            <a:ext cx="3398446" cy="25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117218-DD2C-F2AD-027A-02F7564D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3" y="1285718"/>
            <a:ext cx="2701471" cy="26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144416" y="303740"/>
            <a:ext cx="5523723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144417" y="346185"/>
            <a:ext cx="552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Verbindingen </a:t>
            </a:r>
            <a:r>
              <a:rPr lang="nl-BE" sz="3200" dirty="0">
                <a:solidFill>
                  <a:schemeClr val="bg1"/>
                </a:solidFill>
                <a:latin typeface="+mj-lt"/>
              </a:rPr>
              <a:t>met</a:t>
            </a:r>
            <a:r>
              <a:rPr lang="nl-BE" sz="3200" dirty="0">
                <a:latin typeface="+mj-lt"/>
              </a:rPr>
              <a:t> beweging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392EC-40BA-1C59-EA18-36546BBBE5DB}"/>
              </a:ext>
            </a:extLst>
          </p:cNvPr>
          <p:cNvSpPr txBox="1"/>
          <p:nvPr/>
        </p:nvSpPr>
        <p:spPr>
          <a:xfrm>
            <a:off x="946554" y="4159360"/>
            <a:ext cx="7189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Sommige botten zijn door 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kraakbeen</a:t>
            </a:r>
            <a:r>
              <a:rPr lang="nl-BE" dirty="0"/>
              <a:t> met elkaar verbonden.</a:t>
            </a:r>
            <a:br>
              <a:rPr lang="nl-BE" dirty="0"/>
            </a:br>
            <a:r>
              <a:rPr lang="nl-BE" dirty="0"/>
              <a:t>Zoals..</a:t>
            </a:r>
          </a:p>
          <a:p>
            <a:pPr marL="285750" indent="-285750">
              <a:buFontTx/>
              <a:buChar char="-"/>
            </a:pPr>
            <a:r>
              <a:rPr lang="nl-BE" dirty="0"/>
              <a:t>Ribben met het borstbeen</a:t>
            </a:r>
          </a:p>
          <a:p>
            <a:endParaRPr lang="nl-BE" dirty="0"/>
          </a:p>
          <a:p>
            <a:r>
              <a:rPr lang="nl-BE" dirty="0"/>
              <a:t>Tussen de ribben en de wervels zit een 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gewricht</a:t>
            </a:r>
            <a:r>
              <a:rPr lang="nl-BE" dirty="0"/>
              <a:t>.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Door het kraakbeen en de gewrichten kan je borstkast groter en kleiner worden als je ademhaalt.</a:t>
            </a:r>
          </a:p>
        </p:txBody>
      </p:sp>
    </p:spTree>
    <p:extLst>
      <p:ext uri="{BB962C8B-B14F-4D97-AF65-F5344CB8AC3E}">
        <p14:creationId xmlns:p14="http://schemas.microsoft.com/office/powerpoint/2010/main" val="113219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CFFFA9B-3B0E-0FA2-86A8-8FE534C7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74" y="3429000"/>
            <a:ext cx="6869251" cy="33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872119" y="303740"/>
            <a:ext cx="4381500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Bouw van een gewricht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A43A11-5470-3B42-1489-3D444D447FE4}"/>
              </a:ext>
            </a:extLst>
          </p:cNvPr>
          <p:cNvSpPr txBox="1"/>
          <p:nvPr/>
        </p:nvSpPr>
        <p:spPr>
          <a:xfrm>
            <a:off x="614566" y="1393355"/>
            <a:ext cx="11142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gewricht</a:t>
            </a:r>
            <a:r>
              <a:rPr lang="nl-NL" dirty="0"/>
              <a:t> bestaat uit twee losse botten. Een deel is de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gewrichtskom</a:t>
            </a:r>
            <a:r>
              <a:rPr lang="nl-NL" dirty="0"/>
              <a:t>, het andere de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gewrichtskogel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Beide onderdelen zijn bedekt door een laagje kraakbeen. Dat kraakbeenlaagje </a:t>
            </a:r>
            <a:r>
              <a:rPr lang="nl-NL" b="1" i="1" dirty="0"/>
              <a:t>beschermt </a:t>
            </a:r>
            <a:r>
              <a:rPr lang="nl-NL" dirty="0"/>
              <a:t>de botten tegen slijtage en zorgt ervoor dat de botten </a:t>
            </a:r>
            <a:r>
              <a:rPr lang="nl-NL" b="1" i="1" dirty="0"/>
              <a:t>soepel</a:t>
            </a:r>
            <a:r>
              <a:rPr lang="nl-NL" dirty="0"/>
              <a:t> kunnen </a:t>
            </a:r>
            <a:r>
              <a:rPr lang="nl-NL" b="1" i="1" dirty="0"/>
              <a:t>bewegen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botten zitten met een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gewrichtskapsel</a:t>
            </a:r>
            <a:r>
              <a:rPr lang="nl-NL" dirty="0"/>
              <a:t> aan elkaar vast. In het gewricht zit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gewrichtssmeer</a:t>
            </a:r>
            <a:r>
              <a:rPr lang="nl-NL" dirty="0"/>
              <a:t>. Daardoor kan het gewricht soepel bewegen. Sommige gewrichten hebben ook nog stevige </a:t>
            </a:r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kapselbanden</a:t>
            </a:r>
            <a:r>
              <a:rPr lang="nl-NL" dirty="0"/>
              <a:t> om het gewricht op de </a:t>
            </a:r>
            <a:r>
              <a:rPr lang="nl-NL" b="1" i="1" dirty="0"/>
              <a:t>plaats </a:t>
            </a:r>
            <a:r>
              <a:rPr lang="nl-NL" dirty="0"/>
              <a:t>te houden.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470235-0BD8-8D90-38E1-24AF5F2AD341}"/>
              </a:ext>
            </a:extLst>
          </p:cNvPr>
          <p:cNvSpPr txBox="1"/>
          <p:nvPr/>
        </p:nvSpPr>
        <p:spPr>
          <a:xfrm>
            <a:off x="2575249" y="3196546"/>
            <a:ext cx="2127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i="1" dirty="0"/>
              <a:t>Heupgewricht</a:t>
            </a:r>
          </a:p>
        </p:txBody>
      </p:sp>
    </p:spTree>
    <p:extLst>
      <p:ext uri="{BB962C8B-B14F-4D97-AF65-F5344CB8AC3E}">
        <p14:creationId xmlns:p14="http://schemas.microsoft.com/office/powerpoint/2010/main" val="2342488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530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Beenverbindingen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22</cp:revision>
  <dcterms:created xsi:type="dcterms:W3CDTF">2022-12-08T13:49:26Z</dcterms:created>
  <dcterms:modified xsi:type="dcterms:W3CDTF">2025-02-18T21:16:01Z</dcterms:modified>
</cp:coreProperties>
</file>