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302" r:id="rId7"/>
    <p:sldId id="303" r:id="rId8"/>
    <p:sldId id="306" r:id="rId9"/>
    <p:sldId id="307" r:id="rId10"/>
    <p:sldId id="304" r:id="rId11"/>
    <p:sldId id="305" r:id="rId12"/>
    <p:sldId id="309" r:id="rId13"/>
    <p:sldId id="274" r:id="rId14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9D1"/>
    <a:srgbClr val="FF5050"/>
    <a:srgbClr val="78D8EE"/>
    <a:srgbClr val="BF81E5"/>
    <a:srgbClr val="FB6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1ADD2-08A5-4B35-B611-874C15E468E8}" v="1" dt="2024-04-09T08:46:03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baets" userId="caef94e2b387531d" providerId="LiveId" clId="{F31A9644-9C5F-4862-9206-BBDA8FC64325}"/>
    <pc:docChg chg="modSld">
      <pc:chgData name="mike baets" userId="caef94e2b387531d" providerId="LiveId" clId="{F31A9644-9C5F-4862-9206-BBDA8FC64325}" dt="2023-01-10T10:47:21.567" v="147" actId="20577"/>
      <pc:docMkLst>
        <pc:docMk/>
      </pc:docMkLst>
      <pc:sldChg chg="addSp delSp modSp mod modAnim">
        <pc:chgData name="mike baets" userId="caef94e2b387531d" providerId="LiveId" clId="{F31A9644-9C5F-4862-9206-BBDA8FC64325}" dt="2023-01-10T09:40:33.332" v="62"/>
        <pc:sldMkLst>
          <pc:docMk/>
          <pc:sldMk cId="2453782341" sldId="304"/>
        </pc:sldMkLst>
        <pc:spChg chg="add del mod">
          <ac:chgData name="mike baets" userId="caef94e2b387531d" providerId="LiveId" clId="{F31A9644-9C5F-4862-9206-BBDA8FC64325}" dt="2023-01-10T09:40:33.332" v="62"/>
          <ac:spMkLst>
            <pc:docMk/>
            <pc:sldMk cId="2453782341" sldId="304"/>
            <ac:spMk id="3" creationId="{7A48EC8A-C0FB-9531-C94E-6BC01AA27856}"/>
          </ac:spMkLst>
        </pc:spChg>
        <pc:spChg chg="add mod">
          <ac:chgData name="mike baets" userId="caef94e2b387531d" providerId="LiveId" clId="{F31A9644-9C5F-4862-9206-BBDA8FC64325}" dt="2023-01-10T09:40:22.791" v="59" actId="207"/>
          <ac:spMkLst>
            <pc:docMk/>
            <pc:sldMk cId="2453782341" sldId="304"/>
            <ac:spMk id="6" creationId="{6D45F481-805D-1993-AD3E-BC2F2312FE3A}"/>
          </ac:spMkLst>
        </pc:spChg>
        <pc:spChg chg="mod">
          <ac:chgData name="mike baets" userId="caef94e2b387531d" providerId="LiveId" clId="{F31A9644-9C5F-4862-9206-BBDA8FC64325}" dt="2023-01-10T09:40:04.164" v="54" actId="21"/>
          <ac:spMkLst>
            <pc:docMk/>
            <pc:sldMk cId="2453782341" sldId="304"/>
            <ac:spMk id="7" creationId="{DB00690D-309B-2FA4-293F-FDCEAEF45661}"/>
          </ac:spMkLst>
        </pc:spChg>
        <pc:spChg chg="add mod">
          <ac:chgData name="mike baets" userId="caef94e2b387531d" providerId="LiveId" clId="{F31A9644-9C5F-4862-9206-BBDA8FC64325}" dt="2023-01-10T09:40:19.160" v="58" actId="207"/>
          <ac:spMkLst>
            <pc:docMk/>
            <pc:sldMk cId="2453782341" sldId="304"/>
            <ac:spMk id="8" creationId="{DC52FFE5-9E1A-1ADC-3CF4-3A74A2B301C1}"/>
          </ac:spMkLst>
        </pc:spChg>
      </pc:sldChg>
      <pc:sldChg chg="modSp mod">
        <pc:chgData name="mike baets" userId="caef94e2b387531d" providerId="LiveId" clId="{F31A9644-9C5F-4862-9206-BBDA8FC64325}" dt="2023-01-10T09:37:50.042" v="20" actId="20577"/>
        <pc:sldMkLst>
          <pc:docMk/>
          <pc:sldMk cId="2842518613" sldId="306"/>
        </pc:sldMkLst>
        <pc:spChg chg="mod">
          <ac:chgData name="mike baets" userId="caef94e2b387531d" providerId="LiveId" clId="{F31A9644-9C5F-4862-9206-BBDA8FC64325}" dt="2023-01-10T09:37:50.042" v="20" actId="20577"/>
          <ac:spMkLst>
            <pc:docMk/>
            <pc:sldMk cId="2842518613" sldId="306"/>
            <ac:spMk id="15" creationId="{B406044A-82E0-11E4-7655-F053F62B3DB9}"/>
          </ac:spMkLst>
        </pc:spChg>
      </pc:sldChg>
      <pc:sldChg chg="modSp mod">
        <pc:chgData name="mike baets" userId="caef94e2b387531d" providerId="LiveId" clId="{F31A9644-9C5F-4862-9206-BBDA8FC64325}" dt="2023-01-10T10:47:21.567" v="147" actId="20577"/>
        <pc:sldMkLst>
          <pc:docMk/>
          <pc:sldMk cId="1584836270" sldId="308"/>
        </pc:sldMkLst>
        <pc:spChg chg="mod">
          <ac:chgData name="mike baets" userId="caef94e2b387531d" providerId="LiveId" clId="{F31A9644-9C5F-4862-9206-BBDA8FC64325}" dt="2023-01-10T10:47:21.567" v="147" actId="20577"/>
          <ac:spMkLst>
            <pc:docMk/>
            <pc:sldMk cId="1584836270" sldId="308"/>
            <ac:spMk id="6" creationId="{4E058966-4C1D-CC04-0916-5F696923A688}"/>
          </ac:spMkLst>
        </pc:spChg>
      </pc:sldChg>
    </pc:docChg>
  </pc:docChgLst>
  <pc:docChgLst>
    <pc:chgData name="Mike baets" userId="caef94e2b387531d" providerId="LiveId" clId="{48D1ADD2-08A5-4B35-B611-874C15E468E8}"/>
    <pc:docChg chg="addSld modSld sldOrd">
      <pc:chgData name="Mike baets" userId="caef94e2b387531d" providerId="LiveId" clId="{48D1ADD2-08A5-4B35-B611-874C15E468E8}" dt="2024-04-17T08:05:16.248" v="3" actId="1076"/>
      <pc:docMkLst>
        <pc:docMk/>
      </pc:docMkLst>
      <pc:sldChg chg="modSp add mod ord">
        <pc:chgData name="Mike baets" userId="caef94e2b387531d" providerId="LiveId" clId="{48D1ADD2-08A5-4B35-B611-874C15E468E8}" dt="2024-04-17T08:05:16.248" v="3" actId="1076"/>
        <pc:sldMkLst>
          <pc:docMk/>
          <pc:sldMk cId="2555677810" sldId="282"/>
        </pc:sldMkLst>
        <pc:spChg chg="mod">
          <ac:chgData name="Mike baets" userId="caef94e2b387531d" providerId="LiveId" clId="{48D1ADD2-08A5-4B35-B611-874C15E468E8}" dt="2024-04-17T08:05:16.248" v="3" actId="1076"/>
          <ac:spMkLst>
            <pc:docMk/>
            <pc:sldMk cId="2555677810" sldId="282"/>
            <ac:spMk id="17" creationId="{400AFDBE-CEC9-13CC-A064-472279FFF95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F1422-ED1B-6A24-F2FC-4FD66C04D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27910A-7CD4-313C-8824-F57DC08AF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7F1E1B-E47B-AB13-B1D8-281EEC95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5EA116-5333-6E40-1D30-7A9755F4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BBD49D-D06A-BC51-41E2-B83EBD87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3B04E-ADF4-7E36-8D7A-CF15589C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4A7051-D569-A81D-89D1-135C3EF0C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0E135D-BF14-0743-D19D-DD28F04A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AE1FFC-7AF4-DF82-7CE6-0299E3BC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9AA7AE-70DD-9013-3E9B-4334E622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CE7D4B-52BB-C353-2921-BB4A766C6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3BFEB5-D180-799D-CEAF-98604E371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53EA1E-ADB3-C604-E09C-3553682E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5BABAB-4433-7921-0C29-ECF4E7E0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E5FE99-FBF0-7B26-984A-4CA7A0B2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067A-3B67-A59B-73E2-F0AF69BB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F89D25-4958-52F2-1B89-FFA1F8324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2EF760-C785-1AE7-D721-5021567E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42C114-CBA4-7082-6DD0-7DA8FA81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1FA6C0-13D9-8260-9980-F6710779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7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413F6-F2FD-C16A-83CB-E706DD50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2AE46D-AC96-A563-27FB-C9F2D0CB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27C542-E160-4DF4-AC59-569C089B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75D0BE-EB62-6BCE-F802-8E1AB3C2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651044-28B3-AA32-2E1B-43073533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CED17-9DB6-2116-A337-8209745E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27D9BA-66D2-8F66-AE87-DCBA2AC44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74424B-A2E9-B29C-1EAE-A4A2FDCDA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F7D7DA-D650-B187-CF3D-04676AB4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F54624-E0C6-3622-A34C-03615A3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C93FDA-963D-6FF1-6E15-8D46AAF8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9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81700-038E-BD81-1504-6D780B8E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41EDB6-EF1E-B74F-CC74-A34593B3D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8C78EA-9154-CA03-E67D-D771E925D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47D103C-B37A-8428-A67B-A237D7F68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45C051-DC80-D016-7D7E-FDF6CF2F5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139A19-5796-3D71-7BB3-4AE76C5D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D2DFFC-0C1E-FD0F-7DC5-B91A6A47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D840F5-85AD-1FC5-A6FE-DDABA801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78E7D-B8EA-FEEB-2473-3823CD4A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03CED5-E08C-6501-B9DA-F67B0041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1BB6ED-C645-376B-CBC6-8FC03649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A214F1-1C26-5DCF-E1F1-0000D62E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0CC69E-8FDB-6BF8-2320-A6080A70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6D34A6-6E05-5BD2-CA65-AAF873E5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173130-DA97-23EA-353E-F86D618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76424-0F3A-304C-1E7A-DB3E2D21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666C54-3D36-0A32-8267-C1B959A5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455C25-0C1A-71C0-2A77-EAF150479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042320-619F-441A-32D6-FBCF00D1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27074A-9AB7-26E1-1957-482A692A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67B784-EF9A-CE02-5FA9-1042E478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F1E66-1789-B1BC-F3A5-E42AC0EC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D39B2B5-9B75-0AE4-3D1B-57BB3AEC2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2F8AEA-1625-4ECE-A84C-3A4344290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7F8649-67B9-60A3-BA5B-1C7EF9C6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CA76C4-CD6F-B6E4-7708-6414BA5A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69CFA0-585A-178A-701C-7CC54DEE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9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43234A-792F-DBB8-90AE-BB4075F4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8680D9-8DE0-FE91-F97A-FB5AB4A8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FD77A1-B952-E46B-2032-DC52641B9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D4BEF4-7638-E199-A8FF-4F73606C6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E8664A-E087-39EF-9E9B-B75F7AAAB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0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samenstelling-bot-sterke-botten-maar-niet-te-zwaar/#q=kalk%20en%20lijmsto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Rectangle 2074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6946F5-E8DA-4CED-E4EC-72E82126B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00" y="1367673"/>
            <a:ext cx="6124576" cy="2665509"/>
          </a:xfrm>
        </p:spPr>
        <p:txBody>
          <a:bodyPr>
            <a:normAutofit/>
          </a:bodyPr>
          <a:lstStyle/>
          <a:p>
            <a:pPr algn="r"/>
            <a:r>
              <a:rPr lang="nl-BE" sz="7200" dirty="0">
                <a:solidFill>
                  <a:schemeClr val="bg1"/>
                </a:solidFill>
              </a:rPr>
              <a:t>De bouw van botten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EF0BEF-59D6-C7F0-6E28-4C5C65C1C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702" y="4414180"/>
            <a:ext cx="6128274" cy="884538"/>
          </a:xfrm>
        </p:spPr>
        <p:txBody>
          <a:bodyPr>
            <a:normAutofit/>
          </a:bodyPr>
          <a:lstStyle/>
          <a:p>
            <a:pPr algn="r"/>
            <a:r>
              <a:rPr lang="nl-BE" dirty="0">
                <a:solidFill>
                  <a:schemeClr val="bg1"/>
                </a:solidFill>
                <a:latin typeface="+mj-lt"/>
              </a:rPr>
              <a:t>4.2 De bouw van botten</a:t>
            </a:r>
            <a:br>
              <a:rPr lang="nl-BE" dirty="0">
                <a:solidFill>
                  <a:schemeClr val="bg1"/>
                </a:solidFill>
                <a:latin typeface="+mj-lt"/>
              </a:rPr>
            </a:br>
            <a:r>
              <a:rPr lang="nl-BE" sz="1050" dirty="0">
                <a:solidFill>
                  <a:schemeClr val="bg1"/>
                </a:solidFill>
                <a:latin typeface="+mj-lt"/>
              </a:rPr>
              <a:t>Leerjaar 1</a:t>
            </a:r>
          </a:p>
        </p:txBody>
      </p:sp>
      <p:pic>
        <p:nvPicPr>
          <p:cNvPr id="1032" name="Picture 8" descr="I Got Your Back Bro, Bones, Skull, Comedy, Skeleton, Funny, HD phone  wallpaper | Peakpx">
            <a:extLst>
              <a:ext uri="{FF2B5EF4-FFF2-40B4-BE49-F238E27FC236}">
                <a16:creationId xmlns:a16="http://schemas.microsoft.com/office/drawing/2014/main" id="{B9AF0A93-4815-0B1F-16F1-F3E5F2A8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6" r="2" b="17366"/>
          <a:stretch/>
        </p:blipFill>
        <p:spPr bwMode="auto"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7" name="Group 2076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2078" name="Freeform: Shape 2077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8F380D-9DAF-E202-58C6-51F4AE04F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43" y="5469617"/>
            <a:ext cx="1028214" cy="102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7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701144" y="303740"/>
            <a:ext cx="4767942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9F671CBF-53FA-ECDA-E56B-0156A61C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799115" y="346185"/>
            <a:ext cx="4582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Verandering in botweefsel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00690D-309B-2FA4-293F-FDCEAEF45661}"/>
              </a:ext>
            </a:extLst>
          </p:cNvPr>
          <p:cNvSpPr txBox="1"/>
          <p:nvPr/>
        </p:nvSpPr>
        <p:spPr>
          <a:xfrm>
            <a:off x="5468727" y="2045259"/>
            <a:ext cx="68113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Skelet bij baby’s bestaat voornamelijk uit kraakbeenweefsel.</a:t>
            </a:r>
          </a:p>
          <a:p>
            <a:r>
              <a:rPr lang="nl-BE" dirty="0"/>
              <a:t>-&gt; botten van kinderen bevatten veel collageen. Des te ouder een </a:t>
            </a:r>
            <a:br>
              <a:rPr lang="nl-BE" dirty="0"/>
            </a:br>
            <a:r>
              <a:rPr lang="nl-BE" dirty="0"/>
              <a:t>kind wordt, des te minder collageen (en meer kalkzouten) een kind </a:t>
            </a:r>
            <a:br>
              <a:rPr lang="nl-BE" dirty="0"/>
            </a:br>
            <a:r>
              <a:rPr lang="nl-BE" dirty="0"/>
              <a:t>krijgt.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Gevolg: ..? </a:t>
            </a:r>
            <a:br>
              <a:rPr lang="nl-BE" dirty="0"/>
            </a:br>
            <a:br>
              <a:rPr lang="nl-BE" dirty="0"/>
            </a:br>
            <a:br>
              <a:rPr lang="nl-BE" dirty="0"/>
            </a:br>
            <a:r>
              <a:rPr lang="nl-BE" dirty="0"/>
              <a:t>Bij oude mensen is er nog maar weinig collageen. </a:t>
            </a:r>
            <a:br>
              <a:rPr lang="nl-BE" dirty="0"/>
            </a:br>
            <a:r>
              <a:rPr lang="nl-BE" dirty="0"/>
              <a:t>Gevolg: …? </a:t>
            </a:r>
            <a:br>
              <a:rPr lang="nl-BE" dirty="0"/>
            </a:b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7172" name="Picture 4" descr="Top 5 - Wat jouw baby wel kan maar jij niet - Oei, ik groei!">
            <a:extLst>
              <a:ext uri="{FF2B5EF4-FFF2-40B4-BE49-F238E27FC236}">
                <a16:creationId xmlns:a16="http://schemas.microsoft.com/office/drawing/2014/main" id="{DA97C043-22BF-A5FC-F87C-8943C07C3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2" y="2124045"/>
            <a:ext cx="4848240" cy="276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D45F481-805D-1993-AD3E-BC2F2312FE3A}"/>
              </a:ext>
            </a:extLst>
          </p:cNvPr>
          <p:cNvSpPr txBox="1"/>
          <p:nvPr/>
        </p:nvSpPr>
        <p:spPr>
          <a:xfrm>
            <a:off x="6671388" y="3429000"/>
            <a:ext cx="586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Botten worden sterker &amp; harder, maar minder buigzaam.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C52FFE5-9E1A-1ADC-3CF4-3A74A2B301C1}"/>
              </a:ext>
            </a:extLst>
          </p:cNvPr>
          <p:cNvSpPr txBox="1"/>
          <p:nvPr/>
        </p:nvSpPr>
        <p:spPr>
          <a:xfrm>
            <a:off x="6671388" y="4583789"/>
            <a:ext cx="572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Er is dan ook meer gevaar op het breken van botten.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701144" y="303740"/>
            <a:ext cx="4767942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9F671CBF-53FA-ECDA-E56B-0156A61C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799115" y="346185"/>
            <a:ext cx="4582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Schedelbeenderen baby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00690D-309B-2FA4-293F-FDCEAEF45661}"/>
              </a:ext>
            </a:extLst>
          </p:cNvPr>
          <p:cNvSpPr txBox="1"/>
          <p:nvPr/>
        </p:nvSpPr>
        <p:spPr>
          <a:xfrm>
            <a:off x="6165788" y="2482846"/>
            <a:ext cx="6114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 </a:t>
            </a:r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schedelbeenderen</a:t>
            </a:r>
            <a:r>
              <a:rPr lang="nl-BE" dirty="0"/>
              <a:t> van een baby zitten nog niet aan elkaar vast. </a:t>
            </a:r>
          </a:p>
          <a:p>
            <a:endParaRPr lang="nl-BE" dirty="0"/>
          </a:p>
          <a:p>
            <a:r>
              <a:rPr lang="nl-BE" b="1" dirty="0">
                <a:solidFill>
                  <a:schemeClr val="accent4">
                    <a:lumMod val="75000"/>
                  </a:schemeClr>
                </a:solidFill>
              </a:rPr>
              <a:t>Fontanellen</a:t>
            </a:r>
            <a:r>
              <a:rPr lang="nl-BE" dirty="0"/>
              <a:t>: </a:t>
            </a:r>
            <a:r>
              <a:rPr lang="nl-NL" dirty="0"/>
              <a:t>ruimten tussen de botten van de schedel van een baby. </a:t>
            </a:r>
            <a:br>
              <a:rPr lang="nl-NL" dirty="0"/>
            </a:br>
            <a:r>
              <a:rPr lang="nl-NL" dirty="0"/>
              <a:t>-&gt; Groeit na +/- 1.5 jaar volledig dicht. Tussen deze botten is een naad te zien.</a:t>
            </a:r>
            <a:endParaRPr lang="nl-BE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nl-BE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F53E651-750C-6553-1CBC-1B268C1D1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2" y="1752687"/>
            <a:ext cx="5663582" cy="340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8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318A7-FB1D-6050-674A-36B3F0162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35B92CDF-64E5-B474-7448-909EB682FAA5}"/>
              </a:ext>
            </a:extLst>
          </p:cNvPr>
          <p:cNvSpPr/>
          <p:nvPr/>
        </p:nvSpPr>
        <p:spPr>
          <a:xfrm>
            <a:off x="4977441" y="303740"/>
            <a:ext cx="2294627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11CAB472-10E8-DDD0-CDAE-D053B337A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0331B3E-3FD2-179B-D17E-70AA5C3CEABF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 </a:t>
            </a:r>
          </a:p>
        </p:txBody>
      </p:sp>
      <p:sp>
        <p:nvSpPr>
          <p:cNvPr id="3" name="Rechthoek: afgeronde hoeken 3">
            <a:extLst>
              <a:ext uri="{FF2B5EF4-FFF2-40B4-BE49-F238E27FC236}">
                <a16:creationId xmlns:a16="http://schemas.microsoft.com/office/drawing/2014/main" id="{95EC06AB-BBB4-5A92-8542-24869119B7B2}"/>
              </a:ext>
            </a:extLst>
          </p:cNvPr>
          <p:cNvSpPr/>
          <p:nvPr/>
        </p:nvSpPr>
        <p:spPr>
          <a:xfrm>
            <a:off x="2821781" y="2503053"/>
            <a:ext cx="6548437" cy="146649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3626C5A-30DB-28CD-7C2A-981E958304EE}"/>
              </a:ext>
            </a:extLst>
          </p:cNvPr>
          <p:cNvSpPr txBox="1"/>
          <p:nvPr/>
        </p:nvSpPr>
        <p:spPr>
          <a:xfrm>
            <a:off x="2965105" y="2553615"/>
            <a:ext cx="6297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+mj-lt"/>
              </a:rPr>
              <a:t>Deze les leer je..</a:t>
            </a:r>
          </a:p>
          <a:p>
            <a:r>
              <a:rPr lang="nl-NL" sz="2000" dirty="0">
                <a:latin typeface="+mj-lt"/>
              </a:rPr>
              <a:t>1. De kenmerken van </a:t>
            </a:r>
            <a:r>
              <a:rPr lang="nl-NL" sz="2000" b="1" dirty="0">
                <a:latin typeface="+mj-lt"/>
              </a:rPr>
              <a:t>bot</a:t>
            </a:r>
            <a:r>
              <a:rPr lang="nl-NL" sz="2000" dirty="0">
                <a:latin typeface="+mj-lt"/>
              </a:rPr>
              <a:t> en van </a:t>
            </a:r>
            <a:r>
              <a:rPr lang="nl-NL" sz="2000" b="1" dirty="0">
                <a:latin typeface="+mj-lt"/>
              </a:rPr>
              <a:t>kraakbeen</a:t>
            </a:r>
            <a:r>
              <a:rPr lang="nl-NL" sz="2000" dirty="0">
                <a:latin typeface="+mj-lt"/>
              </a:rPr>
              <a:t> te noemen.</a:t>
            </a:r>
          </a:p>
          <a:p>
            <a:r>
              <a:rPr lang="nl-NL" sz="2000" dirty="0">
                <a:latin typeface="+mj-lt"/>
              </a:rPr>
              <a:t>2. Te beschrijven hoe de </a:t>
            </a:r>
            <a:r>
              <a:rPr lang="nl-NL" sz="2000" b="1" dirty="0">
                <a:latin typeface="+mj-lt"/>
              </a:rPr>
              <a:t>samenstelling</a:t>
            </a:r>
            <a:r>
              <a:rPr lang="nl-NL" sz="2000" dirty="0">
                <a:latin typeface="+mj-lt"/>
              </a:rPr>
              <a:t> van botten </a:t>
            </a:r>
            <a:r>
              <a:rPr lang="nl-NL" sz="2000" b="1" dirty="0">
                <a:latin typeface="+mj-lt"/>
              </a:rPr>
              <a:t>verandert</a:t>
            </a:r>
            <a:r>
              <a:rPr lang="nl-NL" sz="2000" dirty="0">
                <a:latin typeface="+mj-lt"/>
              </a:rPr>
              <a:t> tijdens het leven.</a:t>
            </a:r>
            <a:endParaRPr lang="nl-B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13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104660" y="303740"/>
            <a:ext cx="1961966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4173B744-9B56-F236-41D4-1523E6C34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Huiswerk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E058966-4C1D-CC04-0916-5F696923A688}"/>
              </a:ext>
            </a:extLst>
          </p:cNvPr>
          <p:cNvSpPr txBox="1"/>
          <p:nvPr/>
        </p:nvSpPr>
        <p:spPr>
          <a:xfrm>
            <a:off x="545156" y="1306401"/>
            <a:ext cx="1135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99F529A9-E0E4-0EB5-6343-9B812A936BB1}"/>
              </a:ext>
            </a:extLst>
          </p:cNvPr>
          <p:cNvSpPr/>
          <p:nvPr/>
        </p:nvSpPr>
        <p:spPr>
          <a:xfrm>
            <a:off x="1339748" y="1931950"/>
            <a:ext cx="1990125" cy="1990125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NL"/>
          </a:p>
        </p:txBody>
      </p:sp>
      <p:sp>
        <p:nvSpPr>
          <p:cNvPr id="8" name="Rectangle 7" descr="Klaslokaal">
            <a:extLst>
              <a:ext uri="{FF2B5EF4-FFF2-40B4-BE49-F238E27FC236}">
                <a16:creationId xmlns:a16="http://schemas.microsoft.com/office/drawing/2014/main" id="{032AE604-C617-1DF8-A650-42CAA2EEBA66}"/>
              </a:ext>
            </a:extLst>
          </p:cNvPr>
          <p:cNvSpPr/>
          <p:nvPr/>
        </p:nvSpPr>
        <p:spPr>
          <a:xfrm>
            <a:off x="1763873" y="2356075"/>
            <a:ext cx="1141875" cy="114187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NL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98040A-23EE-A108-144A-B4F4A2EF51C9}"/>
              </a:ext>
            </a:extLst>
          </p:cNvPr>
          <p:cNvGrpSpPr/>
          <p:nvPr/>
        </p:nvGrpSpPr>
        <p:grpSpPr>
          <a:xfrm>
            <a:off x="692043" y="4206049"/>
            <a:ext cx="3262500" cy="720000"/>
            <a:chOff x="78632" y="2345157"/>
            <a:chExt cx="3262500" cy="720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733999-3ADA-094F-D3B6-FABB0B03FD2C}"/>
                </a:ext>
              </a:extLst>
            </p:cNvPr>
            <p:cNvSpPr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L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D26FF1-1D9C-8B37-0AEA-32F827FB6D07}"/>
                </a:ext>
              </a:extLst>
            </p:cNvPr>
            <p:cNvSpPr txBox="1"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nl-NL" sz="1600" kern="1200" dirty="0">
                  <a:latin typeface="+mj-lt"/>
                </a:rPr>
                <a:t>Tijdens de les </a:t>
              </a:r>
              <a:endParaRPr lang="en-US" sz="1600" kern="1200" dirty="0">
                <a:latin typeface="+mj-lt"/>
              </a:endParaRPr>
            </a:p>
          </p:txBody>
        </p:sp>
      </p:grp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BA8AD117-E6FA-6531-D5C8-F703B4AB40C2}"/>
              </a:ext>
            </a:extLst>
          </p:cNvPr>
          <p:cNvSpPr/>
          <p:nvPr/>
        </p:nvSpPr>
        <p:spPr>
          <a:xfrm>
            <a:off x="5173185" y="1931950"/>
            <a:ext cx="1990125" cy="1990125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NL"/>
          </a:p>
        </p:txBody>
      </p:sp>
      <p:sp>
        <p:nvSpPr>
          <p:cNvPr id="11" name="Rectangle 10" descr="Open Quotation Mark">
            <a:extLst>
              <a:ext uri="{FF2B5EF4-FFF2-40B4-BE49-F238E27FC236}">
                <a16:creationId xmlns:a16="http://schemas.microsoft.com/office/drawing/2014/main" id="{4F965A65-46DE-AD7A-5E3D-6D6C02270007}"/>
              </a:ext>
            </a:extLst>
          </p:cNvPr>
          <p:cNvSpPr/>
          <p:nvPr/>
        </p:nvSpPr>
        <p:spPr>
          <a:xfrm>
            <a:off x="5597310" y="2356075"/>
            <a:ext cx="1141875" cy="114187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N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81A2C4-B204-C8B9-C7E0-FBA3282037B2}"/>
              </a:ext>
            </a:extLst>
          </p:cNvPr>
          <p:cNvGrpSpPr/>
          <p:nvPr/>
        </p:nvGrpSpPr>
        <p:grpSpPr>
          <a:xfrm>
            <a:off x="8237456" y="4163670"/>
            <a:ext cx="3262500" cy="720000"/>
            <a:chOff x="7624045" y="2302778"/>
            <a:chExt cx="3262500" cy="72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7FD72B-9A4C-CFFE-3675-6663CCF55D9A}"/>
                </a:ext>
              </a:extLst>
            </p:cNvPr>
            <p:cNvSpPr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L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CC8B3B-4EB0-FEFD-8C7A-EAB8860269CF}"/>
                </a:ext>
              </a:extLst>
            </p:cNvPr>
            <p:cNvSpPr txBox="1"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nl-NL" sz="1600" kern="1200" dirty="0">
                  <a:latin typeface="+mj-lt"/>
                </a:rPr>
                <a:t>Zijn je samenvattingen in orde?</a:t>
              </a:r>
              <a:endParaRPr lang="en-US" sz="1600" kern="1200" dirty="0">
                <a:latin typeface="+mj-lt"/>
              </a:endParaRPr>
            </a:p>
          </p:txBody>
        </p:sp>
      </p:grp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427738DD-11FB-C68F-84AE-CA71BC4F10AB}"/>
              </a:ext>
            </a:extLst>
          </p:cNvPr>
          <p:cNvSpPr/>
          <p:nvPr/>
        </p:nvSpPr>
        <p:spPr>
          <a:xfrm>
            <a:off x="9006623" y="1931950"/>
            <a:ext cx="1990125" cy="1990125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NL"/>
          </a:p>
        </p:txBody>
      </p:sp>
      <p:sp>
        <p:nvSpPr>
          <p:cNvPr id="14" name="Rectangle 13" descr="Vinkje">
            <a:extLst>
              <a:ext uri="{FF2B5EF4-FFF2-40B4-BE49-F238E27FC236}">
                <a16:creationId xmlns:a16="http://schemas.microsoft.com/office/drawing/2014/main" id="{1A3BF937-B860-D241-B27D-CD38059C04D1}"/>
              </a:ext>
            </a:extLst>
          </p:cNvPr>
          <p:cNvSpPr/>
          <p:nvPr/>
        </p:nvSpPr>
        <p:spPr>
          <a:xfrm>
            <a:off x="9430748" y="2356075"/>
            <a:ext cx="1141875" cy="114187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NL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551511-3714-F7BB-A32E-649EF5DE7B17}"/>
              </a:ext>
            </a:extLst>
          </p:cNvPr>
          <p:cNvGrpSpPr/>
          <p:nvPr/>
        </p:nvGrpSpPr>
        <p:grpSpPr>
          <a:xfrm>
            <a:off x="4345587" y="4183808"/>
            <a:ext cx="3262500" cy="720000"/>
            <a:chOff x="3732176" y="2322916"/>
            <a:chExt cx="3262500" cy="72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893BCD-5536-3AAE-3285-C91791F9F009}"/>
                </a:ext>
              </a:extLst>
            </p:cNvPr>
            <p:cNvSpPr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L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CA3100-A8F2-54ED-D031-B3D18F34AE1D}"/>
                </a:ext>
              </a:extLst>
            </p:cNvPr>
            <p:cNvSpPr txBox="1"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nl-NL" sz="1600" kern="1200" dirty="0">
                  <a:latin typeface="+mj-lt"/>
                </a:rPr>
                <a:t>Huiswerk</a:t>
              </a:r>
              <a:endParaRPr lang="en-US" sz="1600" kern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85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429CCDEA-4F8C-6C42-F4F9-1F4287CBD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A3DD698C-EDA1-7B6A-DC29-F2DFF050D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806" y="2438529"/>
            <a:ext cx="37876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Welkom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Uitleg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Zijn de leerdoelen gehaald?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Zelfstandig werken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Huiswerk 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14073D7-A85E-0055-9A4F-6482B8DF4839}"/>
              </a:ext>
            </a:extLst>
          </p:cNvPr>
          <p:cNvCxnSpPr>
            <a:cxnSpLocks/>
          </p:cNvCxnSpPr>
          <p:nvPr/>
        </p:nvCxnSpPr>
        <p:spPr>
          <a:xfrm>
            <a:off x="5815013" y="1544843"/>
            <a:ext cx="0" cy="36272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B8ED5C-E0BC-6FE1-9C04-062F9038AFA7}"/>
              </a:ext>
            </a:extLst>
          </p:cNvPr>
          <p:cNvSpPr txBox="1">
            <a:spLocks/>
          </p:cNvSpPr>
          <p:nvPr/>
        </p:nvSpPr>
        <p:spPr>
          <a:xfrm>
            <a:off x="1031745" y="2933898"/>
            <a:ext cx="4232275" cy="76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B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Wat gaan we doen?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0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C6C21AE-5486-3F52-AF1C-C05E649B2CBD}"/>
              </a:ext>
            </a:extLst>
          </p:cNvPr>
          <p:cNvSpPr/>
          <p:nvPr/>
        </p:nvSpPr>
        <p:spPr>
          <a:xfrm>
            <a:off x="3738563" y="2596551"/>
            <a:ext cx="6548437" cy="17323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3444241-4A1B-0CB0-D41F-9C87A33A2E50}"/>
              </a:ext>
            </a:extLst>
          </p:cNvPr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877A13AF-FBED-CC3B-886F-11EA231E7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458911A-232B-3214-453E-9D52E700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805398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en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/>
            <a:r>
              <a:rPr lang="nl-BE" altLang="en-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4.1 Het skelet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C90E8AD-B032-CC5B-FD4F-B26B2B9A46B3}"/>
              </a:ext>
            </a:extLst>
          </p:cNvPr>
          <p:cNvSpPr txBox="1"/>
          <p:nvPr/>
        </p:nvSpPr>
        <p:spPr>
          <a:xfrm>
            <a:off x="5109064" y="2647113"/>
            <a:ext cx="5070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+mj-lt"/>
              </a:rPr>
              <a:t>Vorige les heb je geleerd..</a:t>
            </a:r>
          </a:p>
          <a:p>
            <a:r>
              <a:rPr lang="nl-NL" sz="2000" dirty="0">
                <a:latin typeface="+mj-lt"/>
              </a:rPr>
              <a:t>1. De </a:t>
            </a:r>
            <a:r>
              <a:rPr lang="nl-NL" sz="2000" b="1" dirty="0">
                <a:latin typeface="+mj-lt"/>
              </a:rPr>
              <a:t>delen</a:t>
            </a:r>
            <a:r>
              <a:rPr lang="nl-NL" sz="2000" dirty="0">
                <a:latin typeface="+mj-lt"/>
              </a:rPr>
              <a:t> van het lichaam kennen.</a:t>
            </a:r>
          </a:p>
          <a:p>
            <a:r>
              <a:rPr lang="nl-NL" sz="2000" dirty="0">
                <a:latin typeface="+mj-lt"/>
              </a:rPr>
              <a:t>2. In een afbeelding van het </a:t>
            </a:r>
            <a:r>
              <a:rPr lang="nl-NL" sz="2000" b="1" dirty="0">
                <a:latin typeface="+mj-lt"/>
              </a:rPr>
              <a:t>skelet</a:t>
            </a:r>
            <a:r>
              <a:rPr lang="nl-NL" sz="2000" dirty="0">
                <a:latin typeface="+mj-lt"/>
              </a:rPr>
              <a:t> de </a:t>
            </a:r>
            <a:r>
              <a:rPr lang="nl-NL" sz="2000" b="1" dirty="0">
                <a:latin typeface="+mj-lt"/>
              </a:rPr>
              <a:t>botten</a:t>
            </a:r>
            <a:r>
              <a:rPr lang="nl-NL" sz="2000" dirty="0">
                <a:latin typeface="+mj-lt"/>
              </a:rPr>
              <a:t> te benoemen.</a:t>
            </a:r>
          </a:p>
          <a:p>
            <a:r>
              <a:rPr lang="nl-NL" sz="2000" dirty="0">
                <a:latin typeface="+mj-lt"/>
              </a:rPr>
              <a:t>3. De </a:t>
            </a:r>
            <a:r>
              <a:rPr lang="nl-NL" sz="2000" b="1" dirty="0">
                <a:latin typeface="+mj-lt"/>
              </a:rPr>
              <a:t>functies</a:t>
            </a:r>
            <a:r>
              <a:rPr lang="nl-NL" sz="2000" dirty="0">
                <a:latin typeface="+mj-lt"/>
              </a:rPr>
              <a:t> van het skelet te noemen.</a:t>
            </a:r>
            <a:endParaRPr lang="nl-B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2" descr="Skeleton - Free cultures icons">
            <a:extLst>
              <a:ext uri="{FF2B5EF4-FFF2-40B4-BE49-F238E27FC236}">
                <a16:creationId xmlns:a16="http://schemas.microsoft.com/office/drawing/2014/main" id="{20CC653C-8CE6-55EF-F035-247232BF5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57" y="3180714"/>
            <a:ext cx="665140" cy="6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5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: afgeronde hoeken 3">
            <a:extLst>
              <a:ext uri="{FF2B5EF4-FFF2-40B4-BE49-F238E27FC236}">
                <a16:creationId xmlns:a16="http://schemas.microsoft.com/office/drawing/2014/main" id="{BADF0B71-2E21-5560-BF34-0DA700B0BD46}"/>
              </a:ext>
            </a:extLst>
          </p:cNvPr>
          <p:cNvSpPr/>
          <p:nvPr/>
        </p:nvSpPr>
        <p:spPr>
          <a:xfrm>
            <a:off x="2821781" y="2503053"/>
            <a:ext cx="6548437" cy="146649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977441" y="303740"/>
            <a:ext cx="2294627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2F524E8B-DAC5-F245-B8EF-EDD23320A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0D33AA7-6610-665B-9369-ECD73B03AAD8}"/>
              </a:ext>
            </a:extLst>
          </p:cNvPr>
          <p:cNvSpPr txBox="1"/>
          <p:nvPr/>
        </p:nvSpPr>
        <p:spPr>
          <a:xfrm>
            <a:off x="2965105" y="2553615"/>
            <a:ext cx="6297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+mj-lt"/>
              </a:rPr>
              <a:t>Deze les leer je..</a:t>
            </a:r>
          </a:p>
          <a:p>
            <a:r>
              <a:rPr lang="nl-NL" sz="2000" dirty="0">
                <a:latin typeface="+mj-lt"/>
              </a:rPr>
              <a:t>1. De kenmerken van </a:t>
            </a:r>
            <a:r>
              <a:rPr lang="nl-NL" sz="2000" b="1" dirty="0">
                <a:latin typeface="+mj-lt"/>
              </a:rPr>
              <a:t>bot</a:t>
            </a:r>
            <a:r>
              <a:rPr lang="nl-NL" sz="2000" dirty="0">
                <a:latin typeface="+mj-lt"/>
              </a:rPr>
              <a:t> en van </a:t>
            </a:r>
            <a:r>
              <a:rPr lang="nl-NL" sz="2000" b="1" dirty="0">
                <a:latin typeface="+mj-lt"/>
              </a:rPr>
              <a:t>kraakbeen</a:t>
            </a:r>
            <a:r>
              <a:rPr lang="nl-NL" sz="2000" dirty="0">
                <a:latin typeface="+mj-lt"/>
              </a:rPr>
              <a:t> te noemen.</a:t>
            </a:r>
          </a:p>
          <a:p>
            <a:r>
              <a:rPr lang="nl-NL" sz="2000" dirty="0">
                <a:latin typeface="+mj-lt"/>
              </a:rPr>
              <a:t>2. Te beschrijven hoe de </a:t>
            </a:r>
            <a:r>
              <a:rPr lang="nl-NL" sz="2000" b="1" dirty="0">
                <a:latin typeface="+mj-lt"/>
              </a:rPr>
              <a:t>samenstelling</a:t>
            </a:r>
            <a:r>
              <a:rPr lang="nl-NL" sz="2000" dirty="0">
                <a:latin typeface="+mj-lt"/>
              </a:rPr>
              <a:t> van botten </a:t>
            </a:r>
            <a:r>
              <a:rPr lang="nl-NL" sz="2000" b="1" dirty="0">
                <a:latin typeface="+mj-lt"/>
              </a:rPr>
              <a:t>verandert</a:t>
            </a:r>
            <a:r>
              <a:rPr lang="nl-NL" sz="2000" dirty="0">
                <a:latin typeface="+mj-lt"/>
              </a:rPr>
              <a:t> tijdens het leven.</a:t>
            </a:r>
            <a:endParaRPr lang="nl-B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3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9F671CBF-53FA-ECDA-E56B-0156A61C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511615" y="303740"/>
            <a:ext cx="3174521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Bot en kraakbeen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pic>
        <p:nvPicPr>
          <p:cNvPr id="3074" name="Picture 2" descr="Skeleton Sitting Skull - Free image on Pixabay">
            <a:extLst>
              <a:ext uri="{FF2B5EF4-FFF2-40B4-BE49-F238E27FC236}">
                <a16:creationId xmlns:a16="http://schemas.microsoft.com/office/drawing/2014/main" id="{4AA41FFE-9F0D-A022-859B-815147965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5" y="1852286"/>
            <a:ext cx="3537857" cy="353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8D392EC-40BA-1C59-EA18-36546BBBE5DB}"/>
              </a:ext>
            </a:extLst>
          </p:cNvPr>
          <p:cNvSpPr txBox="1"/>
          <p:nvPr/>
        </p:nvSpPr>
        <p:spPr>
          <a:xfrm>
            <a:off x="4155383" y="2812957"/>
            <a:ext cx="7757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Botten bestaan vooral uit: </a:t>
            </a:r>
            <a:r>
              <a:rPr lang="nl-BE" b="1" dirty="0">
                <a:solidFill>
                  <a:schemeClr val="accent4">
                    <a:lumMod val="75000"/>
                  </a:schemeClr>
                </a:solidFill>
              </a:rPr>
              <a:t>kalkzouten</a:t>
            </a:r>
            <a:r>
              <a:rPr lang="nl-BE" dirty="0"/>
              <a:t> &amp; </a:t>
            </a:r>
            <a:r>
              <a:rPr lang="nl-BE" b="1" dirty="0">
                <a:solidFill>
                  <a:schemeClr val="accent4">
                    <a:lumMod val="75000"/>
                  </a:schemeClr>
                </a:solidFill>
              </a:rPr>
              <a:t>collageen</a:t>
            </a:r>
            <a:br>
              <a:rPr lang="nl-BE" dirty="0"/>
            </a:br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Kalkzouten</a:t>
            </a:r>
            <a:r>
              <a:rPr lang="nl-BE" dirty="0"/>
              <a:t>: geven stevigheid (hardheid) aan het bot.</a:t>
            </a:r>
            <a:br>
              <a:rPr lang="nl-BE" dirty="0"/>
            </a:br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Collageen</a:t>
            </a:r>
            <a:r>
              <a:rPr lang="nl-BE" dirty="0"/>
              <a:t> (lijmstof): zorgt ervoor dat botweefsel (een beetje) buigzaam blijft.</a:t>
            </a:r>
          </a:p>
          <a:p>
            <a:r>
              <a:rPr lang="nl-BE" dirty="0"/>
              <a:t>    -&gt; Samen zorgen ze ervoor dat een bot niet gemakkelijk kan buigen of breken.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847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9F671CBF-53FA-ECDA-E56B-0156A61C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382883" y="303740"/>
            <a:ext cx="1388853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Video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CB1697A-DBEA-EB16-79E0-F347B7E8AB2E}"/>
              </a:ext>
            </a:extLst>
          </p:cNvPr>
          <p:cNvSpPr txBox="1"/>
          <p:nvPr/>
        </p:nvSpPr>
        <p:spPr>
          <a:xfrm>
            <a:off x="3227614" y="2476117"/>
            <a:ext cx="6324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https://schooltv.nl/video/samenstelling-bot-sterke-botten-maar-niet-te-zwaar/#q=kalk%20en%20lijmstof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8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321833" y="303740"/>
            <a:ext cx="3528205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9F671CBF-53FA-ECDA-E56B-0156A61C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Type skeletweefsels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0714C1B-7168-2206-704C-184609902354}"/>
              </a:ext>
            </a:extLst>
          </p:cNvPr>
          <p:cNvSpPr txBox="1"/>
          <p:nvPr/>
        </p:nvSpPr>
        <p:spPr>
          <a:xfrm>
            <a:off x="614568" y="4180987"/>
            <a:ext cx="46758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4">
                    <a:lumMod val="75000"/>
                  </a:schemeClr>
                </a:solidFill>
              </a:rPr>
              <a:t>Kraakbeenweefsel</a:t>
            </a:r>
            <a:r>
              <a:rPr lang="nl-BE" dirty="0"/>
              <a:t>: hier liggen cellen in groepjes bij elkaar.</a:t>
            </a:r>
            <a:br>
              <a:rPr lang="nl-BE" dirty="0"/>
            </a:br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Tussencelstof</a:t>
            </a:r>
            <a:r>
              <a:rPr lang="nl-BE" dirty="0"/>
              <a:t>: bestaat voornamelijk uit elastisch lijmstof (</a:t>
            </a:r>
            <a:r>
              <a:rPr lang="nl-BE" b="1" dirty="0"/>
              <a:t>buigzaam</a:t>
            </a:r>
            <a:r>
              <a:rPr lang="nl-BE" dirty="0"/>
              <a:t>).</a:t>
            </a:r>
            <a:br>
              <a:rPr lang="nl-BE" dirty="0"/>
            </a:br>
            <a:br>
              <a:rPr lang="nl-BE" dirty="0"/>
            </a:br>
            <a:r>
              <a:rPr lang="nl-BE" i="1" dirty="0"/>
              <a:t>Aanwezig in bijvoorbeeld..</a:t>
            </a:r>
            <a:br>
              <a:rPr lang="nl-BE" i="1" dirty="0"/>
            </a:br>
            <a:r>
              <a:rPr lang="nl-BE" dirty="0"/>
              <a:t>- Neus</a:t>
            </a:r>
            <a:br>
              <a:rPr lang="nl-BE" dirty="0"/>
            </a:br>
            <a:r>
              <a:rPr lang="nl-BE" dirty="0"/>
              <a:t>- Oorschelpen</a:t>
            </a:r>
            <a:br>
              <a:rPr lang="nl-BE" dirty="0"/>
            </a:br>
            <a:r>
              <a:rPr lang="nl-BE" dirty="0"/>
              <a:t>- Tussen ribben en borstbeen</a:t>
            </a:r>
            <a:br>
              <a:rPr lang="nl-BE" dirty="0"/>
            </a:br>
            <a:br>
              <a:rPr lang="nl-BE" dirty="0"/>
            </a:b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00690D-309B-2FA4-293F-FDCEAEF45661}"/>
              </a:ext>
            </a:extLst>
          </p:cNvPr>
          <p:cNvSpPr txBox="1"/>
          <p:nvPr/>
        </p:nvSpPr>
        <p:spPr>
          <a:xfrm>
            <a:off x="7122367" y="4119562"/>
            <a:ext cx="46758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4">
                    <a:lumMod val="75000"/>
                  </a:schemeClr>
                </a:solidFill>
              </a:rPr>
              <a:t>Botweefsel</a:t>
            </a:r>
            <a:r>
              <a:rPr lang="nl-BE" dirty="0"/>
              <a:t>: cellen liggen in kringen rondom kleine kanaaltjes. Door de kanaaltjes lopen bloedvaten.</a:t>
            </a:r>
            <a:br>
              <a:rPr lang="nl-BE" dirty="0"/>
            </a:br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Tussencelstof</a:t>
            </a:r>
            <a:r>
              <a:rPr lang="nl-BE" dirty="0"/>
              <a:t>: bestaat voornamelijk uit kalkzouten en collageen (</a:t>
            </a:r>
            <a:r>
              <a:rPr lang="nl-BE" b="1" dirty="0"/>
              <a:t>hard</a:t>
            </a:r>
            <a:r>
              <a:rPr lang="nl-BE" dirty="0"/>
              <a:t>).</a:t>
            </a:r>
            <a:br>
              <a:rPr lang="nl-BE" dirty="0"/>
            </a:br>
            <a:br>
              <a:rPr lang="nl-BE" dirty="0"/>
            </a:b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E5E2C0F-ED34-5264-7174-ADBC9021E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89" y="1212880"/>
            <a:ext cx="4848031" cy="271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4C1FFD2-60CE-224B-B266-5AE1389F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92" y="1212880"/>
            <a:ext cx="4234241" cy="271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70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089585" y="303740"/>
            <a:ext cx="2165230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9F671CBF-53FA-ECDA-E56B-0156A61C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Botweefsel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21BCEA1-2277-B7F5-123D-C050EFBDA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96" y="1288652"/>
            <a:ext cx="3734124" cy="499915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4EB5390-CC1B-B10A-8825-058328702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720" y="1159206"/>
            <a:ext cx="3436918" cy="2819644"/>
          </a:xfrm>
          <a:prstGeom prst="rect">
            <a:avLst/>
          </a:prstGeom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3C5453F3-3811-15BC-274C-8B2A43831B87}"/>
              </a:ext>
            </a:extLst>
          </p:cNvPr>
          <p:cNvCxnSpPr>
            <a:cxnSpLocks/>
          </p:cNvCxnSpPr>
          <p:nvPr/>
        </p:nvCxnSpPr>
        <p:spPr>
          <a:xfrm flipV="1">
            <a:off x="3004457" y="2438400"/>
            <a:ext cx="2155372" cy="216625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101DA9C7-A477-8266-220C-3A94987A200F}"/>
              </a:ext>
            </a:extLst>
          </p:cNvPr>
          <p:cNvSpPr txBox="1"/>
          <p:nvPr/>
        </p:nvSpPr>
        <p:spPr>
          <a:xfrm>
            <a:off x="385725" y="1002974"/>
            <a:ext cx="3173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/>
              <a:t>Figuur: Dijbeen van de mens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406044A-82E0-11E4-7655-F053F62B3DB9}"/>
              </a:ext>
            </a:extLst>
          </p:cNvPr>
          <p:cNvSpPr txBox="1"/>
          <p:nvPr/>
        </p:nvSpPr>
        <p:spPr>
          <a:xfrm>
            <a:off x="4561114" y="4267200"/>
            <a:ext cx="7097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Pijnbeenderen (pijpvormige botten) zijn hol van binnen.</a:t>
            </a:r>
            <a:br>
              <a:rPr lang="nl-BE" dirty="0"/>
            </a:br>
            <a:r>
              <a:rPr lang="nl-BE" dirty="0"/>
              <a:t>- Breekt minder snel</a:t>
            </a:r>
            <a:br>
              <a:rPr lang="nl-BE" dirty="0"/>
            </a:br>
            <a:r>
              <a:rPr lang="nl-BE" dirty="0"/>
              <a:t>- Veel lichter</a:t>
            </a:r>
            <a:br>
              <a:rPr lang="nl-BE" dirty="0"/>
            </a:br>
            <a:br>
              <a:rPr lang="nl-BE" dirty="0"/>
            </a:br>
            <a:r>
              <a:rPr lang="nl-BE" dirty="0"/>
              <a:t>Bij </a:t>
            </a:r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kinderen</a:t>
            </a:r>
            <a:r>
              <a:rPr lang="nl-BE" dirty="0"/>
              <a:t> worden in de holtes van pijpbeenderen bloedcellen gemaakt.</a:t>
            </a:r>
            <a:br>
              <a:rPr lang="nl-BE" dirty="0"/>
            </a:br>
            <a:r>
              <a:rPr lang="nl-BE" dirty="0"/>
              <a:t>Bij </a:t>
            </a:r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volwassene</a:t>
            </a:r>
            <a:r>
              <a:rPr lang="nl-BE" dirty="0"/>
              <a:t> gebeurt dat in het rode beenmerg van platte beenderen en het ponsachtig weefsel.</a:t>
            </a:r>
          </a:p>
        </p:txBody>
      </p:sp>
    </p:spTree>
    <p:extLst>
      <p:ext uri="{BB962C8B-B14F-4D97-AF65-F5344CB8AC3E}">
        <p14:creationId xmlns:p14="http://schemas.microsoft.com/office/powerpoint/2010/main" val="2842518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020573" y="303740"/>
            <a:ext cx="2173857" cy="67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Ppt Background Vector Art, Icons, and Graphics for Free Download">
            <a:extLst>
              <a:ext uri="{FF2B5EF4-FFF2-40B4-BE49-F238E27FC236}">
                <a16:creationId xmlns:a16="http://schemas.microsoft.com/office/drawing/2014/main" id="{9F671CBF-53FA-ECDA-E56B-0156A61C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-108075"/>
            <a:ext cx="12475029" cy="70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Botweefsel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21BCEA1-2277-B7F5-123D-C050EFBDA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96" y="1288652"/>
            <a:ext cx="3734124" cy="499915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101DA9C7-A477-8266-220C-3A94987A200F}"/>
              </a:ext>
            </a:extLst>
          </p:cNvPr>
          <p:cNvSpPr txBox="1"/>
          <p:nvPr/>
        </p:nvSpPr>
        <p:spPr>
          <a:xfrm>
            <a:off x="385725" y="1002974"/>
            <a:ext cx="3173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/>
              <a:t>Figuur: Dijbeen van de mens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D948B9A-1C05-3A36-77AF-742061195B29}"/>
              </a:ext>
            </a:extLst>
          </p:cNvPr>
          <p:cNvSpPr txBox="1"/>
          <p:nvPr/>
        </p:nvSpPr>
        <p:spPr>
          <a:xfrm>
            <a:off x="614567" y="1617863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7A212C-431F-0C9F-6C6B-343019D1C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387" y="1288652"/>
            <a:ext cx="3139712" cy="3627434"/>
          </a:xfrm>
          <a:prstGeom prst="rect">
            <a:avLst/>
          </a:prstGeom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3C5453F3-3811-15BC-274C-8B2A43831B87}"/>
              </a:ext>
            </a:extLst>
          </p:cNvPr>
          <p:cNvCxnSpPr>
            <a:cxnSpLocks/>
          </p:cNvCxnSpPr>
          <p:nvPr/>
        </p:nvCxnSpPr>
        <p:spPr>
          <a:xfrm flipV="1">
            <a:off x="3004457" y="2797629"/>
            <a:ext cx="1948543" cy="180702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68EFDA81-9F0A-6131-270D-580B15C7CC70}"/>
              </a:ext>
            </a:extLst>
          </p:cNvPr>
          <p:cNvSpPr txBox="1"/>
          <p:nvPr/>
        </p:nvSpPr>
        <p:spPr>
          <a:xfrm>
            <a:off x="7663866" y="1224677"/>
            <a:ext cx="46264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Bij een volwassene wordt ieder jaar 5 – 10 % van het beenweefsel vervangen.</a:t>
            </a:r>
          </a:p>
          <a:p>
            <a:endParaRPr lang="nl-BE" dirty="0"/>
          </a:p>
          <a:p>
            <a:r>
              <a:rPr lang="nl-BE" b="1" dirty="0">
                <a:solidFill>
                  <a:schemeClr val="accent4">
                    <a:lumMod val="75000"/>
                  </a:schemeClr>
                </a:solidFill>
              </a:rPr>
              <a:t>Osteoclasten</a:t>
            </a:r>
            <a:r>
              <a:rPr lang="nl-BE" dirty="0"/>
              <a:t> (speciale cellen) dringen met kleine bloedvaatjes het beenweefsel binnen en breken oud beenweefsel af.</a:t>
            </a:r>
            <a:br>
              <a:rPr lang="nl-BE" dirty="0"/>
            </a:br>
            <a:br>
              <a:rPr lang="nl-BE" dirty="0"/>
            </a:br>
            <a:r>
              <a:rPr lang="nl-BE" b="1" dirty="0">
                <a:solidFill>
                  <a:schemeClr val="accent4">
                    <a:lumMod val="75000"/>
                  </a:schemeClr>
                </a:solidFill>
              </a:rPr>
              <a:t>Osteoblasten</a:t>
            </a:r>
            <a:r>
              <a:rPr lang="nl-BE" dirty="0"/>
              <a:t> (beenvormende cellen) vormen rondom de bloedvaatjes in ringen nieuw beenweefsel.</a:t>
            </a:r>
          </a:p>
          <a:p>
            <a:endParaRPr lang="nl-BE" dirty="0"/>
          </a:p>
          <a:p>
            <a:r>
              <a:rPr lang="nl-BE" dirty="0"/>
              <a:t>De beencellen vormen met hun uitlopers een netwerk. Bij de rode pijlen zie je hoe het gedeelte rond kanaal A verdrongen is door het nieuwe deel B.</a:t>
            </a:r>
          </a:p>
          <a:p>
            <a:endParaRPr lang="nl-BE" dirty="0"/>
          </a:p>
          <a:p>
            <a:r>
              <a:rPr lang="nl-BE" dirty="0"/>
              <a:t>Tussencelstof bestaat voornamelijk uit eiwitdraden en kalkzouten -&gt; zorgt voor stevigheid.</a:t>
            </a:r>
          </a:p>
        </p:txBody>
      </p:sp>
    </p:spTree>
    <p:extLst>
      <p:ext uri="{BB962C8B-B14F-4D97-AF65-F5344CB8AC3E}">
        <p14:creationId xmlns:p14="http://schemas.microsoft.com/office/powerpoint/2010/main" val="22153821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584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De bouw van botten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celkern en celdeling </dc:title>
  <dc:creator>mike baets</dc:creator>
  <cp:lastModifiedBy>Mike baets</cp:lastModifiedBy>
  <cp:revision>17</cp:revision>
  <dcterms:created xsi:type="dcterms:W3CDTF">2022-12-08T13:49:26Z</dcterms:created>
  <dcterms:modified xsi:type="dcterms:W3CDTF">2025-02-18T21:16:03Z</dcterms:modified>
</cp:coreProperties>
</file>