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08" r:id="rId2"/>
    <p:sldId id="258" r:id="rId3"/>
    <p:sldId id="440" r:id="rId4"/>
    <p:sldId id="459" r:id="rId5"/>
    <p:sldId id="257" r:id="rId6"/>
    <p:sldId id="462" r:id="rId7"/>
    <p:sldId id="436" r:id="rId8"/>
    <p:sldId id="449" r:id="rId9"/>
    <p:sldId id="450" r:id="rId10"/>
    <p:sldId id="464" r:id="rId11"/>
    <p:sldId id="461" r:id="rId12"/>
    <p:sldId id="466" r:id="rId13"/>
    <p:sldId id="308" r:id="rId14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7AECAB"/>
    <a:srgbClr val="78D8EE"/>
    <a:srgbClr val="7DE709"/>
    <a:srgbClr val="1EDB15"/>
    <a:srgbClr val="28C88F"/>
    <a:srgbClr val="BF81E5"/>
    <a:srgbClr val="FDB9D1"/>
    <a:srgbClr val="FB6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9D20E6-828D-4A61-A56D-7892A629C62F}" v="7" dt="2024-02-05T14:23:00.1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Stijl, gemiddeld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2838BEF-8BB2-4498-84A7-C5851F593DF1}" styleName="Stijl, gemiddeld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75686" autoAdjust="0"/>
  </p:normalViewPr>
  <p:slideViewPr>
    <p:cSldViewPr snapToGrid="0">
      <p:cViewPr varScale="1">
        <p:scale>
          <a:sx n="63" d="100"/>
          <a:sy n="63" d="100"/>
        </p:scale>
        <p:origin x="72" y="11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baets" userId="caef94e2b387531d" providerId="LiveId" clId="{189D20E6-828D-4A61-A56D-7892A629C62F}"/>
    <pc:docChg chg="delSld modSld">
      <pc:chgData name="Mike baets" userId="caef94e2b387531d" providerId="LiveId" clId="{189D20E6-828D-4A61-A56D-7892A629C62F}" dt="2024-02-22T10:03:03.655" v="4" actId="47"/>
      <pc:docMkLst>
        <pc:docMk/>
      </pc:docMkLst>
      <pc:sldChg chg="del">
        <pc:chgData name="Mike baets" userId="caef94e2b387531d" providerId="LiveId" clId="{189D20E6-828D-4A61-A56D-7892A629C62F}" dt="2024-02-22T10:03:03.655" v="4" actId="47"/>
        <pc:sldMkLst>
          <pc:docMk/>
          <pc:sldMk cId="148920090" sldId="419"/>
        </pc:sldMkLst>
      </pc:sldChg>
      <pc:sldChg chg="modSp">
        <pc:chgData name="Mike baets" userId="caef94e2b387531d" providerId="LiveId" clId="{189D20E6-828D-4A61-A56D-7892A629C62F}" dt="2024-02-05T14:19:10.523" v="0" actId="167"/>
        <pc:sldMkLst>
          <pc:docMk/>
          <pc:sldMk cId="1201610220" sldId="436"/>
        </pc:sldMkLst>
        <pc:picChg chg="mod">
          <ac:chgData name="Mike baets" userId="caef94e2b387531d" providerId="LiveId" clId="{189D20E6-828D-4A61-A56D-7892A629C62F}" dt="2024-02-05T14:19:10.523" v="0" actId="167"/>
          <ac:picMkLst>
            <pc:docMk/>
            <pc:sldMk cId="1201610220" sldId="436"/>
            <ac:picMk id="2" creationId="{515B2EE3-9E0A-7BB1-3FC9-759FDFE95F7A}"/>
          </ac:picMkLst>
        </pc:picChg>
      </pc:sldChg>
      <pc:sldChg chg="modSp">
        <pc:chgData name="Mike baets" userId="caef94e2b387531d" providerId="LiveId" clId="{189D20E6-828D-4A61-A56D-7892A629C62F}" dt="2024-02-05T14:20:43.578" v="1" actId="167"/>
        <pc:sldMkLst>
          <pc:docMk/>
          <pc:sldMk cId="3252648948" sldId="450"/>
        </pc:sldMkLst>
        <pc:picChg chg="mod">
          <ac:chgData name="Mike baets" userId="caef94e2b387531d" providerId="LiveId" clId="{189D20E6-828D-4A61-A56D-7892A629C62F}" dt="2024-02-05T14:20:43.578" v="1" actId="167"/>
          <ac:picMkLst>
            <pc:docMk/>
            <pc:sldMk cId="3252648948" sldId="450"/>
            <ac:picMk id="2" creationId="{515B2EE3-9E0A-7BB1-3FC9-759FDFE95F7A}"/>
          </ac:picMkLst>
        </pc:picChg>
      </pc:sldChg>
      <pc:sldChg chg="modSp">
        <pc:chgData name="Mike baets" userId="caef94e2b387531d" providerId="LiveId" clId="{189D20E6-828D-4A61-A56D-7892A629C62F}" dt="2024-02-05T14:22:47.886" v="3" actId="167"/>
        <pc:sldMkLst>
          <pc:docMk/>
          <pc:sldMk cId="2635144211" sldId="461"/>
        </pc:sldMkLst>
        <pc:picChg chg="mod">
          <ac:chgData name="Mike baets" userId="caef94e2b387531d" providerId="LiveId" clId="{189D20E6-828D-4A61-A56D-7892A629C62F}" dt="2024-02-05T14:22:47.886" v="3" actId="167"/>
          <ac:picMkLst>
            <pc:docMk/>
            <pc:sldMk cId="2635144211" sldId="461"/>
            <ac:picMk id="2" creationId="{515B2EE3-9E0A-7BB1-3FC9-759FDFE95F7A}"/>
          </ac:picMkLst>
        </pc:picChg>
      </pc:sldChg>
      <pc:sldChg chg="modSp">
        <pc:chgData name="Mike baets" userId="caef94e2b387531d" providerId="LiveId" clId="{189D20E6-828D-4A61-A56D-7892A629C62F}" dt="2024-02-05T14:22:03.136" v="2" actId="167"/>
        <pc:sldMkLst>
          <pc:docMk/>
          <pc:sldMk cId="1924439684" sldId="464"/>
        </pc:sldMkLst>
        <pc:picChg chg="mod">
          <ac:chgData name="Mike baets" userId="caef94e2b387531d" providerId="LiveId" clId="{189D20E6-828D-4A61-A56D-7892A629C62F}" dt="2024-02-05T14:22:03.136" v="2" actId="167"/>
          <ac:picMkLst>
            <pc:docMk/>
            <pc:sldMk cId="1924439684" sldId="464"/>
            <ac:picMk id="2" creationId="{515B2EE3-9E0A-7BB1-3FC9-759FDFE95F7A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087F58-9A4B-4FD7-8D9D-1F4EEFD31250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58C3E1C-2C0A-4F4C-92E1-FA4CA92ABFDB}">
      <dgm:prSet custT="1"/>
      <dgm:spPr/>
      <dgm:t>
        <a:bodyPr/>
        <a:lstStyle/>
        <a:p>
          <a:pPr>
            <a:defRPr cap="all"/>
          </a:pPr>
          <a:r>
            <a:rPr lang="nl-NL" sz="1600" dirty="0">
              <a:latin typeface="+mj-lt"/>
            </a:rPr>
            <a:t>Tijdens de les</a:t>
          </a:r>
          <a:endParaRPr lang="en-US" sz="1600" dirty="0">
            <a:latin typeface="+mj-lt"/>
          </a:endParaRPr>
        </a:p>
      </dgm:t>
    </dgm:pt>
    <dgm:pt modelId="{B630E789-BDF0-4F2C-8F80-2DA32A980469}" type="parTrans" cxnId="{1632AA78-5912-41EF-B9AA-916B815475FE}">
      <dgm:prSet/>
      <dgm:spPr/>
      <dgm:t>
        <a:bodyPr/>
        <a:lstStyle/>
        <a:p>
          <a:endParaRPr lang="en-US"/>
        </a:p>
      </dgm:t>
    </dgm:pt>
    <dgm:pt modelId="{EF9F3F1C-8942-4785-A0A4-6BA8AAC086D1}" type="sibTrans" cxnId="{1632AA78-5912-41EF-B9AA-916B815475FE}">
      <dgm:prSet/>
      <dgm:spPr/>
      <dgm:t>
        <a:bodyPr/>
        <a:lstStyle/>
        <a:p>
          <a:endParaRPr lang="en-US"/>
        </a:p>
      </dgm:t>
    </dgm:pt>
    <dgm:pt modelId="{CF8ABD63-CCDE-48F9-88E6-2F1551806991}">
      <dgm:prSet custT="1"/>
      <dgm:spPr/>
      <dgm:t>
        <a:bodyPr/>
        <a:lstStyle/>
        <a:p>
          <a:pPr>
            <a:defRPr cap="all"/>
          </a:pPr>
          <a:r>
            <a:rPr lang="nl-NL" sz="1600" dirty="0">
              <a:latin typeface="+mj-lt"/>
            </a:rPr>
            <a:t>Zijn je samenvattingen in orde?</a:t>
          </a:r>
          <a:endParaRPr lang="en-US" sz="1600" dirty="0">
            <a:latin typeface="+mj-lt"/>
          </a:endParaRPr>
        </a:p>
      </dgm:t>
    </dgm:pt>
    <dgm:pt modelId="{18878660-F6B4-416C-A1BD-38197F61F5AE}" type="parTrans" cxnId="{FCAD8B59-C903-4039-B2A9-704B534B3351}">
      <dgm:prSet/>
      <dgm:spPr/>
      <dgm:t>
        <a:bodyPr/>
        <a:lstStyle/>
        <a:p>
          <a:endParaRPr lang="en-US"/>
        </a:p>
      </dgm:t>
    </dgm:pt>
    <dgm:pt modelId="{3AF7EBFA-9925-447D-8E67-E876CF23FB65}" type="sibTrans" cxnId="{FCAD8B59-C903-4039-B2A9-704B534B3351}">
      <dgm:prSet/>
      <dgm:spPr/>
      <dgm:t>
        <a:bodyPr/>
        <a:lstStyle/>
        <a:p>
          <a:endParaRPr lang="en-US"/>
        </a:p>
      </dgm:t>
    </dgm:pt>
    <dgm:pt modelId="{05AFBC1F-F500-4D6E-92DE-128A05F93647}">
      <dgm:prSet custT="1"/>
      <dgm:spPr/>
      <dgm:t>
        <a:bodyPr/>
        <a:lstStyle/>
        <a:p>
          <a:pPr>
            <a:defRPr cap="all"/>
          </a:pPr>
          <a:r>
            <a:rPr lang="nl-NL" sz="1600" dirty="0">
              <a:latin typeface="+mj-lt"/>
            </a:rPr>
            <a:t>Voorbereiden Thuis</a:t>
          </a:r>
          <a:endParaRPr lang="en-US" sz="1600" dirty="0">
            <a:latin typeface="+mj-lt"/>
          </a:endParaRPr>
        </a:p>
      </dgm:t>
    </dgm:pt>
    <dgm:pt modelId="{61EF4A55-62D5-48AF-AFE7-5A12C5AE3EED}" type="sibTrans" cxnId="{0EEAB2C2-F982-4B81-B098-7A4BCF34AE7D}">
      <dgm:prSet/>
      <dgm:spPr/>
      <dgm:t>
        <a:bodyPr/>
        <a:lstStyle/>
        <a:p>
          <a:endParaRPr lang="en-US"/>
        </a:p>
      </dgm:t>
    </dgm:pt>
    <dgm:pt modelId="{714D40B6-03B0-42D9-B3F0-565058F97AD4}" type="parTrans" cxnId="{0EEAB2C2-F982-4B81-B098-7A4BCF34AE7D}">
      <dgm:prSet/>
      <dgm:spPr/>
      <dgm:t>
        <a:bodyPr/>
        <a:lstStyle/>
        <a:p>
          <a:endParaRPr lang="en-US"/>
        </a:p>
      </dgm:t>
    </dgm:pt>
    <dgm:pt modelId="{B6E97FBA-CB8A-4889-99B6-7FD8FBD232B5}" type="pres">
      <dgm:prSet presAssocID="{D5087F58-9A4B-4FD7-8D9D-1F4EEFD31250}" presName="root" presStyleCnt="0">
        <dgm:presLayoutVars>
          <dgm:dir/>
          <dgm:resizeHandles val="exact"/>
        </dgm:presLayoutVars>
      </dgm:prSet>
      <dgm:spPr/>
    </dgm:pt>
    <dgm:pt modelId="{AFA7B3F6-EC1A-4CBD-A15A-277C07D6C52C}" type="pres">
      <dgm:prSet presAssocID="{658C3E1C-2C0A-4F4C-92E1-FA4CA92ABFDB}" presName="compNode" presStyleCnt="0"/>
      <dgm:spPr/>
    </dgm:pt>
    <dgm:pt modelId="{07167935-4709-4959-9F4E-58407CA7391D}" type="pres">
      <dgm:prSet presAssocID="{658C3E1C-2C0A-4F4C-92E1-FA4CA92ABFDB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A6BCA29B-AD80-47BC-8A1B-3E973F6DB84C}" type="pres">
      <dgm:prSet presAssocID="{658C3E1C-2C0A-4F4C-92E1-FA4CA92ABFD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aslokaal"/>
        </a:ext>
      </dgm:extLst>
    </dgm:pt>
    <dgm:pt modelId="{B645E451-4644-417A-A1F3-8C34C0FEE892}" type="pres">
      <dgm:prSet presAssocID="{658C3E1C-2C0A-4F4C-92E1-FA4CA92ABFDB}" presName="spaceRect" presStyleCnt="0"/>
      <dgm:spPr/>
    </dgm:pt>
    <dgm:pt modelId="{84C2BD40-88C2-477D-A210-EA385F8008CE}" type="pres">
      <dgm:prSet presAssocID="{658C3E1C-2C0A-4F4C-92E1-FA4CA92ABFDB}" presName="textRect" presStyleLbl="revTx" presStyleIdx="0" presStyleCnt="3" custLinFactNeighborX="-353" custLinFactNeighborY="-46653">
        <dgm:presLayoutVars>
          <dgm:chMax val="1"/>
          <dgm:chPref val="1"/>
        </dgm:presLayoutVars>
      </dgm:prSet>
      <dgm:spPr/>
    </dgm:pt>
    <dgm:pt modelId="{87D2A9BA-4A74-4D53-A770-56EEAAD187F5}" type="pres">
      <dgm:prSet presAssocID="{EF9F3F1C-8942-4785-A0A4-6BA8AAC086D1}" presName="sibTrans" presStyleCnt="0"/>
      <dgm:spPr/>
    </dgm:pt>
    <dgm:pt modelId="{521B4599-34AD-4088-9158-E05DA235E201}" type="pres">
      <dgm:prSet presAssocID="{CF8ABD63-CCDE-48F9-88E6-2F1551806991}" presName="compNode" presStyleCnt="0"/>
      <dgm:spPr/>
    </dgm:pt>
    <dgm:pt modelId="{628E004B-19BF-41F0-A5CD-EC97B64C8A5E}" type="pres">
      <dgm:prSet presAssocID="{CF8ABD63-CCDE-48F9-88E6-2F1551806991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1135190E-3B62-4FD0-9896-49B3FCA0711E}" type="pres">
      <dgm:prSet presAssocID="{CF8ABD63-CCDE-48F9-88E6-2F155180699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Quotation Mark"/>
        </a:ext>
      </dgm:extLst>
    </dgm:pt>
    <dgm:pt modelId="{18CC4E4D-EFE0-4835-8DDC-A533B8A53F38}" type="pres">
      <dgm:prSet presAssocID="{CF8ABD63-CCDE-48F9-88E6-2F1551806991}" presName="spaceRect" presStyleCnt="0"/>
      <dgm:spPr/>
    </dgm:pt>
    <dgm:pt modelId="{E754325C-4221-4D58-A3A3-D8D53022188E}" type="pres">
      <dgm:prSet presAssocID="{CF8ABD63-CCDE-48F9-88E6-2F1551806991}" presName="textRect" presStyleLbl="revTx" presStyleIdx="1" presStyleCnt="3" custLinFactX="13424" custLinFactNeighborX="100000" custLinFactNeighborY="-52539">
        <dgm:presLayoutVars>
          <dgm:chMax val="1"/>
          <dgm:chPref val="1"/>
        </dgm:presLayoutVars>
      </dgm:prSet>
      <dgm:spPr/>
    </dgm:pt>
    <dgm:pt modelId="{C38CEE49-F896-4EBE-BD92-502FD3B64174}" type="pres">
      <dgm:prSet presAssocID="{3AF7EBFA-9925-447D-8E67-E876CF23FB65}" presName="sibTrans" presStyleCnt="0"/>
      <dgm:spPr/>
    </dgm:pt>
    <dgm:pt modelId="{B6CCAAF1-5A8A-4A34-A1EA-64EFBF5CE080}" type="pres">
      <dgm:prSet presAssocID="{05AFBC1F-F500-4D6E-92DE-128A05F93647}" presName="compNode" presStyleCnt="0"/>
      <dgm:spPr/>
    </dgm:pt>
    <dgm:pt modelId="{440793BC-608C-42E9-88AF-006458996EF7}" type="pres">
      <dgm:prSet presAssocID="{05AFBC1F-F500-4D6E-92DE-128A05F93647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DC28DAF3-07B1-474B-9109-6C541FA8219F}" type="pres">
      <dgm:prSet presAssocID="{05AFBC1F-F500-4D6E-92DE-128A05F9364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nkje"/>
        </a:ext>
      </dgm:extLst>
    </dgm:pt>
    <dgm:pt modelId="{0EA045B0-0B99-4427-9DC8-437957278D0B}" type="pres">
      <dgm:prSet presAssocID="{05AFBC1F-F500-4D6E-92DE-128A05F93647}" presName="spaceRect" presStyleCnt="0"/>
      <dgm:spPr/>
    </dgm:pt>
    <dgm:pt modelId="{BCA50469-C543-4B6B-B7C8-C0DA73BF41BE}" type="pres">
      <dgm:prSet presAssocID="{05AFBC1F-F500-4D6E-92DE-128A05F93647}" presName="textRect" presStyleLbl="revTx" presStyleIdx="2" presStyleCnt="3" custLinFactX="-23367" custLinFactNeighborX="-100000" custLinFactNeighborY="-49742">
        <dgm:presLayoutVars>
          <dgm:chMax val="1"/>
          <dgm:chPref val="1"/>
        </dgm:presLayoutVars>
      </dgm:prSet>
      <dgm:spPr/>
    </dgm:pt>
  </dgm:ptLst>
  <dgm:cxnLst>
    <dgm:cxn modelId="{4CDD3A0F-EECE-420A-A036-97192ECD8893}" type="presOf" srcId="{D5087F58-9A4B-4FD7-8D9D-1F4EEFD31250}" destId="{B6E97FBA-CB8A-4889-99B6-7FD8FBD232B5}" srcOrd="0" destOrd="0" presId="urn:microsoft.com/office/officeart/2018/5/layout/IconLeafLabelList"/>
    <dgm:cxn modelId="{5414673B-18CD-4D6B-8AAE-955E77625C87}" type="presOf" srcId="{CF8ABD63-CCDE-48F9-88E6-2F1551806991}" destId="{E754325C-4221-4D58-A3A3-D8D53022188E}" srcOrd="0" destOrd="0" presId="urn:microsoft.com/office/officeart/2018/5/layout/IconLeafLabelList"/>
    <dgm:cxn modelId="{1632AA78-5912-41EF-B9AA-916B815475FE}" srcId="{D5087F58-9A4B-4FD7-8D9D-1F4EEFD31250}" destId="{658C3E1C-2C0A-4F4C-92E1-FA4CA92ABFDB}" srcOrd="0" destOrd="0" parTransId="{B630E789-BDF0-4F2C-8F80-2DA32A980469}" sibTransId="{EF9F3F1C-8942-4785-A0A4-6BA8AAC086D1}"/>
    <dgm:cxn modelId="{FCAD8B59-C903-4039-B2A9-704B534B3351}" srcId="{D5087F58-9A4B-4FD7-8D9D-1F4EEFD31250}" destId="{CF8ABD63-CCDE-48F9-88E6-2F1551806991}" srcOrd="1" destOrd="0" parTransId="{18878660-F6B4-416C-A1BD-38197F61F5AE}" sibTransId="{3AF7EBFA-9925-447D-8E67-E876CF23FB65}"/>
    <dgm:cxn modelId="{0EEAB2C2-F982-4B81-B098-7A4BCF34AE7D}" srcId="{D5087F58-9A4B-4FD7-8D9D-1F4EEFD31250}" destId="{05AFBC1F-F500-4D6E-92DE-128A05F93647}" srcOrd="2" destOrd="0" parTransId="{714D40B6-03B0-42D9-B3F0-565058F97AD4}" sibTransId="{61EF4A55-62D5-48AF-AFE7-5A12C5AE3EED}"/>
    <dgm:cxn modelId="{70CB8AC6-8BC4-4971-B246-1A23CB013A31}" type="presOf" srcId="{658C3E1C-2C0A-4F4C-92E1-FA4CA92ABFDB}" destId="{84C2BD40-88C2-477D-A210-EA385F8008CE}" srcOrd="0" destOrd="0" presId="urn:microsoft.com/office/officeart/2018/5/layout/IconLeafLabelList"/>
    <dgm:cxn modelId="{EFC8F2D9-5062-4352-B258-AA1CD92000D7}" type="presOf" srcId="{05AFBC1F-F500-4D6E-92DE-128A05F93647}" destId="{BCA50469-C543-4B6B-B7C8-C0DA73BF41BE}" srcOrd="0" destOrd="0" presId="urn:microsoft.com/office/officeart/2018/5/layout/IconLeafLabelList"/>
    <dgm:cxn modelId="{A5FD9AF6-1D86-4233-BA1B-C09A8D3C9EB2}" type="presParOf" srcId="{B6E97FBA-CB8A-4889-99B6-7FD8FBD232B5}" destId="{AFA7B3F6-EC1A-4CBD-A15A-277C07D6C52C}" srcOrd="0" destOrd="0" presId="urn:microsoft.com/office/officeart/2018/5/layout/IconLeafLabelList"/>
    <dgm:cxn modelId="{620F256C-4462-4BF9-81CB-B3BB2B661543}" type="presParOf" srcId="{AFA7B3F6-EC1A-4CBD-A15A-277C07D6C52C}" destId="{07167935-4709-4959-9F4E-58407CA7391D}" srcOrd="0" destOrd="0" presId="urn:microsoft.com/office/officeart/2018/5/layout/IconLeafLabelList"/>
    <dgm:cxn modelId="{EB48233C-795B-423E-A9C9-F92120F982CD}" type="presParOf" srcId="{AFA7B3F6-EC1A-4CBD-A15A-277C07D6C52C}" destId="{A6BCA29B-AD80-47BC-8A1B-3E973F6DB84C}" srcOrd="1" destOrd="0" presId="urn:microsoft.com/office/officeart/2018/5/layout/IconLeafLabelList"/>
    <dgm:cxn modelId="{9FF161AB-140D-4E86-B59E-58D8B866A047}" type="presParOf" srcId="{AFA7B3F6-EC1A-4CBD-A15A-277C07D6C52C}" destId="{B645E451-4644-417A-A1F3-8C34C0FEE892}" srcOrd="2" destOrd="0" presId="urn:microsoft.com/office/officeart/2018/5/layout/IconLeafLabelList"/>
    <dgm:cxn modelId="{69548177-9646-4D73-8843-03D24B446A63}" type="presParOf" srcId="{AFA7B3F6-EC1A-4CBD-A15A-277C07D6C52C}" destId="{84C2BD40-88C2-477D-A210-EA385F8008CE}" srcOrd="3" destOrd="0" presId="urn:microsoft.com/office/officeart/2018/5/layout/IconLeafLabelList"/>
    <dgm:cxn modelId="{C2753DDC-D96D-4278-AA45-867F66694B7D}" type="presParOf" srcId="{B6E97FBA-CB8A-4889-99B6-7FD8FBD232B5}" destId="{87D2A9BA-4A74-4D53-A770-56EEAAD187F5}" srcOrd="1" destOrd="0" presId="urn:microsoft.com/office/officeart/2018/5/layout/IconLeafLabelList"/>
    <dgm:cxn modelId="{6F5954FC-ADE1-426E-A8E2-ECEFEC410C67}" type="presParOf" srcId="{B6E97FBA-CB8A-4889-99B6-7FD8FBD232B5}" destId="{521B4599-34AD-4088-9158-E05DA235E201}" srcOrd="2" destOrd="0" presId="urn:microsoft.com/office/officeart/2018/5/layout/IconLeafLabelList"/>
    <dgm:cxn modelId="{0C5F3029-34E4-426A-AC3E-766744FF6E27}" type="presParOf" srcId="{521B4599-34AD-4088-9158-E05DA235E201}" destId="{628E004B-19BF-41F0-A5CD-EC97B64C8A5E}" srcOrd="0" destOrd="0" presId="urn:microsoft.com/office/officeart/2018/5/layout/IconLeafLabelList"/>
    <dgm:cxn modelId="{68FFC545-B7FF-41D0-BB2E-B8E1EE715F91}" type="presParOf" srcId="{521B4599-34AD-4088-9158-E05DA235E201}" destId="{1135190E-3B62-4FD0-9896-49B3FCA0711E}" srcOrd="1" destOrd="0" presId="urn:microsoft.com/office/officeart/2018/5/layout/IconLeafLabelList"/>
    <dgm:cxn modelId="{3D45FE3F-7218-4FF0-AF01-0AAF43CB12DC}" type="presParOf" srcId="{521B4599-34AD-4088-9158-E05DA235E201}" destId="{18CC4E4D-EFE0-4835-8DDC-A533B8A53F38}" srcOrd="2" destOrd="0" presId="urn:microsoft.com/office/officeart/2018/5/layout/IconLeafLabelList"/>
    <dgm:cxn modelId="{B30244FB-4669-46B4-BE8C-C44D871C72AF}" type="presParOf" srcId="{521B4599-34AD-4088-9158-E05DA235E201}" destId="{E754325C-4221-4D58-A3A3-D8D53022188E}" srcOrd="3" destOrd="0" presId="urn:microsoft.com/office/officeart/2018/5/layout/IconLeafLabelList"/>
    <dgm:cxn modelId="{EDDDBAFB-0D8D-4139-B6A6-2773A27B6A0F}" type="presParOf" srcId="{B6E97FBA-CB8A-4889-99B6-7FD8FBD232B5}" destId="{C38CEE49-F896-4EBE-BD92-502FD3B64174}" srcOrd="3" destOrd="0" presId="urn:microsoft.com/office/officeart/2018/5/layout/IconLeafLabelList"/>
    <dgm:cxn modelId="{6AF2C738-43EB-40BF-8F13-C253355526DE}" type="presParOf" srcId="{B6E97FBA-CB8A-4889-99B6-7FD8FBD232B5}" destId="{B6CCAAF1-5A8A-4A34-A1EA-64EFBF5CE080}" srcOrd="4" destOrd="0" presId="urn:microsoft.com/office/officeart/2018/5/layout/IconLeafLabelList"/>
    <dgm:cxn modelId="{ED9205EA-AED5-4D70-9CFE-F5AB71435C0D}" type="presParOf" srcId="{B6CCAAF1-5A8A-4A34-A1EA-64EFBF5CE080}" destId="{440793BC-608C-42E9-88AF-006458996EF7}" srcOrd="0" destOrd="0" presId="urn:microsoft.com/office/officeart/2018/5/layout/IconLeafLabelList"/>
    <dgm:cxn modelId="{9663A3CB-F37B-48D9-B6EC-219CAC6A0EF7}" type="presParOf" srcId="{B6CCAAF1-5A8A-4A34-A1EA-64EFBF5CE080}" destId="{DC28DAF3-07B1-474B-9109-6C541FA8219F}" srcOrd="1" destOrd="0" presId="urn:microsoft.com/office/officeart/2018/5/layout/IconLeafLabelList"/>
    <dgm:cxn modelId="{05B5413A-04B8-4A15-A840-A21FAE50BF63}" type="presParOf" srcId="{B6CCAAF1-5A8A-4A34-A1EA-64EFBF5CE080}" destId="{0EA045B0-0B99-4427-9DC8-437957278D0B}" srcOrd="2" destOrd="0" presId="urn:microsoft.com/office/officeart/2018/5/layout/IconLeafLabelList"/>
    <dgm:cxn modelId="{8966292D-8F37-4309-8481-9DFC8E1E17C1}" type="presParOf" srcId="{B6CCAAF1-5A8A-4A34-A1EA-64EFBF5CE080}" destId="{BCA50469-C543-4B6B-B7C8-C0DA73BF41BE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167935-4709-4959-9F4E-58407CA7391D}">
      <dsp:nvSpPr>
        <dsp:cNvPr id="0" name=""/>
        <dsp:cNvSpPr/>
      </dsp:nvSpPr>
      <dsp:spPr>
        <a:xfrm>
          <a:off x="726337" y="71058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BCA29B-AD80-47BC-8A1B-3E973F6DB84C}">
      <dsp:nvSpPr>
        <dsp:cNvPr id="0" name=""/>
        <dsp:cNvSpPr/>
      </dsp:nvSpPr>
      <dsp:spPr>
        <a:xfrm>
          <a:off x="1150462" y="495183"/>
          <a:ext cx="1141875" cy="1141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C2BD40-88C2-477D-A210-EA385F8008CE}">
      <dsp:nvSpPr>
        <dsp:cNvPr id="0" name=""/>
        <dsp:cNvSpPr/>
      </dsp:nvSpPr>
      <dsp:spPr>
        <a:xfrm>
          <a:off x="78632" y="2345157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 dirty="0">
              <a:latin typeface="+mj-lt"/>
            </a:rPr>
            <a:t>Tijdens de les</a:t>
          </a:r>
          <a:endParaRPr lang="en-US" sz="1600" kern="1200" dirty="0">
            <a:latin typeface="+mj-lt"/>
          </a:endParaRPr>
        </a:p>
      </dsp:txBody>
      <dsp:txXfrm>
        <a:off x="78632" y="2345157"/>
        <a:ext cx="3262500" cy="720000"/>
      </dsp:txXfrm>
    </dsp:sp>
    <dsp:sp modelId="{628E004B-19BF-41F0-A5CD-EC97B64C8A5E}">
      <dsp:nvSpPr>
        <dsp:cNvPr id="0" name=""/>
        <dsp:cNvSpPr/>
      </dsp:nvSpPr>
      <dsp:spPr>
        <a:xfrm>
          <a:off x="4559774" y="71058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35190E-3B62-4FD0-9896-49B3FCA0711E}">
      <dsp:nvSpPr>
        <dsp:cNvPr id="0" name=""/>
        <dsp:cNvSpPr/>
      </dsp:nvSpPr>
      <dsp:spPr>
        <a:xfrm>
          <a:off x="4983899" y="495183"/>
          <a:ext cx="1141875" cy="1141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54325C-4221-4D58-A3A3-D8D53022188E}">
      <dsp:nvSpPr>
        <dsp:cNvPr id="0" name=""/>
        <dsp:cNvSpPr/>
      </dsp:nvSpPr>
      <dsp:spPr>
        <a:xfrm>
          <a:off x="7624045" y="2302778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 dirty="0">
              <a:latin typeface="+mj-lt"/>
            </a:rPr>
            <a:t>Zijn je samenvattingen in orde?</a:t>
          </a:r>
          <a:endParaRPr lang="en-US" sz="1600" kern="1200" dirty="0">
            <a:latin typeface="+mj-lt"/>
          </a:endParaRPr>
        </a:p>
      </dsp:txBody>
      <dsp:txXfrm>
        <a:off x="7624045" y="2302778"/>
        <a:ext cx="3262500" cy="720000"/>
      </dsp:txXfrm>
    </dsp:sp>
    <dsp:sp modelId="{440793BC-608C-42E9-88AF-006458996EF7}">
      <dsp:nvSpPr>
        <dsp:cNvPr id="0" name=""/>
        <dsp:cNvSpPr/>
      </dsp:nvSpPr>
      <dsp:spPr>
        <a:xfrm>
          <a:off x="8393212" y="71058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28DAF3-07B1-474B-9109-6C541FA8219F}">
      <dsp:nvSpPr>
        <dsp:cNvPr id="0" name=""/>
        <dsp:cNvSpPr/>
      </dsp:nvSpPr>
      <dsp:spPr>
        <a:xfrm>
          <a:off x="8817337" y="495183"/>
          <a:ext cx="1141875" cy="11418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A50469-C543-4B6B-B7C8-C0DA73BF41BE}">
      <dsp:nvSpPr>
        <dsp:cNvPr id="0" name=""/>
        <dsp:cNvSpPr/>
      </dsp:nvSpPr>
      <dsp:spPr>
        <a:xfrm>
          <a:off x="3732176" y="2322916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 dirty="0">
              <a:latin typeface="+mj-lt"/>
            </a:rPr>
            <a:t>Voorbereiden Thuis</a:t>
          </a:r>
          <a:endParaRPr lang="en-US" sz="1600" kern="1200" dirty="0">
            <a:latin typeface="+mj-lt"/>
          </a:endParaRPr>
        </a:p>
      </dsp:txBody>
      <dsp:txXfrm>
        <a:off x="3732176" y="2322916"/>
        <a:ext cx="3262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B01AF-92C5-4E39-B6B2-DFDE7B200853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E0E55-4707-449A-B760-D907C9870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97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AF1422-ED1B-6A24-F2FC-4FD66C04D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827910A-7CD4-313C-8824-F57DC08AF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7F1E1B-E47B-AB13-B1D8-281EEC957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5EA116-5333-6E40-1D30-7A9755F4F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BBD49D-D06A-BC51-41E2-B83EBD87E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08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D3B04E-ADF4-7E36-8D7A-CF15589C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A4A7051-D569-A81D-89D1-135C3EF0CE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0E135D-BF14-0743-D19D-DD28F04AB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BAE1FFC-7AF4-DF82-7CE6-0299E3BC1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9AA7AE-70DD-9013-3E9B-4334E622C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6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4CE7D4B-52BB-C353-2921-BB4A766C6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33BFEB5-D180-799D-CEAF-98604E371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53EA1E-ADB3-C604-E09C-3553682EE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55BABAB-4433-7921-0C29-ECF4E7E0F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E5FE99-FBF0-7B26-984A-4CA7A0B2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3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50067A-3B67-A59B-73E2-F0AF69BB8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F89D25-4958-52F2-1B89-FFA1F8324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32EF760-C785-1AE7-D721-5021567E4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42C114-CBA4-7082-6DD0-7DA8FA813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51FA6C0-13D9-8260-9980-F6710779E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72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413F6-F2FD-C16A-83CB-E706DD50E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82AE46D-AC96-A563-27FB-C9F2D0CBB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727C542-E160-4DF4-AC59-569C089B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75D0BE-EB62-6BCE-F802-8E1AB3C24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1651044-28B3-AA32-2E1B-43073533D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54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8CED17-9DB6-2116-A337-8209745E7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27D9BA-66D2-8F66-AE87-DCBA2AC44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574424B-A2E9-B29C-1EAE-A4A2FDCDA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CF7D7DA-D650-B187-CF3D-04676AB45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4F54624-E0C6-3622-A34C-03615A302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2C93FDA-963D-6FF1-6E15-8D46AAF86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9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D81700-038E-BD81-1504-6D780B8E3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D41EDB6-EF1E-B74F-CC74-A34593B3D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8C78EA-9154-CA03-E67D-D771E925D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47D103C-B37A-8428-A67B-A237D7F68D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A45C051-DC80-D016-7D7E-FDF6CF2F5C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B139A19-5796-3D71-7BB3-4AE76C5DA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CD2DFFC-0C1E-FD0F-7DC5-B91A6A47A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ED840F5-85AD-1FC5-A6FE-DDABA8010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8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978E7D-B8EA-FEEB-2473-3823CD4A6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903CED5-E08C-6501-B9DA-F67B00417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61BB6ED-C645-376B-CBC6-8FC036494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7A214F1-1C26-5DCF-E1F1-0000D62E7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60CC69E-8FDB-6BF8-2320-A6080A705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96D34A6-6E05-5BD2-CA65-AAF873E52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4173130-DA97-23EA-353E-F86D6189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33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576424-0F3A-304C-1E7A-DB3E2D213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666C54-3D36-0A32-8267-C1B959A57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455C25-0C1A-71C0-2A77-EAF1504791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4042320-619F-441A-32D6-FBCF00D17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027074A-9AB7-26E1-1957-482A692A5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767B784-EF9A-CE02-5FA9-1042E478A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63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6F1E66-1789-B1BC-F3A5-E42AC0ECE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D39B2B5-9B75-0AE4-3D1B-57BB3AEC23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72F8AEA-1625-4ECE-A84C-3A4344290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A7F8649-67B9-60A3-BA5B-1C7EF9C60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4CA76C4-CD6F-B6E4-7708-6414BA5AF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69CFA0-585A-178A-701C-7CC54DEE8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9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F43234A-792F-DBB8-90AE-BB4075F4B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8680D9-8DE0-FE91-F97A-FB5AB4A8F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FD77A1-B952-E46B-2032-DC52641B93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F0934-FC96-4271-96A8-3A6108B57D4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D4BEF4-7638-E199-A8FF-4F73606C67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E8664A-E087-39EF-9E9B-B75F7AAAB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0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3" Type="http://schemas.openxmlformats.org/officeDocument/2006/relationships/image" Target="../media/image3.jpe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gif"/><Relationship Id="rId5" Type="http://schemas.openxmlformats.org/officeDocument/2006/relationships/image" Target="../media/image14.jpeg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93" name="Rectangle 2092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chimmels die dodelijk zijn - Foodloveandhappiness">
            <a:extLst>
              <a:ext uri="{FF2B5EF4-FFF2-40B4-BE49-F238E27FC236}">
                <a16:creationId xmlns:a16="http://schemas.microsoft.com/office/drawing/2014/main" id="{C3A51232-6BF5-25CF-77DA-03BCBD1B4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2" r="-1" b="-1"/>
          <a:stretch/>
        </p:blipFill>
        <p:spPr bwMode="auto">
          <a:xfrm>
            <a:off x="20" y="1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E6854B5-BAC8-E70E-9EE2-6DF3290E2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nl-BE" sz="6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Schimmels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C1FFB3A-E12E-7517-818C-1CD8EA3348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rgbClr val="FFFFFF"/>
                </a:solidFill>
              </a:rPr>
              <a:t>3.4 Biologie voor Jou</a:t>
            </a:r>
            <a:br>
              <a:rPr lang="nl-BE" dirty="0">
                <a:solidFill>
                  <a:srgbClr val="FFFFFF"/>
                </a:solidFill>
              </a:rPr>
            </a:br>
            <a:r>
              <a:rPr lang="nl-BE" sz="1200" dirty="0">
                <a:solidFill>
                  <a:srgbClr val="FFFFFF"/>
                </a:solidFill>
              </a:rPr>
              <a:t>Leerjaar 1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95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C4B0E1-67CA-C6F0-1F6E-FF3C4EC78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43" y="5469617"/>
            <a:ext cx="1028214" cy="10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42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C4CDC387-5C2E-D928-4EB2-22E41A1AC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42" y="3853081"/>
            <a:ext cx="3710048" cy="284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4114800" y="308089"/>
            <a:ext cx="4057649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Ongunstige schimmels </a:t>
            </a:r>
          </a:p>
        </p:txBody>
      </p:sp>
      <p:pic>
        <p:nvPicPr>
          <p:cNvPr id="5122" name="Picture 2" descr="Studentenhuis mag best een beetje smerig zijn - Trajectum">
            <a:extLst>
              <a:ext uri="{FF2B5EF4-FFF2-40B4-BE49-F238E27FC236}">
                <a16:creationId xmlns:a16="http://schemas.microsoft.com/office/drawing/2014/main" id="{ACB52E9C-BB6A-C47D-3FB0-04133312D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63" y="1293979"/>
            <a:ext cx="3462188" cy="250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7E0BF76-9063-69B3-A74C-017C781B0516}"/>
              </a:ext>
            </a:extLst>
          </p:cNvPr>
          <p:cNvSpPr txBox="1"/>
          <p:nvPr/>
        </p:nvSpPr>
        <p:spPr>
          <a:xfrm>
            <a:off x="555562" y="3853081"/>
            <a:ext cx="4708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latin typeface="+mj-lt"/>
              </a:rPr>
              <a:t>Lastig schoon te maken bv. koelkast</a:t>
            </a:r>
            <a:endParaRPr lang="nl-BE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7EF30EC-80BD-383D-44F0-1D9100193683}"/>
              </a:ext>
            </a:extLst>
          </p:cNvPr>
          <p:cNvSpPr txBox="1"/>
          <p:nvPr/>
        </p:nvSpPr>
        <p:spPr>
          <a:xfrm>
            <a:off x="4954555" y="3449226"/>
            <a:ext cx="2378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latin typeface="+mj-lt"/>
              </a:rPr>
              <a:t>Kunnen voedsel bederven</a:t>
            </a:r>
            <a:endParaRPr lang="nl-BE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126" name="Picture 6" descr="Pedicure met Mini Bath Fizz">
            <a:extLst>
              <a:ext uri="{FF2B5EF4-FFF2-40B4-BE49-F238E27FC236}">
                <a16:creationId xmlns:a16="http://schemas.microsoft.com/office/drawing/2014/main" id="{CF06CE0A-4EFF-2012-9386-A58E6BBC6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67" y="1237145"/>
            <a:ext cx="4002055" cy="266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A2D9C81B-B8FC-DAAD-7340-5ED24B75AD88}"/>
              </a:ext>
            </a:extLst>
          </p:cNvPr>
          <p:cNvSpPr txBox="1"/>
          <p:nvPr/>
        </p:nvSpPr>
        <p:spPr>
          <a:xfrm>
            <a:off x="8189946" y="3987161"/>
            <a:ext cx="4002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latin typeface="+mj-lt"/>
              </a:rPr>
              <a:t>Veroorzaken </a:t>
            </a:r>
            <a:r>
              <a:rPr lang="nl-BE" sz="1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infecties</a:t>
            </a:r>
            <a:r>
              <a:rPr lang="nl-BE" sz="1600" b="1" dirty="0">
                <a:latin typeface="+mj-lt"/>
              </a:rPr>
              <a:t> bv. zwemmerseczeem </a:t>
            </a:r>
            <a:endParaRPr lang="nl-BE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4439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6" name="Picture 22" descr="16.528 afbeeldingen voor penicilline: afbeeldingen, stockfoto's en vectoren  | Shutterstock">
            <a:extLst>
              <a:ext uri="{FF2B5EF4-FFF2-40B4-BE49-F238E27FC236}">
                <a16:creationId xmlns:a16="http://schemas.microsoft.com/office/drawing/2014/main" id="{771D294D-02D8-2C2D-55FC-D06B75F3DE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6"/>
          <a:stretch/>
        </p:blipFill>
        <p:spPr bwMode="auto">
          <a:xfrm>
            <a:off x="5661527" y="1557996"/>
            <a:ext cx="1678364" cy="166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3" y="-91052"/>
            <a:ext cx="12726404" cy="715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4048126" y="308089"/>
            <a:ext cx="4124324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Voordelige schimmels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E7C26B6-8827-7A9B-40C6-6780B22BF9E7}"/>
              </a:ext>
            </a:extLst>
          </p:cNvPr>
          <p:cNvSpPr txBox="1"/>
          <p:nvPr/>
        </p:nvSpPr>
        <p:spPr>
          <a:xfrm>
            <a:off x="404963" y="1111826"/>
            <a:ext cx="4708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latin typeface="+mj-lt"/>
              </a:rPr>
              <a:t>Ruimen dode organismen op in de natuur</a:t>
            </a:r>
            <a:endParaRPr lang="nl-BE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154" name="Picture 10" descr="Quorn Producten | Blader door het Quorn Assortiment voor Vegetarisch  Gehakt, Veganistisch &amp; Meer">
            <a:extLst>
              <a:ext uri="{FF2B5EF4-FFF2-40B4-BE49-F238E27FC236}">
                <a16:creationId xmlns:a16="http://schemas.microsoft.com/office/drawing/2014/main" id="{6DD3ECC6-06DE-0CA9-F263-FD274B84B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8" t="11606" r="26823" b="11805"/>
          <a:stretch/>
        </p:blipFill>
        <p:spPr bwMode="auto">
          <a:xfrm>
            <a:off x="1680647" y="4724827"/>
            <a:ext cx="1635461" cy="204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AA536017-2C79-4C87-C4EA-57F1B7E2F796}"/>
              </a:ext>
            </a:extLst>
          </p:cNvPr>
          <p:cNvSpPr txBox="1"/>
          <p:nvPr/>
        </p:nvSpPr>
        <p:spPr>
          <a:xfrm>
            <a:off x="1261242" y="4329812"/>
            <a:ext cx="4708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latin typeface="+mj-lt"/>
              </a:rPr>
              <a:t>Productie van voedsel zoals..</a:t>
            </a:r>
            <a:endParaRPr lang="nl-BE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156" name="Picture 12" descr="Bier Drankje Glas - Gratis foto op Pixabay">
            <a:extLst>
              <a:ext uri="{FF2B5EF4-FFF2-40B4-BE49-F238E27FC236}">
                <a16:creationId xmlns:a16="http://schemas.microsoft.com/office/drawing/2014/main" id="{AF085F8B-F095-2FD6-D56D-AE728B459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22" y="4606280"/>
            <a:ext cx="629005" cy="111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Wijn PNG-fotos | PNG Play">
            <a:extLst>
              <a:ext uri="{FF2B5EF4-FFF2-40B4-BE49-F238E27FC236}">
                <a16:creationId xmlns:a16="http://schemas.microsoft.com/office/drawing/2014/main" id="{B2C30185-654C-6AC1-D897-DA84D770A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40" y="5746173"/>
            <a:ext cx="384404" cy="70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Schimmelkazen">
            <a:extLst>
              <a:ext uri="{FF2B5EF4-FFF2-40B4-BE49-F238E27FC236}">
                <a16:creationId xmlns:a16="http://schemas.microsoft.com/office/drawing/2014/main" id="{0AB4C6A0-92A5-9085-EF0D-E97A895C8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945" y="4553508"/>
            <a:ext cx="1209675" cy="80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Kikkoman Sojasaus stuk 150 ml - Japanse keuken">
            <a:extLst>
              <a:ext uri="{FF2B5EF4-FFF2-40B4-BE49-F238E27FC236}">
                <a16:creationId xmlns:a16="http://schemas.microsoft.com/office/drawing/2014/main" id="{5904341D-0B19-B34B-CAE7-BAB2388BF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157" y="5586045"/>
            <a:ext cx="970142" cy="97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Bak brood brood PNG Transparant Beeld | PNG Mart">
            <a:extLst>
              <a:ext uri="{FF2B5EF4-FFF2-40B4-BE49-F238E27FC236}">
                <a16:creationId xmlns:a16="http://schemas.microsoft.com/office/drawing/2014/main" id="{410027BA-841E-D3B4-E613-E5C14D180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348" y="5732810"/>
            <a:ext cx="1066084" cy="70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35F5C912-CD33-995D-E5B8-040DF966F6E9}"/>
              </a:ext>
            </a:extLst>
          </p:cNvPr>
          <p:cNvSpPr txBox="1"/>
          <p:nvPr/>
        </p:nvSpPr>
        <p:spPr>
          <a:xfrm>
            <a:off x="9034553" y="4064849"/>
            <a:ext cx="4708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latin typeface="+mj-lt"/>
              </a:rPr>
              <a:t>Kan dienen als voedsel</a:t>
            </a:r>
            <a:endParaRPr lang="nl-BE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9713953F-6358-FC10-C87F-F1D088E17CDC}"/>
              </a:ext>
            </a:extLst>
          </p:cNvPr>
          <p:cNvSpPr txBox="1"/>
          <p:nvPr/>
        </p:nvSpPr>
        <p:spPr>
          <a:xfrm>
            <a:off x="7062006" y="1174499"/>
            <a:ext cx="1110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latin typeface="+mj-lt"/>
              </a:rPr>
              <a:t>Medicijn</a:t>
            </a:r>
            <a:endParaRPr lang="nl-BE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88122251-78D4-9391-3177-BAE0DAAAA740}"/>
              </a:ext>
            </a:extLst>
          </p:cNvPr>
          <p:cNvCxnSpPr>
            <a:cxnSpLocks/>
          </p:cNvCxnSpPr>
          <p:nvPr/>
        </p:nvCxnSpPr>
        <p:spPr>
          <a:xfrm>
            <a:off x="6500709" y="3223828"/>
            <a:ext cx="0" cy="34810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kstvak 16">
            <a:extLst>
              <a:ext uri="{FF2B5EF4-FFF2-40B4-BE49-F238E27FC236}">
                <a16:creationId xmlns:a16="http://schemas.microsoft.com/office/drawing/2014/main" id="{71CD49AB-91D4-E032-850B-26665D0BD238}"/>
              </a:ext>
            </a:extLst>
          </p:cNvPr>
          <p:cNvSpPr txBox="1"/>
          <p:nvPr/>
        </p:nvSpPr>
        <p:spPr>
          <a:xfrm>
            <a:off x="5836897" y="3614257"/>
            <a:ext cx="2121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>
                <a:latin typeface="+mj-lt"/>
              </a:rPr>
              <a:t>Bacteriële infecties</a:t>
            </a:r>
            <a:endParaRPr lang="nl-BE" sz="12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168" name="Picture 24" descr="Maryanne Demasi, PhD on Twitter: &quot;Do #statins cause muscle aches? A recent  study in @TheLancet concluded that statins were rarely to blame My analysis  argues this conclusion is misguided &amp;amp; shows how">
            <a:extLst>
              <a:ext uri="{FF2B5EF4-FFF2-40B4-BE49-F238E27FC236}">
                <a16:creationId xmlns:a16="http://schemas.microsoft.com/office/drawing/2014/main" id="{F8A397D2-5054-08FF-517D-BEE111AE2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15436" r="5870" b="13900"/>
          <a:stretch/>
        </p:blipFill>
        <p:spPr bwMode="auto">
          <a:xfrm>
            <a:off x="7538144" y="1819554"/>
            <a:ext cx="2273498" cy="90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CFCECC44-01B1-BF2F-DAA1-F46AF82929D7}"/>
              </a:ext>
            </a:extLst>
          </p:cNvPr>
          <p:cNvCxnSpPr>
            <a:cxnSpLocks/>
          </p:cNvCxnSpPr>
          <p:nvPr/>
        </p:nvCxnSpPr>
        <p:spPr>
          <a:xfrm>
            <a:off x="8674893" y="2875720"/>
            <a:ext cx="0" cy="34810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kstvak 18">
            <a:extLst>
              <a:ext uri="{FF2B5EF4-FFF2-40B4-BE49-F238E27FC236}">
                <a16:creationId xmlns:a16="http://schemas.microsoft.com/office/drawing/2014/main" id="{76B92409-CFD9-6079-E95E-4367C7C71C67}"/>
              </a:ext>
            </a:extLst>
          </p:cNvPr>
          <p:cNvSpPr txBox="1"/>
          <p:nvPr/>
        </p:nvSpPr>
        <p:spPr>
          <a:xfrm>
            <a:off x="7689743" y="3279065"/>
            <a:ext cx="2121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>
                <a:latin typeface="+mj-lt"/>
              </a:rPr>
              <a:t>Verlaging cholesterol spiegel</a:t>
            </a:r>
            <a:endParaRPr lang="nl-BE" sz="12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170" name="Picture 26" descr="geïsoleerde oesterzwam knipsel op witte achtergrond. 12000391 PNG">
            <a:extLst>
              <a:ext uri="{FF2B5EF4-FFF2-40B4-BE49-F238E27FC236}">
                <a16:creationId xmlns:a16="http://schemas.microsoft.com/office/drawing/2014/main" id="{927F4729-F30C-93CC-5F64-C26BC9CE9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336" y="4648775"/>
            <a:ext cx="2004361" cy="155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2" name="Picture 28">
            <a:extLst>
              <a:ext uri="{FF2B5EF4-FFF2-40B4-BE49-F238E27FC236}">
                <a16:creationId xmlns:a16="http://schemas.microsoft.com/office/drawing/2014/main" id="{E5BC505C-560C-4157-D065-D1C03CD87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229" y="4706495"/>
            <a:ext cx="1635461" cy="163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34A30AD-2621-8693-76AE-807B7C384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3" y="1466262"/>
            <a:ext cx="3809185" cy="252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14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39303-8B21-B105-ABB8-F72AEA38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920x1080 Light Green Solid Color Background">
            <a:extLst>
              <a:ext uri="{FF2B5EF4-FFF2-40B4-BE49-F238E27FC236}">
                <a16:creationId xmlns:a16="http://schemas.microsoft.com/office/drawing/2014/main" id="{045756DF-D93D-BE91-48D2-1CD81860C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9BBC7CEC-B9FC-E93A-6CDE-80C6C6705EB9}"/>
              </a:ext>
            </a:extLst>
          </p:cNvPr>
          <p:cNvSpPr/>
          <p:nvPr/>
        </p:nvSpPr>
        <p:spPr>
          <a:xfrm>
            <a:off x="4922519" y="273266"/>
            <a:ext cx="2331721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9642FCC-8200-9F6E-7C3E-45FF6CCAB38D}"/>
              </a:ext>
            </a:extLst>
          </p:cNvPr>
          <p:cNvSpPr txBox="1"/>
          <p:nvPr/>
        </p:nvSpPr>
        <p:spPr>
          <a:xfrm>
            <a:off x="4052886" y="319778"/>
            <a:ext cx="4086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Leerdoelen </a:t>
            </a:r>
          </a:p>
        </p:txBody>
      </p:sp>
      <p:sp>
        <p:nvSpPr>
          <p:cNvPr id="2" name="Rechthoek: afgeronde hoeken 6">
            <a:extLst>
              <a:ext uri="{FF2B5EF4-FFF2-40B4-BE49-F238E27FC236}">
                <a16:creationId xmlns:a16="http://schemas.microsoft.com/office/drawing/2014/main" id="{C68A0D27-3932-31B0-9B39-FBD7E4E70321}"/>
              </a:ext>
            </a:extLst>
          </p:cNvPr>
          <p:cNvSpPr/>
          <p:nvPr/>
        </p:nvSpPr>
        <p:spPr>
          <a:xfrm>
            <a:off x="3283527" y="1981965"/>
            <a:ext cx="5517690" cy="14470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8">
            <a:extLst>
              <a:ext uri="{FF2B5EF4-FFF2-40B4-BE49-F238E27FC236}">
                <a16:creationId xmlns:a16="http://schemas.microsoft.com/office/drawing/2014/main" id="{934FA38F-3CC6-DBB1-D397-7D0CD8849AD4}"/>
              </a:ext>
            </a:extLst>
          </p:cNvPr>
          <p:cNvSpPr txBox="1"/>
          <p:nvPr/>
        </p:nvSpPr>
        <p:spPr>
          <a:xfrm>
            <a:off x="3438642" y="2131913"/>
            <a:ext cx="5362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+mj-lt"/>
              </a:rPr>
              <a:t>Je hebt geleerd…</a:t>
            </a:r>
          </a:p>
          <a:p>
            <a:pPr marL="342900" indent="-342900">
              <a:buAutoNum type="arabicPeriod"/>
            </a:pPr>
            <a:r>
              <a:rPr lang="nl-BE" dirty="0">
                <a:latin typeface="+mj-lt"/>
              </a:rPr>
              <a:t>Kenmerken te noemen van </a:t>
            </a:r>
            <a:r>
              <a:rPr lang="nl-BE" b="1" dirty="0">
                <a:latin typeface="+mj-lt"/>
              </a:rPr>
              <a:t>schimmels</a:t>
            </a:r>
            <a:r>
              <a:rPr lang="nl-BE" dirty="0">
                <a:latin typeface="+mj-lt"/>
              </a:rPr>
              <a:t>.</a:t>
            </a:r>
          </a:p>
          <a:p>
            <a:pPr marL="342900" indent="-342900">
              <a:buAutoNum type="arabicPeriod"/>
            </a:pPr>
            <a:r>
              <a:rPr lang="nl-BE" dirty="0">
                <a:latin typeface="+mj-lt"/>
              </a:rPr>
              <a:t>Voorbeelden te noemen van </a:t>
            </a:r>
            <a:r>
              <a:rPr lang="nl-BE" b="1" dirty="0">
                <a:latin typeface="+mj-lt"/>
              </a:rPr>
              <a:t>gevaren</a:t>
            </a:r>
            <a:r>
              <a:rPr lang="nl-BE" dirty="0">
                <a:latin typeface="+mj-lt"/>
              </a:rPr>
              <a:t> en </a:t>
            </a:r>
            <a:r>
              <a:rPr lang="nl-BE" b="1" dirty="0">
                <a:latin typeface="+mj-lt"/>
              </a:rPr>
              <a:t>toepassingen</a:t>
            </a:r>
            <a:r>
              <a:rPr lang="nl-BE" dirty="0">
                <a:latin typeface="+mj-lt"/>
              </a:rPr>
              <a:t> van schimmels.</a:t>
            </a:r>
          </a:p>
          <a:p>
            <a:br>
              <a:rPr lang="nl-NL" dirty="0"/>
            </a:br>
            <a:endParaRPr lang="nl-B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1406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1920x1080 Light Green Solid Color Background">
            <a:extLst>
              <a:ext uri="{FF2B5EF4-FFF2-40B4-BE49-F238E27FC236}">
                <a16:creationId xmlns:a16="http://schemas.microsoft.com/office/drawing/2014/main" id="{0DE984B9-BB67-983E-36CA-7958E9DF0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E058966-4C1D-CC04-0916-5F696923A688}"/>
              </a:ext>
            </a:extLst>
          </p:cNvPr>
          <p:cNvSpPr txBox="1"/>
          <p:nvPr/>
        </p:nvSpPr>
        <p:spPr>
          <a:xfrm>
            <a:off x="545156" y="1306401"/>
            <a:ext cx="113529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sz="3600" dirty="0">
                <a:latin typeface="+mj-lt"/>
              </a:rPr>
            </a:br>
            <a:endParaRPr lang="nl-NL" sz="3600" i="1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nl-NL" i="1" dirty="0">
              <a:latin typeface="+mj-lt"/>
            </a:endParaRPr>
          </a:p>
          <a:p>
            <a:endParaRPr lang="nl-NL" i="1" dirty="0">
              <a:latin typeface="+mj-lt"/>
            </a:endParaRPr>
          </a:p>
        </p:txBody>
      </p:sp>
      <p:graphicFrame>
        <p:nvGraphicFramePr>
          <p:cNvPr id="2" name="Tijdelijke aanduiding voor inhoud 2">
            <a:extLst>
              <a:ext uri="{FF2B5EF4-FFF2-40B4-BE49-F238E27FC236}">
                <a16:creationId xmlns:a16="http://schemas.microsoft.com/office/drawing/2014/main" id="{B9073205-4319-C76F-E7B7-3ED4E64BAC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699818"/>
              </p:ext>
            </p:extLst>
          </p:nvPr>
        </p:nvGraphicFramePr>
        <p:xfrm>
          <a:off x="474837" y="1649529"/>
          <a:ext cx="11109674" cy="3472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86B02D70-B699-646A-657B-7F2A0B3F76B6}"/>
              </a:ext>
            </a:extLst>
          </p:cNvPr>
          <p:cNvSpPr/>
          <p:nvPr/>
        </p:nvSpPr>
        <p:spPr>
          <a:xfrm>
            <a:off x="5114925" y="308089"/>
            <a:ext cx="1971676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AA11442-E89A-123B-97E9-66693A43C70E}"/>
              </a:ext>
            </a:extLst>
          </p:cNvPr>
          <p:cNvSpPr txBox="1"/>
          <p:nvPr/>
        </p:nvSpPr>
        <p:spPr>
          <a:xfrm>
            <a:off x="3572263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Huiswerk</a:t>
            </a:r>
          </a:p>
        </p:txBody>
      </p:sp>
    </p:spTree>
    <p:extLst>
      <p:ext uri="{BB962C8B-B14F-4D97-AF65-F5344CB8AC3E}">
        <p14:creationId xmlns:p14="http://schemas.microsoft.com/office/powerpoint/2010/main" val="1584836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920x1080 Light Green Solid Color Background">
            <a:extLst>
              <a:ext uri="{FF2B5EF4-FFF2-40B4-BE49-F238E27FC236}">
                <a16:creationId xmlns:a16="http://schemas.microsoft.com/office/drawing/2014/main" id="{CB6ABB85-BA74-7CEC-3535-E6A13E083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5">
            <a:extLst>
              <a:ext uri="{FF2B5EF4-FFF2-40B4-BE49-F238E27FC236}">
                <a16:creationId xmlns:a16="http://schemas.microsoft.com/office/drawing/2014/main" id="{A3DD698C-EDA1-7B6A-DC29-F2DFF050D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5765" y="2715527"/>
            <a:ext cx="378764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Welkom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Herhaling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Uitleg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Zijn de leerdoelen gehaald?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Huiswerk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314073D7-A85E-0055-9A4F-6482B8DF4839}"/>
              </a:ext>
            </a:extLst>
          </p:cNvPr>
          <p:cNvCxnSpPr>
            <a:cxnSpLocks/>
          </p:cNvCxnSpPr>
          <p:nvPr/>
        </p:nvCxnSpPr>
        <p:spPr>
          <a:xfrm>
            <a:off x="5815013" y="1544843"/>
            <a:ext cx="0" cy="36272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0B8ED5C-E0BC-6FE1-9C04-062F9038AFA7}"/>
              </a:ext>
            </a:extLst>
          </p:cNvPr>
          <p:cNvSpPr txBox="1">
            <a:spLocks/>
          </p:cNvSpPr>
          <p:nvPr/>
        </p:nvSpPr>
        <p:spPr>
          <a:xfrm>
            <a:off x="1031745" y="2933898"/>
            <a:ext cx="4232275" cy="763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nl-BE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Wat gaan we doen?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702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20x1080 Light Green Solid Color Background">
            <a:extLst>
              <a:ext uri="{FF2B5EF4-FFF2-40B4-BE49-F238E27FC236}">
                <a16:creationId xmlns:a16="http://schemas.microsoft.com/office/drawing/2014/main" id="{7EA5B57E-ACAD-5331-7CD8-5F072E359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B3444241-4A1B-0CB0-D41F-9C87A33A2E50}"/>
              </a:ext>
            </a:extLst>
          </p:cNvPr>
          <p:cNvSpPr/>
          <p:nvPr/>
        </p:nvSpPr>
        <p:spPr>
          <a:xfrm>
            <a:off x="0" y="1452563"/>
            <a:ext cx="1885950" cy="38973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1C6C21AE-5486-3F52-AF1C-C05E649B2CBD}"/>
              </a:ext>
            </a:extLst>
          </p:cNvPr>
          <p:cNvSpPr/>
          <p:nvPr/>
        </p:nvSpPr>
        <p:spPr>
          <a:xfrm>
            <a:off x="3435167" y="2883159"/>
            <a:ext cx="6450706" cy="100770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458911A-232B-3214-453E-9D52E7002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4" y="2805398"/>
            <a:ext cx="18192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en-N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Herhalen</a:t>
            </a:r>
          </a:p>
          <a:p>
            <a:pPr eaLnBrk="1" hangingPunct="1"/>
            <a:r>
              <a:rPr lang="nl-BE" altLang="en-NL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3.3 Planten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C90E8AD-B032-CC5B-FD4F-B26B2B9A46B3}"/>
              </a:ext>
            </a:extLst>
          </p:cNvPr>
          <p:cNvSpPr txBox="1"/>
          <p:nvPr/>
        </p:nvSpPr>
        <p:spPr>
          <a:xfrm>
            <a:off x="4549119" y="3075875"/>
            <a:ext cx="6806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Je hebt geleerd..</a:t>
            </a:r>
          </a:p>
          <a:p>
            <a:r>
              <a:rPr lang="nl-N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1. Kenmerken te noemen van </a:t>
            </a:r>
            <a:r>
              <a:rPr lang="nl-NL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zaadplanten</a:t>
            </a:r>
            <a:r>
              <a:rPr lang="nl-N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en </a:t>
            </a:r>
            <a:r>
              <a:rPr lang="nl-NL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sporenplanten</a:t>
            </a:r>
            <a:r>
              <a:rPr lang="nl-N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F19DCFD-E92F-DD1A-6815-5F361E636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183" y="2991958"/>
            <a:ext cx="715347" cy="71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340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-2427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id="{57D8CD36-971C-EE9B-AEF9-F288A12F59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547361"/>
              </p:ext>
            </p:extLst>
          </p:nvPr>
        </p:nvGraphicFramePr>
        <p:xfrm>
          <a:off x="954518" y="1293978"/>
          <a:ext cx="10282961" cy="38745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1541">
                  <a:extLst>
                    <a:ext uri="{9D8B030D-6E8A-4147-A177-3AD203B41FA5}">
                      <a16:colId xmlns:a16="http://schemas.microsoft.com/office/drawing/2014/main" val="2501253510"/>
                    </a:ext>
                  </a:extLst>
                </a:gridCol>
                <a:gridCol w="4843152">
                  <a:extLst>
                    <a:ext uri="{9D8B030D-6E8A-4147-A177-3AD203B41FA5}">
                      <a16:colId xmlns:a16="http://schemas.microsoft.com/office/drawing/2014/main" val="2391863278"/>
                    </a:ext>
                  </a:extLst>
                </a:gridCol>
                <a:gridCol w="3648268">
                  <a:extLst>
                    <a:ext uri="{9D8B030D-6E8A-4147-A177-3AD203B41FA5}">
                      <a16:colId xmlns:a16="http://schemas.microsoft.com/office/drawing/2014/main" val="4268803644"/>
                    </a:ext>
                  </a:extLst>
                </a:gridCol>
              </a:tblGrid>
              <a:tr h="421749">
                <a:tc>
                  <a:txBody>
                    <a:bodyPr/>
                    <a:lstStyle/>
                    <a:p>
                      <a:pPr algn="ctr"/>
                      <a:r>
                        <a:rPr lang="nl-BE" b="1" noProof="0" dirty="0"/>
                        <a:t>Stam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noProof="0" dirty="0"/>
                        <a:t>Belangrijkste plantenorganen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noProof="0" dirty="0"/>
                        <a:t>Voortplanting d.m.v.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365704"/>
                  </a:ext>
                </a:extLst>
              </a:tr>
              <a:tr h="1148188">
                <a:tc>
                  <a:txBody>
                    <a:bodyPr/>
                    <a:lstStyle/>
                    <a:p>
                      <a:endParaRPr lang="nl-B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812056"/>
                  </a:ext>
                </a:extLst>
              </a:tr>
              <a:tr h="1184988">
                <a:tc>
                  <a:txBody>
                    <a:bodyPr/>
                    <a:lstStyle/>
                    <a:p>
                      <a:endParaRPr lang="nl-B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233040"/>
                  </a:ext>
                </a:extLst>
              </a:tr>
              <a:tr h="1119673">
                <a:tc>
                  <a:txBody>
                    <a:bodyPr/>
                    <a:lstStyle/>
                    <a:p>
                      <a:endParaRPr lang="nl-B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277597"/>
                  </a:ext>
                </a:extLst>
              </a:tr>
            </a:tbl>
          </a:graphicData>
        </a:graphic>
      </p:graphicFrame>
      <p:sp>
        <p:nvSpPr>
          <p:cNvPr id="20" name="Tekstvak 19">
            <a:extLst>
              <a:ext uri="{FF2B5EF4-FFF2-40B4-BE49-F238E27FC236}">
                <a16:creationId xmlns:a16="http://schemas.microsoft.com/office/drawing/2014/main" id="{232550BF-8584-57E1-F3D0-3EB48C00F733}"/>
              </a:ext>
            </a:extLst>
          </p:cNvPr>
          <p:cNvSpPr txBox="1"/>
          <p:nvPr/>
        </p:nvSpPr>
        <p:spPr>
          <a:xfrm>
            <a:off x="3280311" y="3044866"/>
            <a:ext cx="4796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Bladeren - Stengels - Wortels - Bloemen</a:t>
            </a:r>
            <a:br>
              <a:rPr lang="nl-BE" dirty="0"/>
            </a:br>
            <a:br>
              <a:rPr lang="nl-BE" dirty="0"/>
            </a:br>
            <a:endParaRPr lang="nl-BE" dirty="0"/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4857727" y="308089"/>
            <a:ext cx="2543738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Samenvatting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160A80B-8B8D-1BCC-D85C-87CB60BDD658}"/>
              </a:ext>
            </a:extLst>
          </p:cNvPr>
          <p:cNvSpPr txBox="1"/>
          <p:nvPr/>
        </p:nvSpPr>
        <p:spPr>
          <a:xfrm>
            <a:off x="1193539" y="4360763"/>
            <a:ext cx="1365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Zaadplanten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903EB2A-18F0-FBDD-63C6-ECB369C0AFDF}"/>
              </a:ext>
            </a:extLst>
          </p:cNvPr>
          <p:cNvSpPr txBox="1"/>
          <p:nvPr/>
        </p:nvSpPr>
        <p:spPr>
          <a:xfrm>
            <a:off x="1131335" y="3278225"/>
            <a:ext cx="164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Sporenplanten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153E2C4-A29A-8A30-04B7-79F94D6C779C}"/>
              </a:ext>
            </a:extLst>
          </p:cNvPr>
          <p:cNvSpPr txBox="1"/>
          <p:nvPr/>
        </p:nvSpPr>
        <p:spPr>
          <a:xfrm>
            <a:off x="1115006" y="1861718"/>
            <a:ext cx="1522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Groenwieren</a:t>
            </a:r>
            <a:br>
              <a:rPr lang="nl-BE" dirty="0"/>
            </a:br>
            <a:r>
              <a:rPr lang="nl-BE" dirty="0"/>
              <a:t>(algen)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76EF067E-A271-EE02-C93F-D0EAC1216EC2}"/>
              </a:ext>
            </a:extLst>
          </p:cNvPr>
          <p:cNvSpPr txBox="1"/>
          <p:nvPr/>
        </p:nvSpPr>
        <p:spPr>
          <a:xfrm>
            <a:off x="3280311" y="4106721"/>
            <a:ext cx="4796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Bladeren - Stengels - Wortels - Bloemen</a:t>
            </a:r>
            <a:br>
              <a:rPr lang="nl-BE" dirty="0"/>
            </a:br>
            <a:br>
              <a:rPr lang="nl-BE" dirty="0"/>
            </a:br>
            <a:endParaRPr lang="nl-B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E87282-A969-B7CD-A97C-157BA3164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582" y="4466577"/>
            <a:ext cx="189722" cy="18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E0CCB1D-A679-679F-5A6F-DDE57E4CB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014" y="3404722"/>
            <a:ext cx="189722" cy="18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BE814BF-5481-280E-C88F-00DBF53AF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990" y="4473525"/>
            <a:ext cx="189722" cy="18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D1CEEF7D-2D71-2B6F-CB6A-B7380F515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496" y="4466577"/>
            <a:ext cx="189722" cy="18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61728842-21A5-6E69-9814-A064A3F3A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385" y="4457370"/>
            <a:ext cx="189722" cy="18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8674C834-3C17-9985-1E56-E8D567E79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582" y="3404722"/>
            <a:ext cx="189722" cy="18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09A74CC9-EA0D-C5C7-8C59-EA6431907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990" y="3411670"/>
            <a:ext cx="189722" cy="18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4845F7ED-E617-1B5F-2EBB-435F2E051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496" y="3404722"/>
            <a:ext cx="189722" cy="18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kstvak 23">
            <a:extLst>
              <a:ext uri="{FF2B5EF4-FFF2-40B4-BE49-F238E27FC236}">
                <a16:creationId xmlns:a16="http://schemas.microsoft.com/office/drawing/2014/main" id="{FC380740-070C-5F08-E4B3-7D0D7D8F0A26}"/>
              </a:ext>
            </a:extLst>
          </p:cNvPr>
          <p:cNvSpPr txBox="1"/>
          <p:nvPr/>
        </p:nvSpPr>
        <p:spPr>
          <a:xfrm>
            <a:off x="3289640" y="1881917"/>
            <a:ext cx="4796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Bladeren - Stengels - Wortels - Bloemen</a:t>
            </a:r>
            <a:br>
              <a:rPr lang="nl-BE" dirty="0"/>
            </a:br>
            <a:br>
              <a:rPr lang="nl-BE" dirty="0"/>
            </a:br>
            <a:endParaRPr lang="nl-BE" dirty="0"/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D9624376-EA2C-6358-F3F3-AC5A0D2E1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343" y="2241773"/>
            <a:ext cx="189722" cy="18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903562BB-891D-DBC1-8DC8-1E682D052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243" y="2241773"/>
            <a:ext cx="189722" cy="18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2EDC5248-53B3-7BF5-0B98-323A20343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004" y="2241773"/>
            <a:ext cx="189722" cy="18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E579266E-7035-E498-2884-85701E0DD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582" y="2241773"/>
            <a:ext cx="189722" cy="18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kstvak 28">
            <a:extLst>
              <a:ext uri="{FF2B5EF4-FFF2-40B4-BE49-F238E27FC236}">
                <a16:creationId xmlns:a16="http://schemas.microsoft.com/office/drawing/2014/main" id="{23986F3A-EAB9-27F3-EB30-8FAA1B92B6D3}"/>
              </a:ext>
            </a:extLst>
          </p:cNvPr>
          <p:cNvSpPr txBox="1"/>
          <p:nvPr/>
        </p:nvSpPr>
        <p:spPr>
          <a:xfrm>
            <a:off x="9219013" y="2053479"/>
            <a:ext cx="1365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Deling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08DF9E59-0502-70EF-4CEE-C91431AA94D8}"/>
              </a:ext>
            </a:extLst>
          </p:cNvPr>
          <p:cNvSpPr txBox="1"/>
          <p:nvPr/>
        </p:nvSpPr>
        <p:spPr>
          <a:xfrm>
            <a:off x="9219013" y="3232060"/>
            <a:ext cx="1365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Sporen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658E4316-195E-6773-E881-B2606B536B02}"/>
              </a:ext>
            </a:extLst>
          </p:cNvPr>
          <p:cNvSpPr txBox="1"/>
          <p:nvPr/>
        </p:nvSpPr>
        <p:spPr>
          <a:xfrm>
            <a:off x="9219013" y="4367565"/>
            <a:ext cx="1365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Zaden</a:t>
            </a:r>
          </a:p>
        </p:txBody>
      </p:sp>
    </p:spTree>
    <p:extLst>
      <p:ext uri="{BB962C8B-B14F-4D97-AF65-F5344CB8AC3E}">
        <p14:creationId xmlns:p14="http://schemas.microsoft.com/office/powerpoint/2010/main" val="215063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" grpId="0"/>
      <p:bldP spid="7" grpId="0"/>
      <p:bldP spid="9" grpId="0"/>
      <p:bldP spid="15" grpId="0"/>
      <p:bldP spid="24" grpId="0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920x1080 Light Green Solid Color Background">
            <a:extLst>
              <a:ext uri="{FF2B5EF4-FFF2-40B4-BE49-F238E27FC236}">
                <a16:creationId xmlns:a16="http://schemas.microsoft.com/office/drawing/2014/main" id="{D9AC3FEE-A7FE-C855-F1E6-069B691B2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4922519" y="273266"/>
            <a:ext cx="2331721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3427032-13F1-D95A-0601-C3BD4DE3D7DA}"/>
              </a:ext>
            </a:extLst>
          </p:cNvPr>
          <p:cNvSpPr txBox="1"/>
          <p:nvPr/>
        </p:nvSpPr>
        <p:spPr>
          <a:xfrm>
            <a:off x="4052886" y="319778"/>
            <a:ext cx="4086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Leerdoelen </a:t>
            </a:r>
          </a:p>
        </p:txBody>
      </p:sp>
      <p:sp>
        <p:nvSpPr>
          <p:cNvPr id="2" name="Rechthoek: afgeronde hoeken 6">
            <a:extLst>
              <a:ext uri="{FF2B5EF4-FFF2-40B4-BE49-F238E27FC236}">
                <a16:creationId xmlns:a16="http://schemas.microsoft.com/office/drawing/2014/main" id="{DF82B691-020B-1D3C-DEAB-3EB3EBE344F7}"/>
              </a:ext>
            </a:extLst>
          </p:cNvPr>
          <p:cNvSpPr/>
          <p:nvPr/>
        </p:nvSpPr>
        <p:spPr>
          <a:xfrm>
            <a:off x="3283527" y="1981965"/>
            <a:ext cx="5517690" cy="14470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8">
            <a:extLst>
              <a:ext uri="{FF2B5EF4-FFF2-40B4-BE49-F238E27FC236}">
                <a16:creationId xmlns:a16="http://schemas.microsoft.com/office/drawing/2014/main" id="{50B8E900-25C9-42E6-9494-B1159CD4BF5A}"/>
              </a:ext>
            </a:extLst>
          </p:cNvPr>
          <p:cNvSpPr txBox="1"/>
          <p:nvPr/>
        </p:nvSpPr>
        <p:spPr>
          <a:xfrm>
            <a:off x="3438642" y="2131913"/>
            <a:ext cx="5362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+mj-lt"/>
              </a:rPr>
              <a:t>Je leert…</a:t>
            </a:r>
          </a:p>
          <a:p>
            <a:pPr marL="342900" indent="-342900">
              <a:buAutoNum type="arabicPeriod"/>
            </a:pPr>
            <a:r>
              <a:rPr lang="nl-BE" dirty="0">
                <a:latin typeface="+mj-lt"/>
              </a:rPr>
              <a:t>Kenmerken te noemen van </a:t>
            </a:r>
            <a:r>
              <a:rPr lang="nl-BE" b="1" dirty="0">
                <a:latin typeface="+mj-lt"/>
              </a:rPr>
              <a:t>schimmels</a:t>
            </a:r>
            <a:r>
              <a:rPr lang="nl-BE" dirty="0">
                <a:latin typeface="+mj-lt"/>
              </a:rPr>
              <a:t>.</a:t>
            </a:r>
          </a:p>
          <a:p>
            <a:pPr marL="342900" indent="-342900">
              <a:buAutoNum type="arabicPeriod"/>
            </a:pPr>
            <a:r>
              <a:rPr lang="nl-BE" dirty="0">
                <a:latin typeface="+mj-lt"/>
              </a:rPr>
              <a:t>Voorbeelden te noemen van </a:t>
            </a:r>
            <a:r>
              <a:rPr lang="nl-BE" b="1" dirty="0">
                <a:latin typeface="+mj-lt"/>
              </a:rPr>
              <a:t>gevaren</a:t>
            </a:r>
            <a:r>
              <a:rPr lang="nl-BE" dirty="0">
                <a:latin typeface="+mj-lt"/>
              </a:rPr>
              <a:t> en </a:t>
            </a:r>
            <a:r>
              <a:rPr lang="nl-BE" b="1" dirty="0">
                <a:latin typeface="+mj-lt"/>
              </a:rPr>
              <a:t>toepassingen</a:t>
            </a:r>
            <a:r>
              <a:rPr lang="nl-BE" dirty="0">
                <a:latin typeface="+mj-lt"/>
              </a:rPr>
              <a:t> van schimmels.</a:t>
            </a:r>
          </a:p>
          <a:p>
            <a:br>
              <a:rPr lang="nl-NL" dirty="0"/>
            </a:br>
            <a:endParaRPr lang="nl-B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2539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EF528A1F-4049-DFD2-0F4E-3C89119C2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487" y="419564"/>
            <a:ext cx="2996737" cy="3009436"/>
          </a:xfrm>
          <a:prstGeom prst="rect">
            <a:avLst/>
          </a:prstGeom>
        </p:spPr>
      </p:pic>
      <p:pic>
        <p:nvPicPr>
          <p:cNvPr id="3074" name="Picture 2" descr="Schimmels - Natuurgebied Hof ter Saksen">
            <a:extLst>
              <a:ext uri="{FF2B5EF4-FFF2-40B4-BE49-F238E27FC236}">
                <a16:creationId xmlns:a16="http://schemas.microsoft.com/office/drawing/2014/main" id="{B07D9E56-0305-37C4-DE21-11A1322E0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70" y="925294"/>
            <a:ext cx="6746811" cy="506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80C267E4-22AF-3DA2-EE28-542BAEDABD43}"/>
              </a:ext>
            </a:extLst>
          </p:cNvPr>
          <p:cNvCxnSpPr>
            <a:cxnSpLocks/>
          </p:cNvCxnSpPr>
          <p:nvPr/>
        </p:nvCxnSpPr>
        <p:spPr>
          <a:xfrm flipH="1">
            <a:off x="3742743" y="979714"/>
            <a:ext cx="4234932" cy="27354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18BFB040-C29C-D0AC-F3F5-2381673859E3}"/>
              </a:ext>
            </a:extLst>
          </p:cNvPr>
          <p:cNvCxnSpPr>
            <a:cxnSpLocks/>
          </p:cNvCxnSpPr>
          <p:nvPr/>
        </p:nvCxnSpPr>
        <p:spPr>
          <a:xfrm flipH="1">
            <a:off x="3761403" y="3275045"/>
            <a:ext cx="5303452" cy="4687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85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Bottle Of Penicillin Stockvectorkunst en meer beelden van Penicilline -  Penicilline, Fles, Antibioticum - iStock">
            <a:extLst>
              <a:ext uri="{FF2B5EF4-FFF2-40B4-BE49-F238E27FC236}">
                <a16:creationId xmlns:a16="http://schemas.microsoft.com/office/drawing/2014/main" id="{12C65B1C-1842-16EA-17E1-B5D74073F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1" t="4737" r="23294"/>
          <a:stretch/>
        </p:blipFill>
        <p:spPr bwMode="auto">
          <a:xfrm>
            <a:off x="4544054" y="5242456"/>
            <a:ext cx="757199" cy="15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34" y="-1"/>
            <a:ext cx="12374466" cy="696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3684036" y="308089"/>
            <a:ext cx="4823927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Indeling van schimmels</a:t>
            </a:r>
          </a:p>
        </p:txBody>
      </p:sp>
      <p:pic>
        <p:nvPicPr>
          <p:cNvPr id="11" name="Picture 2" descr="Domein (biologie) - Wikipedia">
            <a:extLst>
              <a:ext uri="{FF2B5EF4-FFF2-40B4-BE49-F238E27FC236}">
                <a16:creationId xmlns:a16="http://schemas.microsoft.com/office/drawing/2014/main" id="{AB2EB07D-323B-A940-FE15-FEF2CEA9C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8"/>
          <a:stretch/>
        </p:blipFill>
        <p:spPr bwMode="auto">
          <a:xfrm>
            <a:off x="512397" y="1215749"/>
            <a:ext cx="1811889" cy="400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9BF8EF4D-8F9B-8408-0145-67D5F93C9769}"/>
              </a:ext>
            </a:extLst>
          </p:cNvPr>
          <p:cNvSpPr txBox="1"/>
          <p:nvPr/>
        </p:nvSpPr>
        <p:spPr>
          <a:xfrm>
            <a:off x="512397" y="790506"/>
            <a:ext cx="2069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+mj-lt"/>
              </a:rPr>
              <a:t>Taxonomische boom</a:t>
            </a:r>
          </a:p>
        </p:txBody>
      </p: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7BB9BD9A-EAF5-771E-E040-2D1EC3C21E29}"/>
              </a:ext>
            </a:extLst>
          </p:cNvPr>
          <p:cNvCxnSpPr>
            <a:cxnSpLocks/>
          </p:cNvCxnSpPr>
          <p:nvPr/>
        </p:nvCxnSpPr>
        <p:spPr>
          <a:xfrm>
            <a:off x="2268301" y="1520126"/>
            <a:ext cx="845289" cy="1651"/>
          </a:xfrm>
          <a:prstGeom prst="straightConnector1">
            <a:avLst/>
          </a:prstGeom>
          <a:ln w="158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kstvak 18">
            <a:extLst>
              <a:ext uri="{FF2B5EF4-FFF2-40B4-BE49-F238E27FC236}">
                <a16:creationId xmlns:a16="http://schemas.microsoft.com/office/drawing/2014/main" id="{1654C22F-BAB2-AA43-7A7B-91FE93531988}"/>
              </a:ext>
            </a:extLst>
          </p:cNvPr>
          <p:cNvSpPr txBox="1"/>
          <p:nvPr/>
        </p:nvSpPr>
        <p:spPr>
          <a:xfrm>
            <a:off x="3113590" y="1351387"/>
            <a:ext cx="1365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Eukaryoten</a:t>
            </a:r>
          </a:p>
        </p:txBody>
      </p: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492885FC-2EEF-AE01-E427-2156C9F28D90}"/>
              </a:ext>
            </a:extLst>
          </p:cNvPr>
          <p:cNvCxnSpPr>
            <a:cxnSpLocks/>
          </p:cNvCxnSpPr>
          <p:nvPr/>
        </p:nvCxnSpPr>
        <p:spPr>
          <a:xfrm>
            <a:off x="2283198" y="1998134"/>
            <a:ext cx="845289" cy="1651"/>
          </a:xfrm>
          <a:prstGeom prst="straightConnector1">
            <a:avLst/>
          </a:prstGeom>
          <a:ln w="15875">
            <a:solidFill>
              <a:srgbClr val="78D8EE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kstvak 20">
            <a:extLst>
              <a:ext uri="{FF2B5EF4-FFF2-40B4-BE49-F238E27FC236}">
                <a16:creationId xmlns:a16="http://schemas.microsoft.com/office/drawing/2014/main" id="{76C47B73-916F-F574-6224-7709A738A23D}"/>
              </a:ext>
            </a:extLst>
          </p:cNvPr>
          <p:cNvSpPr txBox="1"/>
          <p:nvPr/>
        </p:nvSpPr>
        <p:spPr>
          <a:xfrm>
            <a:off x="3128487" y="1829394"/>
            <a:ext cx="2553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B0F0"/>
                </a:solidFill>
                <a:latin typeface="+mj-lt"/>
              </a:rPr>
              <a:t>Schimmels (Fungi)</a:t>
            </a:r>
          </a:p>
        </p:txBody>
      </p: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74E78F56-B552-9A35-E509-F3C018B66258}"/>
              </a:ext>
            </a:extLst>
          </p:cNvPr>
          <p:cNvCxnSpPr>
            <a:cxnSpLocks/>
          </p:cNvCxnSpPr>
          <p:nvPr/>
        </p:nvCxnSpPr>
        <p:spPr>
          <a:xfrm flipV="1">
            <a:off x="2292422" y="2482376"/>
            <a:ext cx="821168" cy="6561"/>
          </a:xfrm>
          <a:prstGeom prst="straightConnector1">
            <a:avLst/>
          </a:prstGeom>
          <a:ln w="15875">
            <a:solidFill>
              <a:srgbClr val="7AECA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9138D1CC-BED3-FD8F-A18C-3E775E2F0989}"/>
              </a:ext>
            </a:extLst>
          </p:cNvPr>
          <p:cNvSpPr txBox="1"/>
          <p:nvPr/>
        </p:nvSpPr>
        <p:spPr>
          <a:xfrm>
            <a:off x="3128487" y="2286674"/>
            <a:ext cx="808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7AECAB"/>
                </a:solidFill>
                <a:latin typeface="+mj-lt"/>
              </a:rPr>
              <a:t>Ascomycota (75%)	      &amp;         Basidiomycota	&amp;          ….</a:t>
            </a:r>
            <a:r>
              <a:rPr lang="nl-BE" dirty="0">
                <a:solidFill>
                  <a:srgbClr val="7AECAB"/>
                </a:solidFill>
                <a:latin typeface="+mj-lt"/>
              </a:rPr>
              <a:t>	</a:t>
            </a: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5B6AF196-ABF8-D17A-BB58-AF40355D28F6}"/>
              </a:ext>
            </a:extLst>
          </p:cNvPr>
          <p:cNvCxnSpPr>
            <a:cxnSpLocks/>
          </p:cNvCxnSpPr>
          <p:nvPr/>
        </p:nvCxnSpPr>
        <p:spPr>
          <a:xfrm flipH="1">
            <a:off x="3295221" y="2696515"/>
            <a:ext cx="501275" cy="1981787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DBDB5540-EB0F-A4BF-EEA6-8B651D57C1CC}"/>
              </a:ext>
            </a:extLst>
          </p:cNvPr>
          <p:cNvCxnSpPr>
            <a:cxnSpLocks/>
          </p:cNvCxnSpPr>
          <p:nvPr/>
        </p:nvCxnSpPr>
        <p:spPr>
          <a:xfrm>
            <a:off x="6707801" y="2696515"/>
            <a:ext cx="0" cy="1981787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Rechte verbindingslijn met pijl 30">
            <a:extLst>
              <a:ext uri="{FF2B5EF4-FFF2-40B4-BE49-F238E27FC236}">
                <a16:creationId xmlns:a16="http://schemas.microsoft.com/office/drawing/2014/main" id="{9BB5D7AF-2E40-6F36-2F88-E6B0B62CC7F8}"/>
              </a:ext>
            </a:extLst>
          </p:cNvPr>
          <p:cNvCxnSpPr>
            <a:cxnSpLocks/>
          </p:cNvCxnSpPr>
          <p:nvPr/>
        </p:nvCxnSpPr>
        <p:spPr>
          <a:xfrm>
            <a:off x="2268301" y="5003477"/>
            <a:ext cx="502891" cy="0"/>
          </a:xfrm>
          <a:prstGeom prst="straightConnector1">
            <a:avLst/>
          </a:prstGeom>
          <a:ln w="158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kstvak 31">
            <a:extLst>
              <a:ext uri="{FF2B5EF4-FFF2-40B4-BE49-F238E27FC236}">
                <a16:creationId xmlns:a16="http://schemas.microsoft.com/office/drawing/2014/main" id="{D7078FF7-ECA3-143D-2898-8F780398FE03}"/>
              </a:ext>
            </a:extLst>
          </p:cNvPr>
          <p:cNvSpPr txBox="1"/>
          <p:nvPr/>
        </p:nvSpPr>
        <p:spPr>
          <a:xfrm>
            <a:off x="2836683" y="4793912"/>
            <a:ext cx="6335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Wijngist	        Penicillium spp.	          Verschillende paddenstoelen</a:t>
            </a:r>
            <a:r>
              <a:rPr lang="nl-BE" dirty="0">
                <a:solidFill>
                  <a:srgbClr val="7AECAB"/>
                </a:solidFill>
                <a:latin typeface="+mj-lt"/>
              </a:rPr>
              <a:t>	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30828A-491C-D7BF-4C3B-D0A7C2C69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851" y="5198837"/>
            <a:ext cx="1000382" cy="100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3A95EBC-0638-B056-4ED0-B922E13A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78" y="5417640"/>
            <a:ext cx="743445" cy="74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9ECE3400-3CEB-9817-E883-79757296C2C7}"/>
              </a:ext>
            </a:extLst>
          </p:cNvPr>
          <p:cNvCxnSpPr>
            <a:cxnSpLocks/>
          </p:cNvCxnSpPr>
          <p:nvPr/>
        </p:nvCxnSpPr>
        <p:spPr>
          <a:xfrm>
            <a:off x="4265406" y="2696515"/>
            <a:ext cx="427892" cy="1981787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161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7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3581788" y="308089"/>
            <a:ext cx="5066522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Celkenmerken van schimmels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1C7E12D-C397-D1CA-66D7-3C9914A3098F}"/>
              </a:ext>
            </a:extLst>
          </p:cNvPr>
          <p:cNvSpPr txBox="1"/>
          <p:nvPr/>
        </p:nvSpPr>
        <p:spPr>
          <a:xfrm>
            <a:off x="2907841" y="1620465"/>
            <a:ext cx="180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+mj-lt"/>
              </a:rPr>
              <a:t>Celwand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DF65205C-C0F3-F77D-A629-2FCC8765EA7B}"/>
              </a:ext>
            </a:extLst>
          </p:cNvPr>
          <p:cNvSpPr txBox="1"/>
          <p:nvPr/>
        </p:nvSpPr>
        <p:spPr>
          <a:xfrm>
            <a:off x="733278" y="1293978"/>
            <a:ext cx="1807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+mj-lt"/>
              </a:rPr>
              <a:t>Schimmel cel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11FC5048-ADE3-4DEC-1563-FFC3699F2B31}"/>
              </a:ext>
            </a:extLst>
          </p:cNvPr>
          <p:cNvSpPr txBox="1"/>
          <p:nvPr/>
        </p:nvSpPr>
        <p:spPr>
          <a:xfrm>
            <a:off x="2906069" y="3761370"/>
            <a:ext cx="453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+mj-lt"/>
              </a:rPr>
              <a:t>Vacuole</a:t>
            </a:r>
            <a:br>
              <a:rPr lang="nl-BE" dirty="0">
                <a:latin typeface="+mj-lt"/>
              </a:rPr>
            </a:br>
            <a:r>
              <a:rPr lang="nl-BE" i="1" dirty="0">
                <a:latin typeface="+mj-lt"/>
              </a:rPr>
              <a:t>Maar… heeft elke schimmel een vacuole?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D10AC207-4114-4374-2CA4-46EDE4401800}"/>
              </a:ext>
            </a:extLst>
          </p:cNvPr>
          <p:cNvSpPr txBox="1"/>
          <p:nvPr/>
        </p:nvSpPr>
        <p:spPr>
          <a:xfrm>
            <a:off x="2896737" y="4311541"/>
            <a:ext cx="180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FF0000"/>
                </a:solidFill>
                <a:latin typeface="+mj-lt"/>
              </a:rPr>
              <a:t>Nee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DF83BD5-35C4-97D7-2FBD-6DB737A2E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57" b="21502"/>
          <a:stretch/>
        </p:blipFill>
        <p:spPr bwMode="auto">
          <a:xfrm rot="5400000">
            <a:off x="-1264482" y="2707303"/>
            <a:ext cx="5070166" cy="254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4BC43940-44E5-C191-605F-2C08484BB1C2}"/>
              </a:ext>
            </a:extLst>
          </p:cNvPr>
          <p:cNvCxnSpPr>
            <a:cxnSpLocks/>
          </p:cNvCxnSpPr>
          <p:nvPr/>
        </p:nvCxnSpPr>
        <p:spPr>
          <a:xfrm>
            <a:off x="2392324" y="1806735"/>
            <a:ext cx="472174" cy="15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57839DA7-B9CB-B6DB-17EE-07B4B070DF3C}"/>
              </a:ext>
            </a:extLst>
          </p:cNvPr>
          <p:cNvCxnSpPr>
            <a:cxnSpLocks/>
          </p:cNvCxnSpPr>
          <p:nvPr/>
        </p:nvCxnSpPr>
        <p:spPr>
          <a:xfrm>
            <a:off x="1270601" y="3936640"/>
            <a:ext cx="159389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42CC72B2-0DF2-3F24-D274-D64726B331B9}"/>
              </a:ext>
            </a:extLst>
          </p:cNvPr>
          <p:cNvCxnSpPr>
            <a:cxnSpLocks/>
          </p:cNvCxnSpPr>
          <p:nvPr/>
        </p:nvCxnSpPr>
        <p:spPr>
          <a:xfrm flipV="1">
            <a:off x="615935" y="2191866"/>
            <a:ext cx="2248563" cy="208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29E87720-7DF4-DEE3-A6F1-0815F22A336C}"/>
              </a:ext>
            </a:extLst>
          </p:cNvPr>
          <p:cNvCxnSpPr>
            <a:cxnSpLocks/>
          </p:cNvCxnSpPr>
          <p:nvPr/>
        </p:nvCxnSpPr>
        <p:spPr>
          <a:xfrm>
            <a:off x="2297956" y="6010605"/>
            <a:ext cx="56654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4F7D3660-BD01-8E35-A0D5-922EE9B92862}"/>
              </a:ext>
            </a:extLst>
          </p:cNvPr>
          <p:cNvSpPr txBox="1"/>
          <p:nvPr/>
        </p:nvSpPr>
        <p:spPr>
          <a:xfrm>
            <a:off x="2906069" y="2012293"/>
            <a:ext cx="180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+mj-lt"/>
              </a:rPr>
              <a:t>Celkern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CAEA9517-3A71-5A86-8A09-E3E885F703C0}"/>
              </a:ext>
            </a:extLst>
          </p:cNvPr>
          <p:cNvSpPr txBox="1"/>
          <p:nvPr/>
        </p:nvSpPr>
        <p:spPr>
          <a:xfrm>
            <a:off x="2887407" y="5816608"/>
            <a:ext cx="180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+mj-lt"/>
              </a:rPr>
              <a:t>Celmembraan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F7B703CF-469E-9D64-8971-C68D92CFE86C}"/>
              </a:ext>
            </a:extLst>
          </p:cNvPr>
          <p:cNvSpPr txBox="1"/>
          <p:nvPr/>
        </p:nvSpPr>
        <p:spPr>
          <a:xfrm>
            <a:off x="7209905" y="1620465"/>
            <a:ext cx="5205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+mj-lt"/>
              </a:rPr>
              <a:t>Zijn schimmels eencellig / eencellig of meercellig?</a:t>
            </a:r>
            <a:endParaRPr lang="nl-BE" i="1" dirty="0">
              <a:latin typeface="+mj-lt"/>
            </a:endParaRPr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87689785-7026-4195-F1D3-14A274C0C02B}"/>
              </a:ext>
            </a:extLst>
          </p:cNvPr>
          <p:cNvSpPr/>
          <p:nvPr/>
        </p:nvSpPr>
        <p:spPr>
          <a:xfrm>
            <a:off x="9655200" y="1475010"/>
            <a:ext cx="2131837" cy="7168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Rechte verbindingslijn met pijl 30">
            <a:extLst>
              <a:ext uri="{FF2B5EF4-FFF2-40B4-BE49-F238E27FC236}">
                <a16:creationId xmlns:a16="http://schemas.microsoft.com/office/drawing/2014/main" id="{E35D04FE-8F50-A82E-637C-8F5BB3DB23B4}"/>
              </a:ext>
            </a:extLst>
          </p:cNvPr>
          <p:cNvCxnSpPr>
            <a:cxnSpLocks/>
          </p:cNvCxnSpPr>
          <p:nvPr/>
        </p:nvCxnSpPr>
        <p:spPr>
          <a:xfrm>
            <a:off x="10113474" y="2012293"/>
            <a:ext cx="0" cy="442305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Rechte verbindingslijn met pijl 31">
            <a:extLst>
              <a:ext uri="{FF2B5EF4-FFF2-40B4-BE49-F238E27FC236}">
                <a16:creationId xmlns:a16="http://schemas.microsoft.com/office/drawing/2014/main" id="{390D7174-3DA0-C4E2-8156-37326028E402}"/>
              </a:ext>
            </a:extLst>
          </p:cNvPr>
          <p:cNvCxnSpPr>
            <a:cxnSpLocks/>
          </p:cNvCxnSpPr>
          <p:nvPr/>
        </p:nvCxnSpPr>
        <p:spPr>
          <a:xfrm>
            <a:off x="11217597" y="2012293"/>
            <a:ext cx="0" cy="2483914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kstvak 33">
            <a:extLst>
              <a:ext uri="{FF2B5EF4-FFF2-40B4-BE49-F238E27FC236}">
                <a16:creationId xmlns:a16="http://schemas.microsoft.com/office/drawing/2014/main" id="{36E460CA-C61C-4939-EA0D-FD84CA14E39B}"/>
              </a:ext>
            </a:extLst>
          </p:cNvPr>
          <p:cNvSpPr txBox="1"/>
          <p:nvPr/>
        </p:nvSpPr>
        <p:spPr>
          <a:xfrm>
            <a:off x="9703457" y="2456307"/>
            <a:ext cx="1807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+mj-lt"/>
              </a:rPr>
              <a:t>Gisten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BD160220-31E5-5B03-5C54-D652C0719AC8}"/>
              </a:ext>
            </a:extLst>
          </p:cNvPr>
          <p:cNvSpPr txBox="1"/>
          <p:nvPr/>
        </p:nvSpPr>
        <p:spPr>
          <a:xfrm>
            <a:off x="10313634" y="4481469"/>
            <a:ext cx="1807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+mj-lt"/>
              </a:rPr>
              <a:t>Schimmeldraden</a:t>
            </a:r>
          </a:p>
        </p:txBody>
      </p:sp>
      <p:pic>
        <p:nvPicPr>
          <p:cNvPr id="2052" name="Picture 4" descr="Microbiologie van A tot Z uitgelegd - Micropia - Micropia">
            <a:extLst>
              <a:ext uri="{FF2B5EF4-FFF2-40B4-BE49-F238E27FC236}">
                <a16:creationId xmlns:a16="http://schemas.microsoft.com/office/drawing/2014/main" id="{E6D58DDC-2584-EA41-6E3D-74D775D77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465" y="2768749"/>
            <a:ext cx="1855257" cy="104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m je heen - Micropia">
            <a:extLst>
              <a:ext uri="{FF2B5EF4-FFF2-40B4-BE49-F238E27FC236}">
                <a16:creationId xmlns:a16="http://schemas.microsoft.com/office/drawing/2014/main" id="{5AD4242B-5EAB-782B-9FC3-63486F7BA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471" y="4804825"/>
            <a:ext cx="1807925" cy="135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17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4" grpId="0"/>
      <p:bldP spid="15" grpId="0"/>
      <p:bldP spid="17" grpId="0"/>
      <p:bldP spid="21" grpId="0" animBg="1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C4BA3A11-B7C0-511D-A1B6-1A52765DE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140" y="4036502"/>
            <a:ext cx="2410506" cy="2339609"/>
          </a:xfrm>
          <a:prstGeom prst="rect">
            <a:avLst/>
          </a:prstGeom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4833257" y="308089"/>
            <a:ext cx="2575250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Voortplanting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1C7E12D-C397-D1CA-66D7-3C9914A3098F}"/>
              </a:ext>
            </a:extLst>
          </p:cNvPr>
          <p:cNvSpPr txBox="1"/>
          <p:nvPr/>
        </p:nvSpPr>
        <p:spPr>
          <a:xfrm>
            <a:off x="404963" y="1212412"/>
            <a:ext cx="5575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latin typeface="+mj-lt"/>
              </a:rPr>
              <a:t>Eencellige schimmels</a:t>
            </a:r>
            <a:br>
              <a:rPr lang="nl-BE" dirty="0">
                <a:latin typeface="+mj-lt"/>
              </a:rPr>
            </a:br>
            <a:br>
              <a:rPr lang="nl-BE" dirty="0"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5DD821C-F0DA-490F-FD05-B3BDFA1F0994}"/>
              </a:ext>
            </a:extLst>
          </p:cNvPr>
          <p:cNvSpPr txBox="1"/>
          <p:nvPr/>
        </p:nvSpPr>
        <p:spPr>
          <a:xfrm>
            <a:off x="6298481" y="1208102"/>
            <a:ext cx="5575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latin typeface="+mj-lt"/>
              </a:rPr>
              <a:t>Meercellige schimmel</a:t>
            </a:r>
            <a:br>
              <a:rPr lang="nl-BE" dirty="0">
                <a:latin typeface="+mj-lt"/>
              </a:rPr>
            </a:br>
            <a:br>
              <a:rPr lang="nl-BE" dirty="0">
                <a:latin typeface="+mj-lt"/>
              </a:rPr>
            </a:br>
            <a:endParaRPr lang="nl-BE" dirty="0">
              <a:latin typeface="+mj-lt"/>
            </a:endParaRPr>
          </a:p>
        </p:txBody>
      </p:sp>
      <p:pic>
        <p:nvPicPr>
          <p:cNvPr id="4098" name="Picture 2" descr="Fungi: Reproduction, Classification &amp; Economic Importance | AESL">
            <a:extLst>
              <a:ext uri="{FF2B5EF4-FFF2-40B4-BE49-F238E27FC236}">
                <a16:creationId xmlns:a16="http://schemas.microsoft.com/office/drawing/2014/main" id="{2E4E8ED5-3000-898B-C139-7448EE11D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2" t="15155" r="24259" b="23066"/>
          <a:stretch/>
        </p:blipFill>
        <p:spPr bwMode="auto">
          <a:xfrm>
            <a:off x="3103509" y="3382432"/>
            <a:ext cx="2706376" cy="187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Microbiologie van A tot Z uitgelegd - Micropia - Micropia">
            <a:extLst>
              <a:ext uri="{FF2B5EF4-FFF2-40B4-BE49-F238E27FC236}">
                <a16:creationId xmlns:a16="http://schemas.microsoft.com/office/drawing/2014/main" id="{10C50C6C-3054-1985-0936-C362B38A9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85" y="2982919"/>
            <a:ext cx="2814524" cy="158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jl: gebogen omhoog 11">
            <a:extLst>
              <a:ext uri="{FF2B5EF4-FFF2-40B4-BE49-F238E27FC236}">
                <a16:creationId xmlns:a16="http://schemas.microsoft.com/office/drawing/2014/main" id="{102AA063-76D5-A858-A414-9323E5DCFAF0}"/>
              </a:ext>
            </a:extLst>
          </p:cNvPr>
          <p:cNvSpPr/>
          <p:nvPr/>
        </p:nvSpPr>
        <p:spPr>
          <a:xfrm rot="5400000">
            <a:off x="2005411" y="3996964"/>
            <a:ext cx="447997" cy="1586250"/>
          </a:xfrm>
          <a:prstGeom prst="bentUpArrow">
            <a:avLst>
              <a:gd name="adj1" fmla="val 10357"/>
              <a:gd name="adj2" fmla="val 16888"/>
              <a:gd name="adj3" fmla="val 25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F7935DBC-BF6D-1AC2-3B1C-BAC7FF99E6F7}"/>
              </a:ext>
            </a:extLst>
          </p:cNvPr>
          <p:cNvCxnSpPr/>
          <p:nvPr/>
        </p:nvCxnSpPr>
        <p:spPr>
          <a:xfrm>
            <a:off x="736535" y="3382432"/>
            <a:ext cx="0" cy="1631656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kstvak 15">
            <a:extLst>
              <a:ext uri="{FF2B5EF4-FFF2-40B4-BE49-F238E27FC236}">
                <a16:creationId xmlns:a16="http://schemas.microsoft.com/office/drawing/2014/main" id="{4FA8F7E8-19B6-8E71-70CD-A36E689AE335}"/>
              </a:ext>
            </a:extLst>
          </p:cNvPr>
          <p:cNvSpPr txBox="1"/>
          <p:nvPr/>
        </p:nvSpPr>
        <p:spPr>
          <a:xfrm>
            <a:off x="184279" y="5037030"/>
            <a:ext cx="1339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+mj-lt"/>
              </a:rPr>
              <a:t>Knop litteken</a:t>
            </a:r>
            <a:endParaRPr lang="nl-BE" dirty="0">
              <a:latin typeface="+mj-lt"/>
            </a:endParaRPr>
          </a:p>
        </p:txBody>
      </p: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EDCBF6DB-0095-5CF6-8F34-D086B63EEF03}"/>
              </a:ext>
            </a:extLst>
          </p:cNvPr>
          <p:cNvCxnSpPr>
            <a:cxnSpLocks/>
          </p:cNvCxnSpPr>
          <p:nvPr/>
        </p:nvCxnSpPr>
        <p:spPr>
          <a:xfrm>
            <a:off x="1946210" y="4322555"/>
            <a:ext cx="0" cy="932439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kstvak 18">
            <a:extLst>
              <a:ext uri="{FF2B5EF4-FFF2-40B4-BE49-F238E27FC236}">
                <a16:creationId xmlns:a16="http://schemas.microsoft.com/office/drawing/2014/main" id="{8F6908EF-D0D1-01E8-CC80-4A12AF8076FC}"/>
              </a:ext>
            </a:extLst>
          </p:cNvPr>
          <p:cNvSpPr txBox="1"/>
          <p:nvPr/>
        </p:nvSpPr>
        <p:spPr>
          <a:xfrm>
            <a:off x="1628776" y="5276269"/>
            <a:ext cx="669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+mj-lt"/>
              </a:rPr>
              <a:t>Knop</a:t>
            </a:r>
            <a:endParaRPr lang="nl-BE" dirty="0">
              <a:latin typeface="+mj-lt"/>
            </a:endParaRPr>
          </a:p>
        </p:txBody>
      </p: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FCF8C179-1B95-6501-C382-850B67877E41}"/>
              </a:ext>
            </a:extLst>
          </p:cNvPr>
          <p:cNvCxnSpPr>
            <a:cxnSpLocks/>
          </p:cNvCxnSpPr>
          <p:nvPr/>
        </p:nvCxnSpPr>
        <p:spPr>
          <a:xfrm>
            <a:off x="2660585" y="3540494"/>
            <a:ext cx="0" cy="1967380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kstvak 21">
            <a:extLst>
              <a:ext uri="{FF2B5EF4-FFF2-40B4-BE49-F238E27FC236}">
                <a16:creationId xmlns:a16="http://schemas.microsoft.com/office/drawing/2014/main" id="{EE0ACA6C-556F-FC51-00F5-AC87DC9A5918}"/>
              </a:ext>
            </a:extLst>
          </p:cNvPr>
          <p:cNvSpPr txBox="1"/>
          <p:nvPr/>
        </p:nvSpPr>
        <p:spPr>
          <a:xfrm>
            <a:off x="2310273" y="5507874"/>
            <a:ext cx="1242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+mj-lt"/>
              </a:rPr>
              <a:t>Moedercel</a:t>
            </a:r>
            <a:endParaRPr lang="nl-BE" dirty="0">
              <a:latin typeface="+mj-lt"/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85548306-6630-806A-56D6-541FBCC95B1B}"/>
              </a:ext>
            </a:extLst>
          </p:cNvPr>
          <p:cNvSpPr txBox="1"/>
          <p:nvPr/>
        </p:nvSpPr>
        <p:spPr>
          <a:xfrm>
            <a:off x="1641412" y="1717392"/>
            <a:ext cx="4708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+mj-lt"/>
              </a:rPr>
              <a:t>Voortplanting gebeurd d.m.v. </a:t>
            </a:r>
            <a:r>
              <a:rPr lang="nl-BE" sz="1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deling</a:t>
            </a:r>
            <a:endParaRPr lang="nl-BE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BAF2EA64-42DF-6366-4E06-694B2E6D0677}"/>
              </a:ext>
            </a:extLst>
          </p:cNvPr>
          <p:cNvSpPr txBox="1"/>
          <p:nvPr/>
        </p:nvSpPr>
        <p:spPr>
          <a:xfrm>
            <a:off x="7483468" y="1717392"/>
            <a:ext cx="4708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+mj-lt"/>
              </a:rPr>
              <a:t>Voortplanting gebeurd d.m.v. </a:t>
            </a:r>
            <a:r>
              <a:rPr lang="nl-BE" sz="1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sporen</a:t>
            </a:r>
            <a:endParaRPr lang="nl-BE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100" name="Picture 4" descr="Spores Mushroom GIF - Spores Mushroom Mushroom Spores - Discover &amp; Share  GIFs">
            <a:extLst>
              <a:ext uri="{FF2B5EF4-FFF2-40B4-BE49-F238E27FC236}">
                <a16:creationId xmlns:a16="http://schemas.microsoft.com/office/drawing/2014/main" id="{FC96B5AC-04DA-9418-FF16-1B112D190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973" y="2226464"/>
            <a:ext cx="3096974" cy="171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Rechte verbindingslijn met pijl 29">
            <a:extLst>
              <a:ext uri="{FF2B5EF4-FFF2-40B4-BE49-F238E27FC236}">
                <a16:creationId xmlns:a16="http://schemas.microsoft.com/office/drawing/2014/main" id="{D87B6FD7-D66F-DDC2-675B-149FF6A98276}"/>
              </a:ext>
            </a:extLst>
          </p:cNvPr>
          <p:cNvCxnSpPr/>
          <p:nvPr/>
        </p:nvCxnSpPr>
        <p:spPr>
          <a:xfrm flipH="1">
            <a:off x="9431646" y="3942859"/>
            <a:ext cx="406087" cy="1094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kstvak 30">
            <a:extLst>
              <a:ext uri="{FF2B5EF4-FFF2-40B4-BE49-F238E27FC236}">
                <a16:creationId xmlns:a16="http://schemas.microsoft.com/office/drawing/2014/main" id="{E75ACBE2-F2B8-BC3D-E56E-76F02B3AF38C}"/>
              </a:ext>
            </a:extLst>
          </p:cNvPr>
          <p:cNvSpPr txBox="1"/>
          <p:nvPr/>
        </p:nvSpPr>
        <p:spPr>
          <a:xfrm>
            <a:off x="9600197" y="5167961"/>
            <a:ext cx="2407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Sporen</a:t>
            </a:r>
            <a:r>
              <a:rPr lang="nl-BE" sz="1600" dirty="0">
                <a:latin typeface="+mj-lt"/>
              </a:rPr>
              <a:t>: cellen waaruit nieuwe schimmels kunnen ontstaan.</a:t>
            </a:r>
            <a:endParaRPr lang="nl-BE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264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1" grpId="0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292</Words>
  <Application>Microsoft Office PowerPoint</Application>
  <PresentationFormat>Widescreen</PresentationFormat>
  <Paragraphs>82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Kantoorthema</vt:lpstr>
      <vt:lpstr>Schimmels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celkern en celdeling </dc:title>
  <dc:creator>mike baets</dc:creator>
  <cp:lastModifiedBy>Mike baets</cp:lastModifiedBy>
  <cp:revision>92</cp:revision>
  <dcterms:created xsi:type="dcterms:W3CDTF">2022-12-08T13:49:26Z</dcterms:created>
  <dcterms:modified xsi:type="dcterms:W3CDTF">2024-11-24T13:49:32Z</dcterms:modified>
</cp:coreProperties>
</file>