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08" r:id="rId2"/>
    <p:sldId id="258" r:id="rId3"/>
    <p:sldId id="440" r:id="rId4"/>
    <p:sldId id="257" r:id="rId5"/>
    <p:sldId id="436" r:id="rId6"/>
    <p:sldId id="449" r:id="rId7"/>
    <p:sldId id="450" r:id="rId8"/>
    <p:sldId id="451" r:id="rId9"/>
    <p:sldId id="452" r:id="rId10"/>
    <p:sldId id="455" r:id="rId11"/>
    <p:sldId id="453" r:id="rId12"/>
    <p:sldId id="454" r:id="rId13"/>
    <p:sldId id="456" r:id="rId14"/>
    <p:sldId id="460" r:id="rId15"/>
    <p:sldId id="458" r:id="rId16"/>
    <p:sldId id="457" r:id="rId17"/>
    <p:sldId id="463" r:id="rId18"/>
    <p:sldId id="462" r:id="rId19"/>
    <p:sldId id="459" r:id="rId20"/>
    <p:sldId id="308" r:id="rId21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ECAB"/>
    <a:srgbClr val="78D8EE"/>
    <a:srgbClr val="7DE709"/>
    <a:srgbClr val="1EDB15"/>
    <a:srgbClr val="28C88F"/>
    <a:srgbClr val="BF81E5"/>
    <a:srgbClr val="FDB9D1"/>
    <a:srgbClr val="FF5050"/>
    <a:srgbClr val="FB6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67471E-19FC-4860-8332-223C011675B5}" v="8" dt="2024-02-28T11:01:52.7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2838BEF-8BB2-4498-84A7-C5851F593DF1}" styleName="Stijl, gemiddeld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75686" autoAdjust="0"/>
  </p:normalViewPr>
  <p:slideViewPr>
    <p:cSldViewPr snapToGrid="0">
      <p:cViewPr varScale="1">
        <p:scale>
          <a:sx n="63" d="100"/>
          <a:sy n="63" d="100"/>
        </p:scale>
        <p:origin x="72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baets" userId="caef94e2b387531d" providerId="LiveId" clId="{7267471E-19FC-4860-8332-223C011675B5}"/>
    <pc:docChg chg="undo custSel delSld modSld">
      <pc:chgData name="Mike baets" userId="caef94e2b387531d" providerId="LiveId" clId="{7267471E-19FC-4860-8332-223C011675B5}" dt="2024-02-28T11:01:52.786" v="48" actId="20577"/>
      <pc:docMkLst>
        <pc:docMk/>
      </pc:docMkLst>
      <pc:sldChg chg="del">
        <pc:chgData name="Mike baets" userId="caef94e2b387531d" providerId="LiveId" clId="{7267471E-19FC-4860-8332-223C011675B5}" dt="2024-02-05T14:39:35.073" v="1" actId="47"/>
        <pc:sldMkLst>
          <pc:docMk/>
          <pc:sldMk cId="2555677810" sldId="282"/>
        </pc:sldMkLst>
      </pc:sldChg>
      <pc:sldChg chg="modSp">
        <pc:chgData name="Mike baets" userId="caef94e2b387531d" providerId="LiveId" clId="{7267471E-19FC-4860-8332-223C011675B5}" dt="2024-02-28T11:01:52.786" v="48" actId="20577"/>
        <pc:sldMkLst>
          <pc:docMk/>
          <pc:sldMk cId="1584836270" sldId="308"/>
        </pc:sldMkLst>
        <pc:graphicFrameChg chg="mod">
          <ac:chgData name="Mike baets" userId="caef94e2b387531d" providerId="LiveId" clId="{7267471E-19FC-4860-8332-223C011675B5}" dt="2024-02-28T11:01:52.786" v="48" actId="20577"/>
          <ac:graphicFrameMkLst>
            <pc:docMk/>
            <pc:sldMk cId="1584836270" sldId="308"/>
            <ac:graphicFrameMk id="2" creationId="{B9073205-4319-C76F-E7B7-3ED4E64BAC7E}"/>
          </ac:graphicFrameMkLst>
        </pc:graphicFrameChg>
      </pc:sldChg>
      <pc:sldChg chg="del">
        <pc:chgData name="Mike baets" userId="caef94e2b387531d" providerId="LiveId" clId="{7267471E-19FC-4860-8332-223C011675B5}" dt="2024-02-05T14:39:35.708" v="2" actId="47"/>
        <pc:sldMkLst>
          <pc:docMk/>
          <pc:sldMk cId="148920090" sldId="419"/>
        </pc:sldMkLst>
      </pc:sldChg>
      <pc:sldChg chg="modSp">
        <pc:chgData name="Mike baets" userId="caef94e2b387531d" providerId="LiveId" clId="{7267471E-19FC-4860-8332-223C011675B5}" dt="2024-02-18T15:18:00.014" v="3" actId="167"/>
        <pc:sldMkLst>
          <pc:docMk/>
          <pc:sldMk cId="1201610220" sldId="436"/>
        </pc:sldMkLst>
        <pc:picChg chg="mod">
          <ac:chgData name="Mike baets" userId="caef94e2b387531d" providerId="LiveId" clId="{7267471E-19FC-4860-8332-223C011675B5}" dt="2024-02-18T15:18:00.014" v="3" actId="167"/>
          <ac:picMkLst>
            <pc:docMk/>
            <pc:sldMk cId="1201610220" sldId="436"/>
            <ac:picMk id="2" creationId="{515B2EE3-9E0A-7BB1-3FC9-759FDFE95F7A}"/>
          </ac:picMkLst>
        </pc:picChg>
      </pc:sldChg>
      <pc:sldChg chg="modSp">
        <pc:chgData name="Mike baets" userId="caef94e2b387531d" providerId="LiveId" clId="{7267471E-19FC-4860-8332-223C011675B5}" dt="2024-02-18T15:33:01.945" v="4" actId="167"/>
        <pc:sldMkLst>
          <pc:docMk/>
          <pc:sldMk cId="508175780" sldId="449"/>
        </pc:sldMkLst>
        <pc:picChg chg="mod">
          <ac:chgData name="Mike baets" userId="caef94e2b387531d" providerId="LiveId" clId="{7267471E-19FC-4860-8332-223C011675B5}" dt="2024-02-18T15:33:01.945" v="4" actId="167"/>
          <ac:picMkLst>
            <pc:docMk/>
            <pc:sldMk cId="508175780" sldId="449"/>
            <ac:picMk id="2" creationId="{515B2EE3-9E0A-7BB1-3FC9-759FDFE95F7A}"/>
          </ac:picMkLst>
        </pc:picChg>
      </pc:sldChg>
      <pc:sldChg chg="modSp mod">
        <pc:chgData name="Mike baets" userId="caef94e2b387531d" providerId="LiveId" clId="{7267471E-19FC-4860-8332-223C011675B5}" dt="2024-02-18T16:26:11.324" v="46" actId="20577"/>
        <pc:sldMkLst>
          <pc:docMk/>
          <pc:sldMk cId="2907023243" sldId="457"/>
        </pc:sldMkLst>
        <pc:spChg chg="mod">
          <ac:chgData name="Mike baets" userId="caef94e2b387531d" providerId="LiveId" clId="{7267471E-19FC-4860-8332-223C011675B5}" dt="2024-02-18T16:26:11.324" v="46" actId="20577"/>
          <ac:spMkLst>
            <pc:docMk/>
            <pc:sldMk cId="2907023243" sldId="457"/>
            <ac:spMk id="8" creationId="{59B159AB-17D4-BC68-4138-5872084AF1D8}"/>
          </ac:spMkLst>
        </pc:spChg>
      </pc:sldChg>
      <pc:sldChg chg="modSp mod">
        <pc:chgData name="Mike baets" userId="caef94e2b387531d" providerId="LiveId" clId="{7267471E-19FC-4860-8332-223C011675B5}" dt="2024-02-18T16:26:11.155" v="45" actId="20577"/>
        <pc:sldMkLst>
          <pc:docMk/>
          <pc:sldMk cId="577268961" sldId="458"/>
        </pc:sldMkLst>
        <pc:spChg chg="mod">
          <ac:chgData name="Mike baets" userId="caef94e2b387531d" providerId="LiveId" clId="{7267471E-19FC-4860-8332-223C011675B5}" dt="2024-02-18T16:26:11.155" v="45" actId="20577"/>
          <ac:spMkLst>
            <pc:docMk/>
            <pc:sldMk cId="577268961" sldId="458"/>
            <ac:spMk id="8" creationId="{59B159AB-17D4-BC68-4138-5872084AF1D8}"/>
          </ac:spMkLst>
        </pc:spChg>
        <pc:picChg chg="mod">
          <ac:chgData name="Mike baets" userId="caef94e2b387531d" providerId="LiveId" clId="{7267471E-19FC-4860-8332-223C011675B5}" dt="2024-02-18T16:20:09.831" v="5" actId="167"/>
          <ac:picMkLst>
            <pc:docMk/>
            <pc:sldMk cId="577268961" sldId="458"/>
            <ac:picMk id="2" creationId="{515B2EE3-9E0A-7BB1-3FC9-759FDFE95F7A}"/>
          </ac:picMkLst>
        </pc:picChg>
        <pc:picChg chg="mod">
          <ac:chgData name="Mike baets" userId="caef94e2b387531d" providerId="LiveId" clId="{7267471E-19FC-4860-8332-223C011675B5}" dt="2024-02-18T16:20:09.831" v="5" actId="167"/>
          <ac:picMkLst>
            <pc:docMk/>
            <pc:sldMk cId="577268961" sldId="458"/>
            <ac:picMk id="14338" creationId="{C611DDED-9420-F1C7-89EA-707AD485DB8A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087F58-9A4B-4FD7-8D9D-1F4EEFD31250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58C3E1C-2C0A-4F4C-92E1-FA4CA92ABFDB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Tijdens de les...</a:t>
          </a:r>
          <a:endParaRPr lang="en-US" sz="1600" dirty="0">
            <a:latin typeface="+mj-lt"/>
          </a:endParaRPr>
        </a:p>
      </dgm:t>
    </dgm:pt>
    <dgm:pt modelId="{B630E789-BDF0-4F2C-8F80-2DA32A980469}" type="parTrans" cxnId="{1632AA78-5912-41EF-B9AA-916B815475FE}">
      <dgm:prSet/>
      <dgm:spPr/>
      <dgm:t>
        <a:bodyPr/>
        <a:lstStyle/>
        <a:p>
          <a:endParaRPr lang="en-US"/>
        </a:p>
      </dgm:t>
    </dgm:pt>
    <dgm:pt modelId="{EF9F3F1C-8942-4785-A0A4-6BA8AAC086D1}" type="sibTrans" cxnId="{1632AA78-5912-41EF-B9AA-916B815475FE}">
      <dgm:prSet/>
      <dgm:spPr/>
      <dgm:t>
        <a:bodyPr/>
        <a:lstStyle/>
        <a:p>
          <a:endParaRPr lang="en-US"/>
        </a:p>
      </dgm:t>
    </dgm:pt>
    <dgm:pt modelId="{CF8ABD63-CCDE-48F9-88E6-2F1551806991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Zijn je samenvattingen in orde?</a:t>
          </a:r>
          <a:endParaRPr lang="en-US" sz="1600" dirty="0">
            <a:latin typeface="+mj-lt"/>
          </a:endParaRPr>
        </a:p>
      </dgm:t>
    </dgm:pt>
    <dgm:pt modelId="{18878660-F6B4-416C-A1BD-38197F61F5AE}" type="parTrans" cxnId="{FCAD8B59-C903-4039-B2A9-704B534B3351}">
      <dgm:prSet/>
      <dgm:spPr/>
      <dgm:t>
        <a:bodyPr/>
        <a:lstStyle/>
        <a:p>
          <a:endParaRPr lang="en-US"/>
        </a:p>
      </dgm:t>
    </dgm:pt>
    <dgm:pt modelId="{3AF7EBFA-9925-447D-8E67-E876CF23FB65}" type="sibTrans" cxnId="{FCAD8B59-C903-4039-B2A9-704B534B3351}">
      <dgm:prSet/>
      <dgm:spPr/>
      <dgm:t>
        <a:bodyPr/>
        <a:lstStyle/>
        <a:p>
          <a:endParaRPr lang="en-US"/>
        </a:p>
      </dgm:t>
    </dgm:pt>
    <dgm:pt modelId="{05AFBC1F-F500-4D6E-92DE-128A05F93647}">
      <dgm:prSet custT="1"/>
      <dgm:spPr/>
      <dgm:t>
        <a:bodyPr/>
        <a:lstStyle/>
        <a:p>
          <a:pPr>
            <a:defRPr cap="all"/>
          </a:pPr>
          <a:r>
            <a:rPr lang="nl-NL" sz="1600" dirty="0">
              <a:latin typeface="+mj-lt"/>
            </a:rPr>
            <a:t>Voorbereiden thuis</a:t>
          </a:r>
          <a:endParaRPr lang="en-US" sz="1600" dirty="0">
            <a:latin typeface="+mj-lt"/>
          </a:endParaRPr>
        </a:p>
      </dgm:t>
    </dgm:pt>
    <dgm:pt modelId="{61EF4A55-62D5-48AF-AFE7-5A12C5AE3EED}" type="sibTrans" cxnId="{0EEAB2C2-F982-4B81-B098-7A4BCF34AE7D}">
      <dgm:prSet/>
      <dgm:spPr/>
      <dgm:t>
        <a:bodyPr/>
        <a:lstStyle/>
        <a:p>
          <a:endParaRPr lang="en-US"/>
        </a:p>
      </dgm:t>
    </dgm:pt>
    <dgm:pt modelId="{714D40B6-03B0-42D9-B3F0-565058F97AD4}" type="parTrans" cxnId="{0EEAB2C2-F982-4B81-B098-7A4BCF34AE7D}">
      <dgm:prSet/>
      <dgm:spPr/>
      <dgm:t>
        <a:bodyPr/>
        <a:lstStyle/>
        <a:p>
          <a:endParaRPr lang="en-US"/>
        </a:p>
      </dgm:t>
    </dgm:pt>
    <dgm:pt modelId="{B6E97FBA-CB8A-4889-99B6-7FD8FBD232B5}" type="pres">
      <dgm:prSet presAssocID="{D5087F58-9A4B-4FD7-8D9D-1F4EEFD31250}" presName="root" presStyleCnt="0">
        <dgm:presLayoutVars>
          <dgm:dir/>
          <dgm:resizeHandles val="exact"/>
        </dgm:presLayoutVars>
      </dgm:prSet>
      <dgm:spPr/>
    </dgm:pt>
    <dgm:pt modelId="{AFA7B3F6-EC1A-4CBD-A15A-277C07D6C52C}" type="pres">
      <dgm:prSet presAssocID="{658C3E1C-2C0A-4F4C-92E1-FA4CA92ABFDB}" presName="compNode" presStyleCnt="0"/>
      <dgm:spPr/>
    </dgm:pt>
    <dgm:pt modelId="{07167935-4709-4959-9F4E-58407CA7391D}" type="pres">
      <dgm:prSet presAssocID="{658C3E1C-2C0A-4F4C-92E1-FA4CA92ABFDB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6BCA29B-AD80-47BC-8A1B-3E973F6DB84C}" type="pres">
      <dgm:prSet presAssocID="{658C3E1C-2C0A-4F4C-92E1-FA4CA92ABFD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lokaal"/>
        </a:ext>
      </dgm:extLst>
    </dgm:pt>
    <dgm:pt modelId="{B645E451-4644-417A-A1F3-8C34C0FEE892}" type="pres">
      <dgm:prSet presAssocID="{658C3E1C-2C0A-4F4C-92E1-FA4CA92ABFDB}" presName="spaceRect" presStyleCnt="0"/>
      <dgm:spPr/>
    </dgm:pt>
    <dgm:pt modelId="{84C2BD40-88C2-477D-A210-EA385F8008CE}" type="pres">
      <dgm:prSet presAssocID="{658C3E1C-2C0A-4F4C-92E1-FA4CA92ABFDB}" presName="textRect" presStyleLbl="revTx" presStyleIdx="0" presStyleCnt="3" custLinFactNeighborX="-353" custLinFactNeighborY="-46653">
        <dgm:presLayoutVars>
          <dgm:chMax val="1"/>
          <dgm:chPref val="1"/>
        </dgm:presLayoutVars>
      </dgm:prSet>
      <dgm:spPr/>
    </dgm:pt>
    <dgm:pt modelId="{87D2A9BA-4A74-4D53-A770-56EEAAD187F5}" type="pres">
      <dgm:prSet presAssocID="{EF9F3F1C-8942-4785-A0A4-6BA8AAC086D1}" presName="sibTrans" presStyleCnt="0"/>
      <dgm:spPr/>
    </dgm:pt>
    <dgm:pt modelId="{521B4599-34AD-4088-9158-E05DA235E201}" type="pres">
      <dgm:prSet presAssocID="{CF8ABD63-CCDE-48F9-88E6-2F1551806991}" presName="compNode" presStyleCnt="0"/>
      <dgm:spPr/>
    </dgm:pt>
    <dgm:pt modelId="{628E004B-19BF-41F0-A5CD-EC97B64C8A5E}" type="pres">
      <dgm:prSet presAssocID="{CF8ABD63-CCDE-48F9-88E6-2F1551806991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135190E-3B62-4FD0-9896-49B3FCA0711E}" type="pres">
      <dgm:prSet presAssocID="{CF8ABD63-CCDE-48F9-88E6-2F155180699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Quotation Mark"/>
        </a:ext>
      </dgm:extLst>
    </dgm:pt>
    <dgm:pt modelId="{18CC4E4D-EFE0-4835-8DDC-A533B8A53F38}" type="pres">
      <dgm:prSet presAssocID="{CF8ABD63-CCDE-48F9-88E6-2F1551806991}" presName="spaceRect" presStyleCnt="0"/>
      <dgm:spPr/>
    </dgm:pt>
    <dgm:pt modelId="{E754325C-4221-4D58-A3A3-D8D53022188E}" type="pres">
      <dgm:prSet presAssocID="{CF8ABD63-CCDE-48F9-88E6-2F1551806991}" presName="textRect" presStyleLbl="revTx" presStyleIdx="1" presStyleCnt="3" custLinFactX="13424" custLinFactNeighborX="100000" custLinFactNeighborY="-52539">
        <dgm:presLayoutVars>
          <dgm:chMax val="1"/>
          <dgm:chPref val="1"/>
        </dgm:presLayoutVars>
      </dgm:prSet>
      <dgm:spPr/>
    </dgm:pt>
    <dgm:pt modelId="{C38CEE49-F896-4EBE-BD92-502FD3B64174}" type="pres">
      <dgm:prSet presAssocID="{3AF7EBFA-9925-447D-8E67-E876CF23FB65}" presName="sibTrans" presStyleCnt="0"/>
      <dgm:spPr/>
    </dgm:pt>
    <dgm:pt modelId="{B6CCAAF1-5A8A-4A34-A1EA-64EFBF5CE080}" type="pres">
      <dgm:prSet presAssocID="{05AFBC1F-F500-4D6E-92DE-128A05F93647}" presName="compNode" presStyleCnt="0"/>
      <dgm:spPr/>
    </dgm:pt>
    <dgm:pt modelId="{440793BC-608C-42E9-88AF-006458996EF7}" type="pres">
      <dgm:prSet presAssocID="{05AFBC1F-F500-4D6E-92DE-128A05F93647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C28DAF3-07B1-474B-9109-6C541FA8219F}" type="pres">
      <dgm:prSet presAssocID="{05AFBC1F-F500-4D6E-92DE-128A05F9364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0EA045B0-0B99-4427-9DC8-437957278D0B}" type="pres">
      <dgm:prSet presAssocID="{05AFBC1F-F500-4D6E-92DE-128A05F93647}" presName="spaceRect" presStyleCnt="0"/>
      <dgm:spPr/>
    </dgm:pt>
    <dgm:pt modelId="{BCA50469-C543-4B6B-B7C8-C0DA73BF41BE}" type="pres">
      <dgm:prSet presAssocID="{05AFBC1F-F500-4D6E-92DE-128A05F93647}" presName="textRect" presStyleLbl="revTx" presStyleIdx="2" presStyleCnt="3" custLinFactX="-23367" custLinFactNeighborX="-100000" custLinFactNeighborY="-49742">
        <dgm:presLayoutVars>
          <dgm:chMax val="1"/>
          <dgm:chPref val="1"/>
        </dgm:presLayoutVars>
      </dgm:prSet>
      <dgm:spPr/>
    </dgm:pt>
  </dgm:ptLst>
  <dgm:cxnLst>
    <dgm:cxn modelId="{4CDD3A0F-EECE-420A-A036-97192ECD8893}" type="presOf" srcId="{D5087F58-9A4B-4FD7-8D9D-1F4EEFD31250}" destId="{B6E97FBA-CB8A-4889-99B6-7FD8FBD232B5}" srcOrd="0" destOrd="0" presId="urn:microsoft.com/office/officeart/2018/5/layout/IconLeafLabelList"/>
    <dgm:cxn modelId="{5414673B-18CD-4D6B-8AAE-955E77625C87}" type="presOf" srcId="{CF8ABD63-CCDE-48F9-88E6-2F1551806991}" destId="{E754325C-4221-4D58-A3A3-D8D53022188E}" srcOrd="0" destOrd="0" presId="urn:microsoft.com/office/officeart/2018/5/layout/IconLeafLabelList"/>
    <dgm:cxn modelId="{1632AA78-5912-41EF-B9AA-916B815475FE}" srcId="{D5087F58-9A4B-4FD7-8D9D-1F4EEFD31250}" destId="{658C3E1C-2C0A-4F4C-92E1-FA4CA92ABFDB}" srcOrd="0" destOrd="0" parTransId="{B630E789-BDF0-4F2C-8F80-2DA32A980469}" sibTransId="{EF9F3F1C-8942-4785-A0A4-6BA8AAC086D1}"/>
    <dgm:cxn modelId="{FCAD8B59-C903-4039-B2A9-704B534B3351}" srcId="{D5087F58-9A4B-4FD7-8D9D-1F4EEFD31250}" destId="{CF8ABD63-CCDE-48F9-88E6-2F1551806991}" srcOrd="1" destOrd="0" parTransId="{18878660-F6B4-416C-A1BD-38197F61F5AE}" sibTransId="{3AF7EBFA-9925-447D-8E67-E876CF23FB65}"/>
    <dgm:cxn modelId="{0EEAB2C2-F982-4B81-B098-7A4BCF34AE7D}" srcId="{D5087F58-9A4B-4FD7-8D9D-1F4EEFD31250}" destId="{05AFBC1F-F500-4D6E-92DE-128A05F93647}" srcOrd="2" destOrd="0" parTransId="{714D40B6-03B0-42D9-B3F0-565058F97AD4}" sibTransId="{61EF4A55-62D5-48AF-AFE7-5A12C5AE3EED}"/>
    <dgm:cxn modelId="{70CB8AC6-8BC4-4971-B246-1A23CB013A31}" type="presOf" srcId="{658C3E1C-2C0A-4F4C-92E1-FA4CA92ABFDB}" destId="{84C2BD40-88C2-477D-A210-EA385F8008CE}" srcOrd="0" destOrd="0" presId="urn:microsoft.com/office/officeart/2018/5/layout/IconLeafLabelList"/>
    <dgm:cxn modelId="{EFC8F2D9-5062-4352-B258-AA1CD92000D7}" type="presOf" srcId="{05AFBC1F-F500-4D6E-92DE-128A05F93647}" destId="{BCA50469-C543-4B6B-B7C8-C0DA73BF41BE}" srcOrd="0" destOrd="0" presId="urn:microsoft.com/office/officeart/2018/5/layout/IconLeafLabelList"/>
    <dgm:cxn modelId="{A5FD9AF6-1D86-4233-BA1B-C09A8D3C9EB2}" type="presParOf" srcId="{B6E97FBA-CB8A-4889-99B6-7FD8FBD232B5}" destId="{AFA7B3F6-EC1A-4CBD-A15A-277C07D6C52C}" srcOrd="0" destOrd="0" presId="urn:microsoft.com/office/officeart/2018/5/layout/IconLeafLabelList"/>
    <dgm:cxn modelId="{620F256C-4462-4BF9-81CB-B3BB2B661543}" type="presParOf" srcId="{AFA7B3F6-EC1A-4CBD-A15A-277C07D6C52C}" destId="{07167935-4709-4959-9F4E-58407CA7391D}" srcOrd="0" destOrd="0" presId="urn:microsoft.com/office/officeart/2018/5/layout/IconLeafLabelList"/>
    <dgm:cxn modelId="{EB48233C-795B-423E-A9C9-F92120F982CD}" type="presParOf" srcId="{AFA7B3F6-EC1A-4CBD-A15A-277C07D6C52C}" destId="{A6BCA29B-AD80-47BC-8A1B-3E973F6DB84C}" srcOrd="1" destOrd="0" presId="urn:microsoft.com/office/officeart/2018/5/layout/IconLeafLabelList"/>
    <dgm:cxn modelId="{9FF161AB-140D-4E86-B59E-58D8B866A047}" type="presParOf" srcId="{AFA7B3F6-EC1A-4CBD-A15A-277C07D6C52C}" destId="{B645E451-4644-417A-A1F3-8C34C0FEE892}" srcOrd="2" destOrd="0" presId="urn:microsoft.com/office/officeart/2018/5/layout/IconLeafLabelList"/>
    <dgm:cxn modelId="{69548177-9646-4D73-8843-03D24B446A63}" type="presParOf" srcId="{AFA7B3F6-EC1A-4CBD-A15A-277C07D6C52C}" destId="{84C2BD40-88C2-477D-A210-EA385F8008CE}" srcOrd="3" destOrd="0" presId="urn:microsoft.com/office/officeart/2018/5/layout/IconLeafLabelList"/>
    <dgm:cxn modelId="{C2753DDC-D96D-4278-AA45-867F66694B7D}" type="presParOf" srcId="{B6E97FBA-CB8A-4889-99B6-7FD8FBD232B5}" destId="{87D2A9BA-4A74-4D53-A770-56EEAAD187F5}" srcOrd="1" destOrd="0" presId="urn:microsoft.com/office/officeart/2018/5/layout/IconLeafLabelList"/>
    <dgm:cxn modelId="{6F5954FC-ADE1-426E-A8E2-ECEFEC410C67}" type="presParOf" srcId="{B6E97FBA-CB8A-4889-99B6-7FD8FBD232B5}" destId="{521B4599-34AD-4088-9158-E05DA235E201}" srcOrd="2" destOrd="0" presId="urn:microsoft.com/office/officeart/2018/5/layout/IconLeafLabelList"/>
    <dgm:cxn modelId="{0C5F3029-34E4-426A-AC3E-766744FF6E27}" type="presParOf" srcId="{521B4599-34AD-4088-9158-E05DA235E201}" destId="{628E004B-19BF-41F0-A5CD-EC97B64C8A5E}" srcOrd="0" destOrd="0" presId="urn:microsoft.com/office/officeart/2018/5/layout/IconLeafLabelList"/>
    <dgm:cxn modelId="{68FFC545-B7FF-41D0-BB2E-B8E1EE715F91}" type="presParOf" srcId="{521B4599-34AD-4088-9158-E05DA235E201}" destId="{1135190E-3B62-4FD0-9896-49B3FCA0711E}" srcOrd="1" destOrd="0" presId="urn:microsoft.com/office/officeart/2018/5/layout/IconLeafLabelList"/>
    <dgm:cxn modelId="{3D45FE3F-7218-4FF0-AF01-0AAF43CB12DC}" type="presParOf" srcId="{521B4599-34AD-4088-9158-E05DA235E201}" destId="{18CC4E4D-EFE0-4835-8DDC-A533B8A53F38}" srcOrd="2" destOrd="0" presId="urn:microsoft.com/office/officeart/2018/5/layout/IconLeafLabelList"/>
    <dgm:cxn modelId="{B30244FB-4669-46B4-BE8C-C44D871C72AF}" type="presParOf" srcId="{521B4599-34AD-4088-9158-E05DA235E201}" destId="{E754325C-4221-4D58-A3A3-D8D53022188E}" srcOrd="3" destOrd="0" presId="urn:microsoft.com/office/officeart/2018/5/layout/IconLeafLabelList"/>
    <dgm:cxn modelId="{EDDDBAFB-0D8D-4139-B6A6-2773A27B6A0F}" type="presParOf" srcId="{B6E97FBA-CB8A-4889-99B6-7FD8FBD232B5}" destId="{C38CEE49-F896-4EBE-BD92-502FD3B64174}" srcOrd="3" destOrd="0" presId="urn:microsoft.com/office/officeart/2018/5/layout/IconLeafLabelList"/>
    <dgm:cxn modelId="{6AF2C738-43EB-40BF-8F13-C253355526DE}" type="presParOf" srcId="{B6E97FBA-CB8A-4889-99B6-7FD8FBD232B5}" destId="{B6CCAAF1-5A8A-4A34-A1EA-64EFBF5CE080}" srcOrd="4" destOrd="0" presId="urn:microsoft.com/office/officeart/2018/5/layout/IconLeafLabelList"/>
    <dgm:cxn modelId="{ED9205EA-AED5-4D70-9CFE-F5AB71435C0D}" type="presParOf" srcId="{B6CCAAF1-5A8A-4A34-A1EA-64EFBF5CE080}" destId="{440793BC-608C-42E9-88AF-006458996EF7}" srcOrd="0" destOrd="0" presId="urn:microsoft.com/office/officeart/2018/5/layout/IconLeafLabelList"/>
    <dgm:cxn modelId="{9663A3CB-F37B-48D9-B6EC-219CAC6A0EF7}" type="presParOf" srcId="{B6CCAAF1-5A8A-4A34-A1EA-64EFBF5CE080}" destId="{DC28DAF3-07B1-474B-9109-6C541FA8219F}" srcOrd="1" destOrd="0" presId="urn:microsoft.com/office/officeart/2018/5/layout/IconLeafLabelList"/>
    <dgm:cxn modelId="{05B5413A-04B8-4A15-A840-A21FAE50BF63}" type="presParOf" srcId="{B6CCAAF1-5A8A-4A34-A1EA-64EFBF5CE080}" destId="{0EA045B0-0B99-4427-9DC8-437957278D0B}" srcOrd="2" destOrd="0" presId="urn:microsoft.com/office/officeart/2018/5/layout/IconLeafLabelList"/>
    <dgm:cxn modelId="{8966292D-8F37-4309-8481-9DFC8E1E17C1}" type="presParOf" srcId="{B6CCAAF1-5A8A-4A34-A1EA-64EFBF5CE080}" destId="{BCA50469-C543-4B6B-B7C8-C0DA73BF41B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167935-4709-4959-9F4E-58407CA7391D}">
      <dsp:nvSpPr>
        <dsp:cNvPr id="0" name=""/>
        <dsp:cNvSpPr/>
      </dsp:nvSpPr>
      <dsp:spPr>
        <a:xfrm>
          <a:off x="726337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CA29B-AD80-47BC-8A1B-3E973F6DB84C}">
      <dsp:nvSpPr>
        <dsp:cNvPr id="0" name=""/>
        <dsp:cNvSpPr/>
      </dsp:nvSpPr>
      <dsp:spPr>
        <a:xfrm>
          <a:off x="1150462" y="495183"/>
          <a:ext cx="1141875" cy="114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2BD40-88C2-477D-A210-EA385F8008CE}">
      <dsp:nvSpPr>
        <dsp:cNvPr id="0" name=""/>
        <dsp:cNvSpPr/>
      </dsp:nvSpPr>
      <dsp:spPr>
        <a:xfrm>
          <a:off x="78632" y="2345157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Tijdens de les...</a:t>
          </a:r>
          <a:endParaRPr lang="en-US" sz="1600" kern="1200" dirty="0">
            <a:latin typeface="+mj-lt"/>
          </a:endParaRPr>
        </a:p>
      </dsp:txBody>
      <dsp:txXfrm>
        <a:off x="78632" y="2345157"/>
        <a:ext cx="3262500" cy="720000"/>
      </dsp:txXfrm>
    </dsp:sp>
    <dsp:sp modelId="{628E004B-19BF-41F0-A5CD-EC97B64C8A5E}">
      <dsp:nvSpPr>
        <dsp:cNvPr id="0" name=""/>
        <dsp:cNvSpPr/>
      </dsp:nvSpPr>
      <dsp:spPr>
        <a:xfrm>
          <a:off x="4559774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5190E-3B62-4FD0-9896-49B3FCA0711E}">
      <dsp:nvSpPr>
        <dsp:cNvPr id="0" name=""/>
        <dsp:cNvSpPr/>
      </dsp:nvSpPr>
      <dsp:spPr>
        <a:xfrm>
          <a:off x="4983899" y="495183"/>
          <a:ext cx="1141875" cy="114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4325C-4221-4D58-A3A3-D8D53022188E}">
      <dsp:nvSpPr>
        <dsp:cNvPr id="0" name=""/>
        <dsp:cNvSpPr/>
      </dsp:nvSpPr>
      <dsp:spPr>
        <a:xfrm>
          <a:off x="7624045" y="2302778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Zijn je samenvattingen in orde?</a:t>
          </a:r>
          <a:endParaRPr lang="en-US" sz="1600" kern="1200" dirty="0">
            <a:latin typeface="+mj-lt"/>
          </a:endParaRPr>
        </a:p>
      </dsp:txBody>
      <dsp:txXfrm>
        <a:off x="7624045" y="2302778"/>
        <a:ext cx="3262500" cy="720000"/>
      </dsp:txXfrm>
    </dsp:sp>
    <dsp:sp modelId="{440793BC-608C-42E9-88AF-006458996EF7}">
      <dsp:nvSpPr>
        <dsp:cNvPr id="0" name=""/>
        <dsp:cNvSpPr/>
      </dsp:nvSpPr>
      <dsp:spPr>
        <a:xfrm>
          <a:off x="8393212" y="71058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8DAF3-07B1-474B-9109-6C541FA8219F}">
      <dsp:nvSpPr>
        <dsp:cNvPr id="0" name=""/>
        <dsp:cNvSpPr/>
      </dsp:nvSpPr>
      <dsp:spPr>
        <a:xfrm>
          <a:off x="8817337" y="495183"/>
          <a:ext cx="1141875" cy="1141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A50469-C543-4B6B-B7C8-C0DA73BF41BE}">
      <dsp:nvSpPr>
        <dsp:cNvPr id="0" name=""/>
        <dsp:cNvSpPr/>
      </dsp:nvSpPr>
      <dsp:spPr>
        <a:xfrm>
          <a:off x="3732176" y="2322916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>
              <a:latin typeface="+mj-lt"/>
            </a:rPr>
            <a:t>Voorbereiden thuis</a:t>
          </a:r>
          <a:endParaRPr lang="en-US" sz="1600" kern="1200" dirty="0">
            <a:latin typeface="+mj-lt"/>
          </a:endParaRPr>
        </a:p>
      </dsp:txBody>
      <dsp:txXfrm>
        <a:off x="3732176" y="2322916"/>
        <a:ext cx="326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B01AF-92C5-4E39-B6B2-DFDE7B200853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E0E55-4707-449A-B760-D907C9870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97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F1422-ED1B-6A24-F2FC-4FD66C04D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827910A-7CD4-313C-8824-F57DC08AF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7F1E1B-E47B-AB13-B1D8-281EEC957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5EA116-5333-6E40-1D30-7A9755F4F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BBD49D-D06A-BC51-41E2-B83EBD87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0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D3B04E-ADF4-7E36-8D7A-CF15589C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A4A7051-D569-A81D-89D1-135C3EF0C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0E135D-BF14-0743-D19D-DD28F04AB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AE1FFC-7AF4-DF82-7CE6-0299E3BC1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9AA7AE-70DD-9013-3E9B-4334E622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6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4CE7D4B-52BB-C353-2921-BB4A766C6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33BFEB5-D180-799D-CEAF-98604E371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53EA1E-ADB3-C604-E09C-3553682EE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5BABAB-4433-7921-0C29-ECF4E7E0F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E5FE99-FBF0-7B26-984A-4CA7A0B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3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0067A-3B67-A59B-73E2-F0AF69BB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F89D25-4958-52F2-1B89-FFA1F8324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32EF760-C785-1AE7-D721-5021567E4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42C114-CBA4-7082-6DD0-7DA8FA813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1FA6C0-13D9-8260-9980-F6710779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72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413F6-F2FD-C16A-83CB-E706DD50E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82AE46D-AC96-A563-27FB-C9F2D0CBB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27C542-E160-4DF4-AC59-569C089B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75D0BE-EB62-6BCE-F802-8E1AB3C24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651044-28B3-AA32-2E1B-43073533D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54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8CED17-9DB6-2116-A337-8209745E7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27D9BA-66D2-8F66-AE87-DCBA2AC44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574424B-A2E9-B29C-1EAE-A4A2FDCDA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CF7D7DA-D650-B187-CF3D-04676AB45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F54624-E0C6-3622-A34C-03615A302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2C93FDA-963D-6FF1-6E15-8D46AAF86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9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D81700-038E-BD81-1504-6D780B8E3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D41EDB6-EF1E-B74F-CC74-A34593B3D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8C78EA-9154-CA03-E67D-D771E925D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47D103C-B37A-8428-A67B-A237D7F68D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A45C051-DC80-D016-7D7E-FDF6CF2F5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B139A19-5796-3D71-7BB3-4AE76C5DA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CD2DFFC-0C1E-FD0F-7DC5-B91A6A47A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ED840F5-85AD-1FC5-A6FE-DDABA8010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8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78E7D-B8EA-FEEB-2473-3823CD4A6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903CED5-E08C-6501-B9DA-F67B00417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61BB6ED-C645-376B-CBC6-8FC036494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7A214F1-1C26-5DCF-E1F1-0000D62E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60CC69E-8FDB-6BF8-2320-A6080A705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96D34A6-6E05-5BD2-CA65-AAF873E52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173130-DA97-23EA-353E-F86D6189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33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576424-0F3A-304C-1E7A-DB3E2D213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666C54-3D36-0A32-8267-C1B959A57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455C25-0C1A-71C0-2A77-EAF150479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4042320-619F-441A-32D6-FBCF00D17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027074A-9AB7-26E1-1957-482A692A5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767B784-EF9A-CE02-5FA9-1042E478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63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6F1E66-1789-B1BC-F3A5-E42AC0EC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D39B2B5-9B75-0AE4-3D1B-57BB3AEC23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72F8AEA-1625-4ECE-A84C-3A4344290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7F8649-67B9-60A3-BA5B-1C7EF9C60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4CA76C4-CD6F-B6E4-7708-6414BA5AF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69CFA0-585A-178A-701C-7CC54DEE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9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F43234A-792F-DBB8-90AE-BB4075F4B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8680D9-8DE0-FE91-F97A-FB5AB4A8F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FD77A1-B952-E46B-2032-DC52641B93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F0934-FC96-4271-96A8-3A6108B57D4D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D4BEF4-7638-E199-A8FF-4F73606C67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E8664A-E087-39EF-9E9B-B75F7AAAB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FC42E-3085-4A84-9760-B32A7E670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0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7" name="Rectangle 2082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Biologie: hoe werkt een plant? - Wikiwijs Maken">
            <a:extLst>
              <a:ext uri="{FF2B5EF4-FFF2-40B4-BE49-F238E27FC236}">
                <a16:creationId xmlns:a16="http://schemas.microsoft.com/office/drawing/2014/main" id="{9500C681-3259-9E67-FD8D-E85B2FE400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E6854B5-BAC8-E70E-9EE2-6DF3290E2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nl-BE" sz="6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Planten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C1FFB3A-E12E-7517-818C-1CD8EA334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rgbClr val="FFFFFF"/>
                </a:solidFill>
              </a:rPr>
              <a:t>3.3 Biologie voor Jou</a:t>
            </a:r>
            <a:br>
              <a:rPr lang="nl-BE" dirty="0">
                <a:solidFill>
                  <a:srgbClr val="FFFFFF"/>
                </a:solidFill>
              </a:rPr>
            </a:br>
            <a:r>
              <a:rPr lang="nl-BE" sz="1600" dirty="0">
                <a:solidFill>
                  <a:srgbClr val="FFFFFF"/>
                </a:solidFill>
              </a:rPr>
              <a:t>Leerjaar 1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88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B3ADB-45F1-567C-3831-9EBB64763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43" y="5469617"/>
            <a:ext cx="1028214" cy="10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42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648201" y="308089"/>
            <a:ext cx="2926080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Sporenplanten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1C7E12D-C397-D1CA-66D7-3C9914A3098F}"/>
              </a:ext>
            </a:extLst>
          </p:cNvPr>
          <p:cNvSpPr txBox="1"/>
          <p:nvPr/>
        </p:nvSpPr>
        <p:spPr>
          <a:xfrm>
            <a:off x="404963" y="1212412"/>
            <a:ext cx="106051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Wortels, stengels en bladeren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Meeste sporenplanten groeien het liefst in vochtige en schaduwrijke omgevingen.</a:t>
            </a:r>
            <a:br>
              <a:rPr lang="nl-BE" dirty="0">
                <a:latin typeface="+mj-lt"/>
              </a:rPr>
            </a:br>
            <a:r>
              <a:rPr lang="nl-BE" i="1" dirty="0">
                <a:latin typeface="+mj-lt"/>
              </a:rPr>
              <a:t>Zoals..?</a:t>
            </a:r>
            <a:br>
              <a:rPr lang="nl-BE" dirty="0">
                <a:latin typeface="+mj-lt"/>
              </a:rPr>
            </a:br>
            <a:br>
              <a:rPr lang="nl-BE" dirty="0">
                <a:latin typeface="+mj-lt"/>
              </a:rPr>
            </a:b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Sporen planten kunnen wortels, stengels of bladeren hebben.</a:t>
            </a:r>
            <a:br>
              <a:rPr lang="nl-BE" dirty="0">
                <a:latin typeface="+mj-lt"/>
              </a:rPr>
            </a:br>
            <a:br>
              <a:rPr lang="nl-BE" dirty="0">
                <a:latin typeface="+mj-lt"/>
              </a:rPr>
            </a:br>
            <a:r>
              <a:rPr lang="nl-BE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Bloemen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Sporenplanten hebben geen bloemen.</a:t>
            </a:r>
          </a:p>
          <a:p>
            <a:br>
              <a:rPr lang="nl-BE" dirty="0">
                <a:latin typeface="+mj-lt"/>
              </a:rPr>
            </a:br>
            <a:r>
              <a:rPr lang="nl-BE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Voortplanting</a:t>
            </a:r>
          </a:p>
          <a:p>
            <a:r>
              <a:rPr lang="nl-BE" dirty="0">
                <a:latin typeface="+mj-lt"/>
              </a:rPr>
              <a:t>Sporenplanten planten zich voort via </a:t>
            </a:r>
            <a:r>
              <a:rPr lang="nl-BE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sporen</a:t>
            </a:r>
            <a:r>
              <a:rPr lang="nl-BE" dirty="0">
                <a:latin typeface="+mj-lt"/>
              </a:rPr>
              <a:t>. Spoor is een enkele cel die uitgroeit tot een nieuw organisme.</a:t>
            </a:r>
            <a:br>
              <a:rPr lang="nl-BE" dirty="0">
                <a:latin typeface="+mj-lt"/>
              </a:rPr>
            </a:b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Wat is het verschil tussen een zaadje en een spoor?</a:t>
            </a:r>
            <a:br>
              <a:rPr lang="nl-BE" dirty="0"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C844926-C937-BBFE-73D2-89ADB7E785D2}"/>
              </a:ext>
            </a:extLst>
          </p:cNvPr>
          <p:cNvSpPr txBox="1"/>
          <p:nvPr/>
        </p:nvSpPr>
        <p:spPr>
          <a:xfrm>
            <a:off x="404963" y="2024955"/>
            <a:ext cx="624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0000"/>
                </a:solidFill>
                <a:latin typeface="+mj-lt"/>
              </a:rPr>
              <a:t>Bossen, beekjes, tropisch regenwouden en moerassen</a:t>
            </a:r>
          </a:p>
        </p:txBody>
      </p:sp>
      <p:pic>
        <p:nvPicPr>
          <p:cNvPr id="9218" name="Picture 2" descr="EU grijpt in tegen verdwijnen tropisch regenwoud | Agro&amp;Chemie">
            <a:extLst>
              <a:ext uri="{FF2B5EF4-FFF2-40B4-BE49-F238E27FC236}">
                <a16:creationId xmlns:a16="http://schemas.microsoft.com/office/drawing/2014/main" id="{8282C807-4401-B37F-22FC-D843E9A1B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930" y="1952721"/>
            <a:ext cx="3659107" cy="219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4C35C13-5340-F54B-0712-B64AF86B3B94}"/>
              </a:ext>
            </a:extLst>
          </p:cNvPr>
          <p:cNvSpPr txBox="1"/>
          <p:nvPr/>
        </p:nvSpPr>
        <p:spPr>
          <a:xfrm>
            <a:off x="404962" y="5071166"/>
            <a:ext cx="663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0000"/>
                </a:solidFill>
                <a:latin typeface="+mj-lt"/>
              </a:rPr>
              <a:t>Een zaadje is groter, omdat het voedsel bevat voor het kiemplantje</a:t>
            </a:r>
          </a:p>
        </p:txBody>
      </p:sp>
    </p:spTree>
    <p:extLst>
      <p:ext uri="{BB962C8B-B14F-4D97-AF65-F5344CB8AC3E}">
        <p14:creationId xmlns:p14="http://schemas.microsoft.com/office/powerpoint/2010/main" val="372984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084321" y="308089"/>
            <a:ext cx="4069080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Sporenplanten </a:t>
            </a:r>
            <a:r>
              <a:rPr lang="nl-BE" sz="2400" dirty="0">
                <a:latin typeface="+mj-lt"/>
              </a:rPr>
              <a:t>(mossen)</a:t>
            </a:r>
            <a:endParaRPr lang="nl-BE" sz="3200" dirty="0">
              <a:latin typeface="+mj-lt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1C7E12D-C397-D1CA-66D7-3C9914A3098F}"/>
              </a:ext>
            </a:extLst>
          </p:cNvPr>
          <p:cNvSpPr txBox="1"/>
          <p:nvPr/>
        </p:nvSpPr>
        <p:spPr>
          <a:xfrm>
            <a:off x="485830" y="1471233"/>
            <a:ext cx="10605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j-lt"/>
              </a:rPr>
              <a:t>Kleine plantjes die in groepen bij elkaar staan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j-lt"/>
              </a:rPr>
              <a:t>Kleine bladeren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j-lt"/>
              </a:rPr>
              <a:t>Sporen ontstaan in sporendoosjes die op steeltjes boven de mosplanten uitsteken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B37FF23-7772-7D5A-E6C8-98C63458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000" y="1208102"/>
            <a:ext cx="2710170" cy="406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66A02320-5DBA-CFE6-0819-85379D15449E}"/>
              </a:ext>
            </a:extLst>
          </p:cNvPr>
          <p:cNvCxnSpPr>
            <a:cxnSpLocks/>
          </p:cNvCxnSpPr>
          <p:nvPr/>
        </p:nvCxnSpPr>
        <p:spPr>
          <a:xfrm>
            <a:off x="5143037" y="1674534"/>
            <a:ext cx="358614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72" name="Picture 4">
            <a:extLst>
              <a:ext uri="{FF2B5EF4-FFF2-40B4-BE49-F238E27FC236}">
                <a16:creationId xmlns:a16="http://schemas.microsoft.com/office/drawing/2014/main" id="{77FA3EB4-EC1A-6E1C-D24C-A2FB092F7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361" y="2901174"/>
            <a:ext cx="2558770" cy="384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BDF6445A-9D38-C3BF-6AE9-2D4C16A9DB37}"/>
              </a:ext>
            </a:extLst>
          </p:cNvPr>
          <p:cNvCxnSpPr>
            <a:cxnSpLocks/>
          </p:cNvCxnSpPr>
          <p:nvPr/>
        </p:nvCxnSpPr>
        <p:spPr>
          <a:xfrm>
            <a:off x="3452327" y="2454598"/>
            <a:ext cx="0" cy="119367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665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489960" y="308089"/>
            <a:ext cx="5203941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107094" y="336664"/>
            <a:ext cx="5952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Sporenplanten </a:t>
            </a:r>
            <a:r>
              <a:rPr lang="nl-BE" sz="2400" dirty="0">
                <a:latin typeface="+mj-lt"/>
              </a:rPr>
              <a:t>(paardenstaarten)</a:t>
            </a:r>
            <a:endParaRPr lang="nl-BE" sz="3200" dirty="0">
              <a:latin typeface="+mj-lt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46B9A20-57EE-9D9F-EC84-8FA10C4D7FD4}"/>
              </a:ext>
            </a:extLst>
          </p:cNvPr>
          <p:cNvSpPr txBox="1"/>
          <p:nvPr/>
        </p:nvSpPr>
        <p:spPr>
          <a:xfrm>
            <a:off x="485830" y="1208102"/>
            <a:ext cx="10605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j-lt"/>
              </a:rPr>
              <a:t>Zijn opgebouwd uit een soort buisje die je er een voor een af kunt trekken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j-lt"/>
              </a:rPr>
              <a:t>De sporen ontstaan in sporenvormende orgaantjes aan het uiteinde van bepaalde stengels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C8DA066-B699-3CC0-BE59-3451C07B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31" y="2776361"/>
            <a:ext cx="2413591" cy="349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AC50C3A2-C898-2BCE-7939-74CA6D7BD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37" y="2776361"/>
            <a:ext cx="2415209" cy="349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29ECD91E-1384-DF5E-A629-524C4029B78F}"/>
              </a:ext>
            </a:extLst>
          </p:cNvPr>
          <p:cNvSpPr txBox="1"/>
          <p:nvPr/>
        </p:nvSpPr>
        <p:spPr>
          <a:xfrm>
            <a:off x="2617034" y="2433087"/>
            <a:ext cx="98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+mj-lt"/>
              </a:rPr>
              <a:t>Buisjes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021A829-B267-793F-1B1B-5006B0D6B8FF}"/>
              </a:ext>
            </a:extLst>
          </p:cNvPr>
          <p:cNvSpPr txBox="1"/>
          <p:nvPr/>
        </p:nvSpPr>
        <p:spPr>
          <a:xfrm>
            <a:off x="6251511" y="2422875"/>
            <a:ext cx="2442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+mj-lt"/>
              </a:rPr>
              <a:t>Sporenvormende organen</a:t>
            </a:r>
          </a:p>
        </p:txBody>
      </p:sp>
    </p:spTree>
    <p:extLst>
      <p:ext uri="{BB962C8B-B14F-4D97-AF65-F5344CB8AC3E}">
        <p14:creationId xmlns:p14="http://schemas.microsoft.com/office/powerpoint/2010/main" val="2610277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684036" y="308089"/>
            <a:ext cx="4823927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Sporenplanten (varens)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F80936D-54EE-AABB-B6B0-0EC6EBCEF891}"/>
              </a:ext>
            </a:extLst>
          </p:cNvPr>
          <p:cNvSpPr txBox="1"/>
          <p:nvPr/>
        </p:nvSpPr>
        <p:spPr>
          <a:xfrm>
            <a:off x="485830" y="1208102"/>
            <a:ext cx="10605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j-lt"/>
              </a:rPr>
              <a:t>Varens hebben grote bladeren die bestaan uit kleine blaadjes aan een hoofdnerf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j-lt"/>
              </a:rPr>
              <a:t>De sporen ontstaan in sporenhoopjes aan de onderzijde van de bladeren</a:t>
            </a:r>
          </a:p>
        </p:txBody>
      </p:sp>
      <p:pic>
        <p:nvPicPr>
          <p:cNvPr id="11266" name="Picture 2" descr="Varen | Fleurdirect.nl - Fleurdirect">
            <a:extLst>
              <a:ext uri="{FF2B5EF4-FFF2-40B4-BE49-F238E27FC236}">
                <a16:creationId xmlns:a16="http://schemas.microsoft.com/office/drawing/2014/main" id="{E7A879FD-81CC-F1D5-7FDC-BEFB05834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8"/>
          <a:stretch/>
        </p:blipFill>
        <p:spPr bwMode="auto">
          <a:xfrm>
            <a:off x="404963" y="2475258"/>
            <a:ext cx="7118032" cy="385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B4973E93-2C70-7BA2-C797-DF6B72350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780" y="2129541"/>
            <a:ext cx="3318997" cy="213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C0CCE5F1-6DFF-25CC-DF12-F40335201CB9}"/>
              </a:ext>
            </a:extLst>
          </p:cNvPr>
          <p:cNvCxnSpPr>
            <a:cxnSpLocks/>
          </p:cNvCxnSpPr>
          <p:nvPr/>
        </p:nvCxnSpPr>
        <p:spPr>
          <a:xfrm flipV="1">
            <a:off x="7401003" y="4084320"/>
            <a:ext cx="573384" cy="17854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559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C5C03E8-8553-07C3-74F9-EFF652824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41" y="1603404"/>
            <a:ext cx="7259312" cy="2083873"/>
          </a:xfrm>
          <a:prstGeom prst="rect">
            <a:avLst/>
          </a:prstGeom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815841" y="308089"/>
            <a:ext cx="2545080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Zaadplanten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1C7E12D-C397-D1CA-66D7-3C9914A3098F}"/>
              </a:ext>
            </a:extLst>
          </p:cNvPr>
          <p:cNvSpPr txBox="1"/>
          <p:nvPr/>
        </p:nvSpPr>
        <p:spPr>
          <a:xfrm>
            <a:off x="574141" y="3995366"/>
            <a:ext cx="106051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Organen van de plant</a:t>
            </a:r>
            <a:br>
              <a:rPr lang="nl-BE" sz="1600" dirty="0">
                <a:latin typeface="+mj-lt"/>
              </a:rPr>
            </a:br>
            <a:r>
              <a:rPr lang="nl-BE" sz="1600" dirty="0">
                <a:latin typeface="+mj-lt"/>
              </a:rPr>
              <a:t>Zaadplanten hebben de 4 organen van een planten…</a:t>
            </a:r>
            <a:br>
              <a:rPr lang="nl-BE" sz="1600" dirty="0">
                <a:latin typeface="+mj-lt"/>
              </a:rPr>
            </a:br>
            <a:r>
              <a:rPr lang="nl-BE" sz="1600" dirty="0">
                <a:latin typeface="+mj-lt"/>
              </a:rPr>
              <a:t>- </a:t>
            </a:r>
            <a:br>
              <a:rPr lang="nl-BE" sz="1600" dirty="0">
                <a:latin typeface="+mj-lt"/>
              </a:rPr>
            </a:br>
            <a:r>
              <a:rPr lang="nl-BE" sz="1600" dirty="0">
                <a:latin typeface="+mj-lt"/>
              </a:rPr>
              <a:t>-</a:t>
            </a:r>
            <a:br>
              <a:rPr lang="nl-BE" sz="1600" dirty="0">
                <a:latin typeface="+mj-lt"/>
              </a:rPr>
            </a:br>
            <a:r>
              <a:rPr lang="nl-BE" sz="1600" dirty="0">
                <a:latin typeface="+mj-lt"/>
              </a:rPr>
              <a:t>- </a:t>
            </a:r>
            <a:br>
              <a:rPr lang="nl-BE" sz="1600" dirty="0">
                <a:latin typeface="+mj-lt"/>
              </a:rPr>
            </a:br>
            <a:r>
              <a:rPr lang="nl-BE" sz="1600" dirty="0">
                <a:latin typeface="+mj-lt"/>
              </a:rPr>
              <a:t>- </a:t>
            </a:r>
            <a:br>
              <a:rPr lang="nl-BE" sz="1600" dirty="0">
                <a:latin typeface="+mj-lt"/>
              </a:rPr>
            </a:br>
            <a:br>
              <a:rPr lang="nl-BE" sz="1600" dirty="0">
                <a:latin typeface="+mj-lt"/>
              </a:rPr>
            </a:br>
            <a:r>
              <a:rPr lang="nl-BE" sz="1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Voortplanting</a:t>
            </a:r>
          </a:p>
          <a:p>
            <a:r>
              <a:rPr lang="nl-BE" sz="1600" dirty="0">
                <a:latin typeface="+mj-lt"/>
              </a:rPr>
              <a:t>Voorplanting vind plaats doormiddel van zaden, die ontstaan in de bloemen</a:t>
            </a:r>
            <a:br>
              <a:rPr lang="nl-BE" sz="1600" dirty="0">
                <a:latin typeface="+mj-lt"/>
              </a:rPr>
            </a:br>
            <a:endParaRPr lang="nl-BE" sz="1600" dirty="0">
              <a:latin typeface="+mj-lt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310D0BE-B999-26A7-D9CC-B471B6069AC9}"/>
              </a:ext>
            </a:extLst>
          </p:cNvPr>
          <p:cNvSpPr txBox="1"/>
          <p:nvPr/>
        </p:nvSpPr>
        <p:spPr>
          <a:xfrm>
            <a:off x="733782" y="4499540"/>
            <a:ext cx="106051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FF0000"/>
                </a:solidFill>
                <a:latin typeface="+mj-lt"/>
              </a:rPr>
              <a:t>Wortels</a:t>
            </a:r>
            <a:br>
              <a:rPr lang="nl-BE" sz="1600" dirty="0">
                <a:solidFill>
                  <a:srgbClr val="FF0000"/>
                </a:solidFill>
                <a:latin typeface="+mj-lt"/>
              </a:rPr>
            </a:br>
            <a:r>
              <a:rPr lang="nl-BE" sz="1600" dirty="0">
                <a:solidFill>
                  <a:srgbClr val="FF0000"/>
                </a:solidFill>
                <a:latin typeface="+mj-lt"/>
              </a:rPr>
              <a:t>Stengels</a:t>
            </a:r>
            <a:br>
              <a:rPr lang="nl-BE" sz="1600" dirty="0">
                <a:solidFill>
                  <a:srgbClr val="FF0000"/>
                </a:solidFill>
                <a:latin typeface="+mj-lt"/>
              </a:rPr>
            </a:br>
            <a:r>
              <a:rPr lang="nl-BE" sz="1600" dirty="0">
                <a:solidFill>
                  <a:srgbClr val="FF0000"/>
                </a:solidFill>
                <a:latin typeface="+mj-lt"/>
              </a:rPr>
              <a:t>Bladeren</a:t>
            </a:r>
            <a:br>
              <a:rPr lang="nl-BE" sz="1600" dirty="0">
                <a:solidFill>
                  <a:srgbClr val="FF0000"/>
                </a:solidFill>
                <a:latin typeface="+mj-lt"/>
              </a:rPr>
            </a:br>
            <a:r>
              <a:rPr lang="nl-BE" sz="1600" dirty="0">
                <a:solidFill>
                  <a:srgbClr val="FF0000"/>
                </a:solidFill>
                <a:latin typeface="+mj-lt"/>
              </a:rPr>
              <a:t>Bloemen</a:t>
            </a:r>
          </a:p>
        </p:txBody>
      </p:sp>
      <p:pic>
        <p:nvPicPr>
          <p:cNvPr id="12290" name="Picture 2" descr="Plant GIF on GIFER - by Windsong">
            <a:extLst>
              <a:ext uri="{FF2B5EF4-FFF2-40B4-BE49-F238E27FC236}">
                <a16:creationId xmlns:a16="http://schemas.microsoft.com/office/drawing/2014/main" id="{E33D4B02-47C7-EF21-782C-EA05D138C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209" y="3463791"/>
            <a:ext cx="1922262" cy="269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6EA533-CE3E-7B3F-C67B-BF0059559E56}"/>
              </a:ext>
            </a:extLst>
          </p:cNvPr>
          <p:cNvSpPr txBox="1"/>
          <p:nvPr/>
        </p:nvSpPr>
        <p:spPr>
          <a:xfrm>
            <a:off x="511708" y="1268083"/>
            <a:ext cx="7328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noProof="0" dirty="0">
                <a:latin typeface="+mj-lt"/>
              </a:rPr>
              <a:t>De meeste planten die je kent zijn zaadplanten, zoals..?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55C186A-75D3-7711-28F1-E7FE4382169D}"/>
              </a:ext>
            </a:extLst>
          </p:cNvPr>
          <p:cNvCxnSpPr/>
          <p:nvPr/>
        </p:nvCxnSpPr>
        <p:spPr>
          <a:xfrm flipV="1">
            <a:off x="6909758" y="5576758"/>
            <a:ext cx="2691442" cy="57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02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62DCFEA-D905-5998-A405-21CEF83BA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766" y="1972050"/>
            <a:ext cx="2645883" cy="2431353"/>
          </a:xfrm>
          <a:prstGeom prst="rect">
            <a:avLst/>
          </a:prstGeom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Dennenboom Pijnboom Boom - Gratis afbeelding op Pixabay">
            <a:extLst>
              <a:ext uri="{FF2B5EF4-FFF2-40B4-BE49-F238E27FC236}">
                <a16:creationId xmlns:a16="http://schemas.microsoft.com/office/drawing/2014/main" id="{C611DDED-9420-F1C7-89EA-707AD485D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4598"/>
            <a:ext cx="2825516" cy="440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190260" y="308089"/>
            <a:ext cx="3861787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Bedektzadige planten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1C7E12D-C397-D1CA-66D7-3C9914A3098F}"/>
              </a:ext>
            </a:extLst>
          </p:cNvPr>
          <p:cNvSpPr txBox="1"/>
          <p:nvPr/>
        </p:nvSpPr>
        <p:spPr>
          <a:xfrm>
            <a:off x="571179" y="1258103"/>
            <a:ext cx="10605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j-lt"/>
              </a:rPr>
              <a:t>Zaden ‘onbedekt’ tussen schubben van de kegels.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j-lt"/>
              </a:rPr>
              <a:t>Bladeren meestal naaldvormig.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D7101B49-A652-A75D-65D1-2ACAF5E7D6D5}"/>
              </a:ext>
            </a:extLst>
          </p:cNvPr>
          <p:cNvCxnSpPr>
            <a:cxnSpLocks/>
          </p:cNvCxnSpPr>
          <p:nvPr/>
        </p:nvCxnSpPr>
        <p:spPr>
          <a:xfrm flipV="1">
            <a:off x="2059568" y="3275045"/>
            <a:ext cx="1047526" cy="3834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EF9CEC8E-F4DB-D7A1-DA7A-C9AFD290114F}"/>
              </a:ext>
            </a:extLst>
          </p:cNvPr>
          <p:cNvSpPr txBox="1"/>
          <p:nvPr/>
        </p:nvSpPr>
        <p:spPr>
          <a:xfrm>
            <a:off x="7156169" y="4223403"/>
            <a:ext cx="10605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j-lt"/>
              </a:rPr>
              <a:t>Welke naaldbomen kennen we nog meer?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D9F970B-A674-1E89-42E9-691DBD523CCD}"/>
              </a:ext>
            </a:extLst>
          </p:cNvPr>
          <p:cNvSpPr txBox="1"/>
          <p:nvPr/>
        </p:nvSpPr>
        <p:spPr>
          <a:xfrm>
            <a:off x="7156168" y="4592735"/>
            <a:ext cx="10605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FF0000"/>
                </a:solidFill>
                <a:latin typeface="+mj-lt"/>
              </a:rPr>
              <a:t>Fijnspar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rgbClr val="FF0000"/>
                </a:solidFill>
                <a:latin typeface="+mj-lt"/>
              </a:rPr>
              <a:t>Nordman-spar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2C5331FC-249A-E80C-7E16-29D765E1B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027" y="5325589"/>
            <a:ext cx="700849" cy="70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26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264901" y="308089"/>
            <a:ext cx="3723160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Naaktzadige planten</a:t>
            </a:r>
          </a:p>
        </p:txBody>
      </p:sp>
      <p:pic>
        <p:nvPicPr>
          <p:cNvPr id="10242" name="Picture 2" descr="raining watermelon seeds | Healthy hot dog, Bacon lettuce tomato, Cheese  wheel pasta">
            <a:extLst>
              <a:ext uri="{FF2B5EF4-FFF2-40B4-BE49-F238E27FC236}">
                <a16:creationId xmlns:a16="http://schemas.microsoft.com/office/drawing/2014/main" id="{E22E8A10-7C85-C16C-4767-BB274D5ED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88" y="1322553"/>
            <a:ext cx="3899385" cy="456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023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ED32F-120B-F24A-2100-E2EFA9BF5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457F6C5-06D3-6131-9E33-9FAF7DDE9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6588"/>
            <a:ext cx="12192000" cy="304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3042B69C-3524-9AB8-5BD7-BC576FCC8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79D902EC-B677-3257-4B09-CAF9D2DFAE70}"/>
              </a:ext>
            </a:extLst>
          </p:cNvPr>
          <p:cNvSpPr/>
          <p:nvPr/>
        </p:nvSpPr>
        <p:spPr>
          <a:xfrm>
            <a:off x="4264901" y="308089"/>
            <a:ext cx="3723160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1B5E200-ADD3-D865-1F3E-A979252E59C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9F271AE-32E6-9398-752D-25108C0CB460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Vruchten met zaden</a:t>
            </a:r>
          </a:p>
        </p:txBody>
      </p:sp>
    </p:spTree>
    <p:extLst>
      <p:ext uri="{BB962C8B-B14F-4D97-AF65-F5344CB8AC3E}">
        <p14:creationId xmlns:p14="http://schemas.microsoft.com/office/powerpoint/2010/main" val="4072479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047FA-439E-9F28-2A1E-3FF7A0661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920x1080 Light Green Solid Color Background">
            <a:extLst>
              <a:ext uri="{FF2B5EF4-FFF2-40B4-BE49-F238E27FC236}">
                <a16:creationId xmlns:a16="http://schemas.microsoft.com/office/drawing/2014/main" id="{9A87742B-2FAA-FFB1-2E1C-251C829BE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0FA65F7-BBE1-635F-425E-B559E2E93A0F}"/>
              </a:ext>
            </a:extLst>
          </p:cNvPr>
          <p:cNvSpPr/>
          <p:nvPr/>
        </p:nvSpPr>
        <p:spPr>
          <a:xfrm>
            <a:off x="4922519" y="273266"/>
            <a:ext cx="2331721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3AFF326-CAEB-B4B5-BA64-1CEBF8B61B42}"/>
              </a:ext>
            </a:extLst>
          </p:cNvPr>
          <p:cNvSpPr txBox="1"/>
          <p:nvPr/>
        </p:nvSpPr>
        <p:spPr>
          <a:xfrm>
            <a:off x="4052886" y="319778"/>
            <a:ext cx="408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Leerdoelen </a:t>
            </a:r>
          </a:p>
        </p:txBody>
      </p:sp>
      <p:sp>
        <p:nvSpPr>
          <p:cNvPr id="2" name="Rechthoek: afgeronde hoeken 6">
            <a:extLst>
              <a:ext uri="{FF2B5EF4-FFF2-40B4-BE49-F238E27FC236}">
                <a16:creationId xmlns:a16="http://schemas.microsoft.com/office/drawing/2014/main" id="{7FF0A8C3-EE71-A83A-B70C-8ACEF7EF53F4}"/>
              </a:ext>
            </a:extLst>
          </p:cNvPr>
          <p:cNvSpPr/>
          <p:nvPr/>
        </p:nvSpPr>
        <p:spPr>
          <a:xfrm>
            <a:off x="3283527" y="1981965"/>
            <a:ext cx="5517690" cy="12184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8">
            <a:extLst>
              <a:ext uri="{FF2B5EF4-FFF2-40B4-BE49-F238E27FC236}">
                <a16:creationId xmlns:a16="http://schemas.microsoft.com/office/drawing/2014/main" id="{995C885B-8E4F-A979-CB94-ABE1C00AD47A}"/>
              </a:ext>
            </a:extLst>
          </p:cNvPr>
          <p:cNvSpPr txBox="1"/>
          <p:nvPr/>
        </p:nvSpPr>
        <p:spPr>
          <a:xfrm>
            <a:off x="3438642" y="2131913"/>
            <a:ext cx="53625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j-lt"/>
              </a:rPr>
              <a:t>Je hebt geleerd…</a:t>
            </a:r>
          </a:p>
          <a:p>
            <a:r>
              <a:rPr lang="nl-BE" dirty="0">
                <a:latin typeface="+mj-lt"/>
              </a:rPr>
              <a:t>1. Kenmerken en voorbeelden te noemen van </a:t>
            </a:r>
            <a:r>
              <a:rPr lang="nl-BE" b="1" dirty="0">
                <a:latin typeface="+mj-lt"/>
              </a:rPr>
              <a:t>sporenplanten </a:t>
            </a:r>
            <a:r>
              <a:rPr lang="nl-BE" dirty="0">
                <a:latin typeface="+mj-lt"/>
              </a:rPr>
              <a:t>en </a:t>
            </a:r>
            <a:r>
              <a:rPr lang="nl-BE" b="1" dirty="0">
                <a:latin typeface="+mj-lt"/>
              </a:rPr>
              <a:t>zaadplanten</a:t>
            </a:r>
            <a:r>
              <a:rPr lang="nl-BE" dirty="0">
                <a:latin typeface="+mj-lt"/>
              </a:rPr>
              <a:t>.</a:t>
            </a:r>
          </a:p>
          <a:p>
            <a:br>
              <a:rPr lang="nl-NL" dirty="0"/>
            </a:br>
            <a:endParaRPr lang="nl-B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3579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770408" y="308089"/>
            <a:ext cx="2656935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Samenvatting</a:t>
            </a:r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57D8CD36-971C-EE9B-AEF9-F288A12F5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798049"/>
              </p:ext>
            </p:extLst>
          </p:nvPr>
        </p:nvGraphicFramePr>
        <p:xfrm>
          <a:off x="1980357" y="2086330"/>
          <a:ext cx="8231286" cy="2510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8345">
                  <a:extLst>
                    <a:ext uri="{9D8B030D-6E8A-4147-A177-3AD203B41FA5}">
                      <a16:colId xmlns:a16="http://schemas.microsoft.com/office/drawing/2014/main" val="2501253510"/>
                    </a:ext>
                  </a:extLst>
                </a:gridCol>
                <a:gridCol w="3588589">
                  <a:extLst>
                    <a:ext uri="{9D8B030D-6E8A-4147-A177-3AD203B41FA5}">
                      <a16:colId xmlns:a16="http://schemas.microsoft.com/office/drawing/2014/main" val="2391863278"/>
                    </a:ext>
                  </a:extLst>
                </a:gridCol>
                <a:gridCol w="2344352">
                  <a:extLst>
                    <a:ext uri="{9D8B030D-6E8A-4147-A177-3AD203B41FA5}">
                      <a16:colId xmlns:a16="http://schemas.microsoft.com/office/drawing/2014/main" val="1793351912"/>
                    </a:ext>
                  </a:extLst>
                </a:gridCol>
              </a:tblGrid>
              <a:tr h="627548">
                <a:tc>
                  <a:txBody>
                    <a:bodyPr/>
                    <a:lstStyle/>
                    <a:p>
                      <a:pPr algn="ctr"/>
                      <a:r>
                        <a:rPr lang="nl-BE" b="1" noProof="0" dirty="0"/>
                        <a:t>Stam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noProof="0" dirty="0"/>
                        <a:t>Kenmerken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noProof="0" dirty="0"/>
                        <a:t>Voorbeelden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365704"/>
                  </a:ext>
                </a:extLst>
              </a:tr>
              <a:tr h="627548">
                <a:tc>
                  <a:txBody>
                    <a:bodyPr/>
                    <a:lstStyle/>
                    <a:p>
                      <a:endParaRPr lang="nl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812056"/>
                  </a:ext>
                </a:extLst>
              </a:tr>
              <a:tr h="627548">
                <a:tc>
                  <a:txBody>
                    <a:bodyPr/>
                    <a:lstStyle/>
                    <a:p>
                      <a:endParaRPr lang="nl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233040"/>
                  </a:ext>
                </a:extLst>
              </a:tr>
              <a:tr h="627548">
                <a:tc>
                  <a:txBody>
                    <a:bodyPr/>
                    <a:lstStyle/>
                    <a:p>
                      <a:endParaRPr lang="nl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277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0636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920x1080 Light Green Solid Color Background">
            <a:extLst>
              <a:ext uri="{FF2B5EF4-FFF2-40B4-BE49-F238E27FC236}">
                <a16:creationId xmlns:a16="http://schemas.microsoft.com/office/drawing/2014/main" id="{CB6ABB85-BA74-7CEC-3535-E6A13E083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5">
            <a:extLst>
              <a:ext uri="{FF2B5EF4-FFF2-40B4-BE49-F238E27FC236}">
                <a16:creationId xmlns:a16="http://schemas.microsoft.com/office/drawing/2014/main" id="{A3DD698C-EDA1-7B6A-DC29-F2DFF050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5765" y="2715527"/>
            <a:ext cx="378764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Welkom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Herhaling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Uitleg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Zijn de leerdoelen gehaald?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l-BE" altLang="en-NL" dirty="0">
                <a:latin typeface="Calibri Light" panose="020F0302020204030204" pitchFamily="34" charset="0"/>
                <a:cs typeface="Calibri Light" panose="020F0302020204030204" pitchFamily="34" charset="0"/>
              </a:rPr>
              <a:t>Huiswerk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14073D7-A85E-0055-9A4F-6482B8DF4839}"/>
              </a:ext>
            </a:extLst>
          </p:cNvPr>
          <p:cNvCxnSpPr>
            <a:cxnSpLocks/>
          </p:cNvCxnSpPr>
          <p:nvPr/>
        </p:nvCxnSpPr>
        <p:spPr>
          <a:xfrm>
            <a:off x="5815013" y="1544843"/>
            <a:ext cx="0" cy="36272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B8ED5C-E0BC-6FE1-9C04-062F9038AFA7}"/>
              </a:ext>
            </a:extLst>
          </p:cNvPr>
          <p:cNvSpPr txBox="1">
            <a:spLocks/>
          </p:cNvSpPr>
          <p:nvPr/>
        </p:nvSpPr>
        <p:spPr>
          <a:xfrm>
            <a:off x="1031745" y="2933898"/>
            <a:ext cx="4232275" cy="763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nl-BE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Wat gaan we doen?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702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1920x1080 Light Green Solid Color Background">
            <a:extLst>
              <a:ext uri="{FF2B5EF4-FFF2-40B4-BE49-F238E27FC236}">
                <a16:creationId xmlns:a16="http://schemas.microsoft.com/office/drawing/2014/main" id="{0DE984B9-BB67-983E-36CA-7958E9DF0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E058966-4C1D-CC04-0916-5F696923A688}"/>
              </a:ext>
            </a:extLst>
          </p:cNvPr>
          <p:cNvSpPr txBox="1"/>
          <p:nvPr/>
        </p:nvSpPr>
        <p:spPr>
          <a:xfrm>
            <a:off x="545156" y="1306401"/>
            <a:ext cx="11352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sz="3600" dirty="0">
                <a:latin typeface="+mj-lt"/>
              </a:rPr>
            </a:br>
            <a:endParaRPr lang="nl-NL" sz="3600" i="1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nl-NL" i="1" dirty="0">
              <a:latin typeface="+mj-lt"/>
            </a:endParaRPr>
          </a:p>
          <a:p>
            <a:endParaRPr lang="nl-NL" i="1" dirty="0">
              <a:latin typeface="+mj-lt"/>
            </a:endParaRPr>
          </a:p>
        </p:txBody>
      </p:sp>
      <p:graphicFrame>
        <p:nvGraphicFramePr>
          <p:cNvPr id="2" name="Tijdelijke aanduiding voor inhoud 2">
            <a:extLst>
              <a:ext uri="{FF2B5EF4-FFF2-40B4-BE49-F238E27FC236}">
                <a16:creationId xmlns:a16="http://schemas.microsoft.com/office/drawing/2014/main" id="{B9073205-4319-C76F-E7B7-3ED4E64BA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621713"/>
              </p:ext>
            </p:extLst>
          </p:nvPr>
        </p:nvGraphicFramePr>
        <p:xfrm>
          <a:off x="474837" y="1649529"/>
          <a:ext cx="11109674" cy="3472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86B02D70-B699-646A-657B-7F2A0B3F76B6}"/>
              </a:ext>
            </a:extLst>
          </p:cNvPr>
          <p:cNvSpPr/>
          <p:nvPr/>
        </p:nvSpPr>
        <p:spPr>
          <a:xfrm>
            <a:off x="5114925" y="308089"/>
            <a:ext cx="1971676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AA11442-E89A-123B-97E9-66693A43C70E}"/>
              </a:ext>
            </a:extLst>
          </p:cNvPr>
          <p:cNvSpPr txBox="1"/>
          <p:nvPr/>
        </p:nvSpPr>
        <p:spPr>
          <a:xfrm>
            <a:off x="3572263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Huiswerk</a:t>
            </a:r>
          </a:p>
        </p:txBody>
      </p:sp>
    </p:spTree>
    <p:extLst>
      <p:ext uri="{BB962C8B-B14F-4D97-AF65-F5344CB8AC3E}">
        <p14:creationId xmlns:p14="http://schemas.microsoft.com/office/powerpoint/2010/main" val="1584836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20x1080 Light Green Solid Color Background">
            <a:extLst>
              <a:ext uri="{FF2B5EF4-FFF2-40B4-BE49-F238E27FC236}">
                <a16:creationId xmlns:a16="http://schemas.microsoft.com/office/drawing/2014/main" id="{7EA5B57E-ACAD-5331-7CD8-5F072E359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B3444241-4A1B-0CB0-D41F-9C87A33A2E50}"/>
              </a:ext>
            </a:extLst>
          </p:cNvPr>
          <p:cNvSpPr/>
          <p:nvPr/>
        </p:nvSpPr>
        <p:spPr>
          <a:xfrm>
            <a:off x="0" y="1452563"/>
            <a:ext cx="1885950" cy="38973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1C6C21AE-5486-3F52-AF1C-C05E649B2CBD}"/>
              </a:ext>
            </a:extLst>
          </p:cNvPr>
          <p:cNvSpPr/>
          <p:nvPr/>
        </p:nvSpPr>
        <p:spPr>
          <a:xfrm>
            <a:off x="3827052" y="2674189"/>
            <a:ext cx="7660097" cy="13069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458911A-232B-3214-453E-9D52E7002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4" y="2805398"/>
            <a:ext cx="1819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en-NL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Herhalen</a:t>
            </a:r>
          </a:p>
          <a:p>
            <a:pPr eaLnBrk="1" hangingPunct="1"/>
            <a:r>
              <a:rPr lang="nl-BE" altLang="en-N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3.2 Dieren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C90E8AD-B032-CC5B-FD4F-B26B2B9A46B3}"/>
              </a:ext>
            </a:extLst>
          </p:cNvPr>
          <p:cNvSpPr txBox="1"/>
          <p:nvPr/>
        </p:nvSpPr>
        <p:spPr>
          <a:xfrm>
            <a:off x="5073302" y="2805398"/>
            <a:ext cx="62877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Je hebt geleerd…</a:t>
            </a:r>
          </a:p>
          <a:p>
            <a:r>
              <a:rPr lang="nl-N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1. Dieren in te delen op grond van de </a:t>
            </a:r>
            <a:r>
              <a:rPr lang="nl-NL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kenmerken skelet </a:t>
            </a:r>
            <a:r>
              <a:rPr lang="nl-N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en </a:t>
            </a:r>
            <a:r>
              <a:rPr lang="nl-NL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symmetrie</a:t>
            </a:r>
            <a:r>
              <a:rPr lang="nl-N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r>
              <a:rPr lang="nl-N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2. Kenmerken en voorbeelden te noemen van </a:t>
            </a:r>
            <a:r>
              <a:rPr lang="nl-NL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zes (6) stammen </a:t>
            </a:r>
            <a:r>
              <a:rPr lang="nl-NL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van het dierenrijk.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AE6C2B-E11C-652B-CC15-D708D517F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487" y="2973473"/>
            <a:ext cx="787437" cy="78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340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920x1080 Light Green Solid Color Background">
            <a:extLst>
              <a:ext uri="{FF2B5EF4-FFF2-40B4-BE49-F238E27FC236}">
                <a16:creationId xmlns:a16="http://schemas.microsoft.com/office/drawing/2014/main" id="{D9AC3FEE-A7FE-C855-F1E6-069B691B2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922519" y="273266"/>
            <a:ext cx="2331721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3427032-13F1-D95A-0601-C3BD4DE3D7DA}"/>
              </a:ext>
            </a:extLst>
          </p:cNvPr>
          <p:cNvSpPr txBox="1"/>
          <p:nvPr/>
        </p:nvSpPr>
        <p:spPr>
          <a:xfrm>
            <a:off x="4052886" y="319778"/>
            <a:ext cx="408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Leerdoelen </a:t>
            </a:r>
          </a:p>
        </p:txBody>
      </p:sp>
      <p:sp>
        <p:nvSpPr>
          <p:cNvPr id="2" name="Rechthoek: afgeronde hoeken 6">
            <a:extLst>
              <a:ext uri="{FF2B5EF4-FFF2-40B4-BE49-F238E27FC236}">
                <a16:creationId xmlns:a16="http://schemas.microsoft.com/office/drawing/2014/main" id="{DF82B691-020B-1D3C-DEAB-3EB3EBE344F7}"/>
              </a:ext>
            </a:extLst>
          </p:cNvPr>
          <p:cNvSpPr/>
          <p:nvPr/>
        </p:nvSpPr>
        <p:spPr>
          <a:xfrm>
            <a:off x="3283527" y="1981965"/>
            <a:ext cx="5517690" cy="12184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8">
            <a:extLst>
              <a:ext uri="{FF2B5EF4-FFF2-40B4-BE49-F238E27FC236}">
                <a16:creationId xmlns:a16="http://schemas.microsoft.com/office/drawing/2014/main" id="{50B8E900-25C9-42E6-9494-B1159CD4BF5A}"/>
              </a:ext>
            </a:extLst>
          </p:cNvPr>
          <p:cNvSpPr txBox="1"/>
          <p:nvPr/>
        </p:nvSpPr>
        <p:spPr>
          <a:xfrm>
            <a:off x="3438642" y="2131913"/>
            <a:ext cx="53625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j-lt"/>
              </a:rPr>
              <a:t>Je leert…</a:t>
            </a:r>
          </a:p>
          <a:p>
            <a:r>
              <a:rPr lang="nl-BE" dirty="0">
                <a:latin typeface="+mj-lt"/>
              </a:rPr>
              <a:t>1. Kenmerken en voorbeelden te noemen van </a:t>
            </a:r>
            <a:r>
              <a:rPr lang="nl-BE" b="1" dirty="0">
                <a:latin typeface="+mj-lt"/>
              </a:rPr>
              <a:t>sporenplanten </a:t>
            </a:r>
            <a:r>
              <a:rPr lang="nl-BE" dirty="0">
                <a:latin typeface="+mj-lt"/>
              </a:rPr>
              <a:t>en </a:t>
            </a:r>
            <a:r>
              <a:rPr lang="nl-BE" b="1" dirty="0">
                <a:latin typeface="+mj-lt"/>
              </a:rPr>
              <a:t>zaadplanten</a:t>
            </a:r>
            <a:r>
              <a:rPr lang="nl-BE" dirty="0">
                <a:latin typeface="+mj-lt"/>
              </a:rPr>
              <a:t>.</a:t>
            </a:r>
          </a:p>
          <a:p>
            <a:br>
              <a:rPr lang="nl-NL" dirty="0"/>
            </a:br>
            <a:endParaRPr lang="nl-B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2539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23EED3B-7B49-F302-FBBE-0BC75DD35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861" y="2073457"/>
            <a:ext cx="7922678" cy="191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295955" y="308089"/>
            <a:ext cx="3648973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Indeling van planten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1C7E12D-C397-D1CA-66D7-3C9914A3098F}"/>
              </a:ext>
            </a:extLst>
          </p:cNvPr>
          <p:cNvSpPr txBox="1"/>
          <p:nvPr/>
        </p:nvSpPr>
        <p:spPr>
          <a:xfrm>
            <a:off x="6277939" y="4623341"/>
            <a:ext cx="3677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>
                <a:latin typeface="+mj-lt"/>
              </a:rPr>
              <a:t>Kenmerken indeling planten</a:t>
            </a:r>
            <a:br>
              <a:rPr lang="nl-BE" i="1" dirty="0">
                <a:latin typeface="+mj-lt"/>
              </a:rPr>
            </a:br>
            <a:r>
              <a:rPr lang="nl-BE" dirty="0">
                <a:latin typeface="+mj-lt"/>
              </a:rPr>
              <a:t>- Soort bladgroenkorrels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- Bouw van de plant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- Werking van celorganellen</a:t>
            </a:r>
            <a:endParaRPr lang="nl-BE" i="1" dirty="0">
              <a:latin typeface="+mj-lt"/>
            </a:endParaRPr>
          </a:p>
        </p:txBody>
      </p:sp>
      <p:pic>
        <p:nvPicPr>
          <p:cNvPr id="11" name="Picture 2" descr="Domein (biologie) - Wikipedia">
            <a:extLst>
              <a:ext uri="{FF2B5EF4-FFF2-40B4-BE49-F238E27FC236}">
                <a16:creationId xmlns:a16="http://schemas.microsoft.com/office/drawing/2014/main" id="{AB2EB07D-323B-A940-FE15-FEF2CEA9C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8"/>
          <a:stretch/>
        </p:blipFill>
        <p:spPr bwMode="auto">
          <a:xfrm>
            <a:off x="512397" y="1552413"/>
            <a:ext cx="1811889" cy="400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9BF8EF4D-8F9B-8408-0145-67D5F93C9769}"/>
              </a:ext>
            </a:extLst>
          </p:cNvPr>
          <p:cNvSpPr txBox="1"/>
          <p:nvPr/>
        </p:nvSpPr>
        <p:spPr>
          <a:xfrm>
            <a:off x="636833" y="1160346"/>
            <a:ext cx="2069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+mj-lt"/>
              </a:rPr>
              <a:t>Taxonomische boom</a:t>
            </a:r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7BB9BD9A-EAF5-771E-E040-2D1EC3C21E29}"/>
              </a:ext>
            </a:extLst>
          </p:cNvPr>
          <p:cNvCxnSpPr>
            <a:cxnSpLocks/>
          </p:cNvCxnSpPr>
          <p:nvPr/>
        </p:nvCxnSpPr>
        <p:spPr>
          <a:xfrm>
            <a:off x="2268301" y="1856790"/>
            <a:ext cx="845289" cy="1651"/>
          </a:xfrm>
          <a:prstGeom prst="straightConnector1">
            <a:avLst/>
          </a:prstGeom>
          <a:ln w="158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1654C22F-BAB2-AA43-7A7B-91FE93531988}"/>
              </a:ext>
            </a:extLst>
          </p:cNvPr>
          <p:cNvSpPr txBox="1"/>
          <p:nvPr/>
        </p:nvSpPr>
        <p:spPr>
          <a:xfrm>
            <a:off x="3113590" y="1688051"/>
            <a:ext cx="136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Eukaryoten</a:t>
            </a:r>
          </a:p>
        </p:txBody>
      </p: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492885FC-2EEF-AE01-E427-2156C9F28D90}"/>
              </a:ext>
            </a:extLst>
          </p:cNvPr>
          <p:cNvCxnSpPr>
            <a:cxnSpLocks/>
          </p:cNvCxnSpPr>
          <p:nvPr/>
        </p:nvCxnSpPr>
        <p:spPr>
          <a:xfrm>
            <a:off x="2283198" y="2334798"/>
            <a:ext cx="845289" cy="1651"/>
          </a:xfrm>
          <a:prstGeom prst="straightConnector1">
            <a:avLst/>
          </a:prstGeom>
          <a:ln w="15875">
            <a:solidFill>
              <a:srgbClr val="78D8EE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76C47B73-916F-F574-6224-7709A738A23D}"/>
              </a:ext>
            </a:extLst>
          </p:cNvPr>
          <p:cNvSpPr txBox="1"/>
          <p:nvPr/>
        </p:nvSpPr>
        <p:spPr>
          <a:xfrm>
            <a:off x="3128488" y="2166058"/>
            <a:ext cx="96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B0F0"/>
                </a:solidFill>
                <a:latin typeface="+mj-lt"/>
              </a:rPr>
              <a:t>Planten</a:t>
            </a:r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74E78F56-B552-9A35-E509-F3C018B66258}"/>
              </a:ext>
            </a:extLst>
          </p:cNvPr>
          <p:cNvCxnSpPr>
            <a:cxnSpLocks/>
          </p:cNvCxnSpPr>
          <p:nvPr/>
        </p:nvCxnSpPr>
        <p:spPr>
          <a:xfrm>
            <a:off x="2292422" y="2825601"/>
            <a:ext cx="1480925" cy="919833"/>
          </a:xfrm>
          <a:prstGeom prst="straightConnector1">
            <a:avLst/>
          </a:prstGeom>
          <a:ln w="15875">
            <a:solidFill>
              <a:srgbClr val="7AECA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Ovaal 26">
            <a:extLst>
              <a:ext uri="{FF2B5EF4-FFF2-40B4-BE49-F238E27FC236}">
                <a16:creationId xmlns:a16="http://schemas.microsoft.com/office/drawing/2014/main" id="{7308CB09-0FCC-74AB-A526-6223BC291A28}"/>
              </a:ext>
            </a:extLst>
          </p:cNvPr>
          <p:cNvSpPr/>
          <p:nvPr/>
        </p:nvSpPr>
        <p:spPr>
          <a:xfrm>
            <a:off x="3796495" y="3482656"/>
            <a:ext cx="4293145" cy="6032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C67864B9-6BC1-D050-890D-5A0DEB89C082}"/>
              </a:ext>
            </a:extLst>
          </p:cNvPr>
          <p:cNvSpPr/>
          <p:nvPr/>
        </p:nvSpPr>
        <p:spPr>
          <a:xfrm>
            <a:off x="8089640" y="3482656"/>
            <a:ext cx="2883160" cy="6032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D59E34A-28E1-F1B6-9CFF-1C452FBC6F31}"/>
              </a:ext>
            </a:extLst>
          </p:cNvPr>
          <p:cNvSpPr/>
          <p:nvPr/>
        </p:nvSpPr>
        <p:spPr>
          <a:xfrm>
            <a:off x="10972800" y="3475490"/>
            <a:ext cx="1045106" cy="6032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1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lant Cell Vector Images (over 8,800)">
            <a:extLst>
              <a:ext uri="{FF2B5EF4-FFF2-40B4-BE49-F238E27FC236}">
                <a16:creationId xmlns:a16="http://schemas.microsoft.com/office/drawing/2014/main" id="{E203215F-E5BB-138D-AC6A-430A9CECA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63" y="1524621"/>
            <a:ext cx="4120738" cy="502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684036" y="308089"/>
            <a:ext cx="4823927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Celkenmerken van planten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1C7E12D-C397-D1CA-66D7-3C9914A3098F}"/>
              </a:ext>
            </a:extLst>
          </p:cNvPr>
          <p:cNvSpPr txBox="1"/>
          <p:nvPr/>
        </p:nvSpPr>
        <p:spPr>
          <a:xfrm>
            <a:off x="5177075" y="1594739"/>
            <a:ext cx="180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j-lt"/>
              </a:rPr>
              <a:t>Bladgroenkorrels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- Fotosynthese</a:t>
            </a:r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9B9C13D2-EDFE-C71C-8962-344A8428B38D}"/>
              </a:ext>
            </a:extLst>
          </p:cNvPr>
          <p:cNvCxnSpPr>
            <a:cxnSpLocks/>
          </p:cNvCxnSpPr>
          <p:nvPr/>
        </p:nvCxnSpPr>
        <p:spPr>
          <a:xfrm flipV="1">
            <a:off x="1816888" y="1808267"/>
            <a:ext cx="3275973" cy="5441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4BC43940-44E5-C191-605F-2C08484BB1C2}"/>
              </a:ext>
            </a:extLst>
          </p:cNvPr>
          <p:cNvCxnSpPr>
            <a:cxnSpLocks/>
          </p:cNvCxnSpPr>
          <p:nvPr/>
        </p:nvCxnSpPr>
        <p:spPr>
          <a:xfrm>
            <a:off x="2312188" y="4369066"/>
            <a:ext cx="3250412" cy="343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57839DA7-B9CB-B6DB-17EE-07B4B070DF3C}"/>
              </a:ext>
            </a:extLst>
          </p:cNvPr>
          <p:cNvCxnSpPr>
            <a:cxnSpLocks/>
          </p:cNvCxnSpPr>
          <p:nvPr/>
        </p:nvCxnSpPr>
        <p:spPr>
          <a:xfrm>
            <a:off x="3240317" y="3023443"/>
            <a:ext cx="2169883" cy="825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42CC72B2-0DF2-3F24-D274-D64726B331B9}"/>
              </a:ext>
            </a:extLst>
          </p:cNvPr>
          <p:cNvCxnSpPr>
            <a:cxnSpLocks/>
          </p:cNvCxnSpPr>
          <p:nvPr/>
        </p:nvCxnSpPr>
        <p:spPr>
          <a:xfrm>
            <a:off x="4315622" y="5861966"/>
            <a:ext cx="109457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kstvak 21">
            <a:extLst>
              <a:ext uri="{FF2B5EF4-FFF2-40B4-BE49-F238E27FC236}">
                <a16:creationId xmlns:a16="http://schemas.microsoft.com/office/drawing/2014/main" id="{DF65205C-C0F3-F77D-A629-2FCC8765EA7B}"/>
              </a:ext>
            </a:extLst>
          </p:cNvPr>
          <p:cNvSpPr txBox="1"/>
          <p:nvPr/>
        </p:nvSpPr>
        <p:spPr>
          <a:xfrm>
            <a:off x="5442326" y="2929073"/>
            <a:ext cx="180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j-lt"/>
              </a:rPr>
              <a:t>Celkern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11FC5048-ADE3-4DEC-1563-FFC3699F2B31}"/>
              </a:ext>
            </a:extLst>
          </p:cNvPr>
          <p:cNvSpPr txBox="1"/>
          <p:nvPr/>
        </p:nvSpPr>
        <p:spPr>
          <a:xfrm>
            <a:off x="5562600" y="4218737"/>
            <a:ext cx="180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j-lt"/>
              </a:rPr>
              <a:t>Vacuole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D10AC207-4114-4374-2CA4-46EDE4401800}"/>
              </a:ext>
            </a:extLst>
          </p:cNvPr>
          <p:cNvSpPr txBox="1"/>
          <p:nvPr/>
        </p:nvSpPr>
        <p:spPr>
          <a:xfrm>
            <a:off x="5442325" y="5677300"/>
            <a:ext cx="180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j-lt"/>
              </a:rPr>
              <a:t>Celwand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64EEA72A-3EFC-873C-5A4D-38B9DBD999BA}"/>
              </a:ext>
            </a:extLst>
          </p:cNvPr>
          <p:cNvSpPr txBox="1"/>
          <p:nvPr/>
        </p:nvSpPr>
        <p:spPr>
          <a:xfrm>
            <a:off x="8300162" y="3276976"/>
            <a:ext cx="5978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i="1" dirty="0">
                <a:latin typeface="+mj-lt"/>
              </a:rPr>
              <a:t>Plantencellen zijn…</a:t>
            </a:r>
            <a:br>
              <a:rPr lang="nl-BE" sz="2000" i="1" dirty="0">
                <a:latin typeface="+mj-lt"/>
              </a:rPr>
            </a:br>
            <a:r>
              <a:rPr lang="nl-BE" sz="2000" dirty="0">
                <a:latin typeface="+mj-lt"/>
              </a:rPr>
              <a:t>Eencellig / Eencellig of meercellig</a:t>
            </a:r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D6F56096-2583-92BF-8B12-47FA17894395}"/>
              </a:ext>
            </a:extLst>
          </p:cNvPr>
          <p:cNvSpPr/>
          <p:nvPr/>
        </p:nvSpPr>
        <p:spPr>
          <a:xfrm>
            <a:off x="9321800" y="3509866"/>
            <a:ext cx="2578100" cy="6032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6" name="Picture 14">
            <a:extLst>
              <a:ext uri="{FF2B5EF4-FFF2-40B4-BE49-F238E27FC236}">
                <a16:creationId xmlns:a16="http://schemas.microsoft.com/office/drawing/2014/main" id="{7B7156E1-F58D-E948-B9FC-A505568FE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255" y="1386528"/>
            <a:ext cx="927100" cy="9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17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4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770121" y="308089"/>
            <a:ext cx="2773680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Wieren </a:t>
            </a:r>
            <a:r>
              <a:rPr lang="nl-BE" sz="2000" dirty="0">
                <a:latin typeface="+mj-lt"/>
              </a:rPr>
              <a:t>(algen)</a:t>
            </a:r>
            <a:endParaRPr lang="nl-BE" sz="3200" dirty="0">
              <a:latin typeface="+mj-lt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1C7E12D-C397-D1CA-66D7-3C9914A3098F}"/>
              </a:ext>
            </a:extLst>
          </p:cNvPr>
          <p:cNvSpPr txBox="1"/>
          <p:nvPr/>
        </p:nvSpPr>
        <p:spPr>
          <a:xfrm>
            <a:off x="404963" y="1212412"/>
            <a:ext cx="106051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Wortels, stengels en bladeren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Meeste wieren </a:t>
            </a:r>
            <a:r>
              <a:rPr lang="nl-BE" b="1" dirty="0">
                <a:latin typeface="+mj-lt"/>
              </a:rPr>
              <a:t>groeien</a:t>
            </a:r>
            <a:r>
              <a:rPr lang="nl-BE" dirty="0">
                <a:latin typeface="+mj-lt"/>
              </a:rPr>
              <a:t> in het </a:t>
            </a:r>
            <a:r>
              <a:rPr lang="nl-BE" b="1" dirty="0">
                <a:latin typeface="+mj-lt"/>
              </a:rPr>
              <a:t>water</a:t>
            </a:r>
            <a:r>
              <a:rPr lang="nl-BE" dirty="0">
                <a:latin typeface="+mj-lt"/>
              </a:rPr>
              <a:t>. 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          Daardoor hebben ze geen stengels en wortels nodig.</a:t>
            </a:r>
            <a:br>
              <a:rPr lang="nl-BE" dirty="0">
                <a:latin typeface="+mj-lt"/>
              </a:rPr>
            </a:br>
            <a:br>
              <a:rPr lang="nl-BE" dirty="0">
                <a:latin typeface="+mj-lt"/>
              </a:rPr>
            </a:br>
            <a:r>
              <a:rPr lang="nl-BE" i="1" dirty="0">
                <a:latin typeface="+mj-lt"/>
              </a:rPr>
              <a:t>Waar halen wieren hun voedingsstoffen (voedsel) vandaan?</a:t>
            </a:r>
            <a:br>
              <a:rPr lang="nl-BE" dirty="0">
                <a:latin typeface="+mj-lt"/>
              </a:rPr>
            </a:br>
            <a:endParaRPr lang="nl-BE" dirty="0">
              <a:latin typeface="+mj-lt"/>
            </a:endParaRPr>
          </a:p>
          <a:p>
            <a:br>
              <a:rPr lang="nl-BE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r>
              <a:rPr lang="nl-BE" dirty="0">
                <a:latin typeface="+mj-lt"/>
              </a:rPr>
              <a:t>Wieren hebben </a:t>
            </a:r>
            <a:r>
              <a:rPr lang="nl-BE" u="sng" dirty="0">
                <a:latin typeface="+mj-lt"/>
              </a:rPr>
              <a:t>geen</a:t>
            </a:r>
            <a:r>
              <a:rPr lang="nl-BE" dirty="0">
                <a:latin typeface="+mj-lt"/>
              </a:rPr>
              <a:t> bladeren</a:t>
            </a:r>
            <a:br>
              <a:rPr lang="nl-BE" dirty="0">
                <a:latin typeface="+mj-lt"/>
              </a:rPr>
            </a:br>
            <a:br>
              <a:rPr lang="nl-BE" dirty="0">
                <a:latin typeface="+mj-lt"/>
              </a:rPr>
            </a:br>
            <a:r>
              <a:rPr lang="nl-BE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Bloemen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Wieren hebben geen bloemen</a:t>
            </a:r>
          </a:p>
          <a:p>
            <a:br>
              <a:rPr lang="nl-BE" dirty="0">
                <a:latin typeface="+mj-lt"/>
              </a:rPr>
            </a:br>
            <a:r>
              <a:rPr lang="nl-BE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Voortplanting</a:t>
            </a:r>
          </a:p>
          <a:p>
            <a:r>
              <a:rPr lang="nl-BE" dirty="0">
                <a:latin typeface="+mj-lt"/>
              </a:rPr>
              <a:t>Voortplantingsorganen van wieren zijn zeer complex.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- Belangrijkste manier van voorplanting is </a:t>
            </a:r>
            <a:r>
              <a:rPr lang="nl-BE" b="1" dirty="0">
                <a:latin typeface="+mj-lt"/>
              </a:rPr>
              <a:t>delen</a:t>
            </a:r>
            <a:br>
              <a:rPr lang="nl-BE" dirty="0">
                <a:latin typeface="+mj-lt"/>
              </a:rPr>
            </a:br>
            <a:endParaRPr lang="nl-BE" dirty="0">
              <a:latin typeface="+mj-lt"/>
            </a:endParaRP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9F6F8E7D-D7B6-5DF4-1F9A-41ABE0036F1E}"/>
              </a:ext>
            </a:extLst>
          </p:cNvPr>
          <p:cNvCxnSpPr>
            <a:cxnSpLocks/>
          </p:cNvCxnSpPr>
          <p:nvPr/>
        </p:nvCxnSpPr>
        <p:spPr>
          <a:xfrm>
            <a:off x="508732" y="1961771"/>
            <a:ext cx="43365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5C844926-C937-BBFE-73D2-89ADB7E785D2}"/>
              </a:ext>
            </a:extLst>
          </p:cNvPr>
          <p:cNvSpPr txBox="1"/>
          <p:nvPr/>
        </p:nvSpPr>
        <p:spPr>
          <a:xfrm>
            <a:off x="404963" y="2560905"/>
            <a:ext cx="180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0000"/>
                </a:solidFill>
                <a:latin typeface="+mj-lt"/>
              </a:rPr>
              <a:t>Uit de zee</a:t>
            </a:r>
          </a:p>
        </p:txBody>
      </p:sp>
      <p:pic>
        <p:nvPicPr>
          <p:cNvPr id="5122" name="Picture 2" descr="Algae - Definition, Types, Reproduction, Size &amp; Form - Biology - Aakash  Byjus | AESL">
            <a:extLst>
              <a:ext uri="{FF2B5EF4-FFF2-40B4-BE49-F238E27FC236}">
                <a16:creationId xmlns:a16="http://schemas.microsoft.com/office/drawing/2014/main" id="{7D7DE93D-1F99-D071-E738-810121722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304" y="1894169"/>
            <a:ext cx="4737335" cy="266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xygen : Inhale TFK GIF – Ron Hornbeck's Art">
            <a:extLst>
              <a:ext uri="{FF2B5EF4-FFF2-40B4-BE49-F238E27FC236}">
                <a16:creationId xmlns:a16="http://schemas.microsoft.com/office/drawing/2014/main" id="{AE129B0A-7B23-E4B8-5821-2BB6A1451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8" b="9155"/>
          <a:stretch/>
        </p:blipFill>
        <p:spPr bwMode="auto">
          <a:xfrm>
            <a:off x="9917538" y="193048"/>
            <a:ext cx="2084101" cy="167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0F4ADEBF-2F2D-E36D-F936-152B44110AA9}"/>
              </a:ext>
            </a:extLst>
          </p:cNvPr>
          <p:cNvCxnSpPr>
            <a:cxnSpLocks/>
          </p:cNvCxnSpPr>
          <p:nvPr/>
        </p:nvCxnSpPr>
        <p:spPr>
          <a:xfrm flipV="1">
            <a:off x="10943467" y="1212412"/>
            <a:ext cx="0" cy="6817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26" name="Picture 6" descr="Algae GIFs - Get the best GIF on GIPHY">
            <a:extLst>
              <a:ext uri="{FF2B5EF4-FFF2-40B4-BE49-F238E27FC236}">
                <a16:creationId xmlns:a16="http://schemas.microsoft.com/office/drawing/2014/main" id="{A67E0BE3-EB9A-89FA-B06F-EBA8652BB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10" y="4900213"/>
            <a:ext cx="2396412" cy="17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FDB63E19-5D7D-1E52-4BD4-3981F63CDA54}"/>
              </a:ext>
            </a:extLst>
          </p:cNvPr>
          <p:cNvCxnSpPr>
            <a:cxnSpLocks/>
          </p:cNvCxnSpPr>
          <p:nvPr/>
        </p:nvCxnSpPr>
        <p:spPr>
          <a:xfrm>
            <a:off x="4879910" y="5290457"/>
            <a:ext cx="1235139" cy="3732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64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id="{AF8268D1-CDF8-EFF7-8328-9451BCED7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609" y="1872717"/>
            <a:ext cx="4591828" cy="356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4450081" y="308089"/>
            <a:ext cx="3368040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Eencellige wieren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39773C2F-DA82-0600-F71E-A1153335E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71" y="2131432"/>
            <a:ext cx="4215222" cy="325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3CD6877-3C6A-749A-8A83-8FA9455C6F5B}"/>
              </a:ext>
            </a:extLst>
          </p:cNvPr>
          <p:cNvSpPr txBox="1"/>
          <p:nvPr/>
        </p:nvSpPr>
        <p:spPr>
          <a:xfrm>
            <a:off x="5541597" y="5979883"/>
            <a:ext cx="2789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+mj-lt"/>
              </a:rPr>
              <a:t>Groene aanslag op bomen</a:t>
            </a: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721BE552-7722-0050-0A28-CC94ABF9AC35}"/>
              </a:ext>
            </a:extLst>
          </p:cNvPr>
          <p:cNvCxnSpPr>
            <a:cxnSpLocks/>
          </p:cNvCxnSpPr>
          <p:nvPr/>
        </p:nvCxnSpPr>
        <p:spPr>
          <a:xfrm>
            <a:off x="3704418" y="3965887"/>
            <a:ext cx="1837179" cy="210834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97F625EC-863C-9C1E-DCC8-4ED2336CE370}"/>
              </a:ext>
            </a:extLst>
          </p:cNvPr>
          <p:cNvSpPr txBox="1"/>
          <p:nvPr/>
        </p:nvSpPr>
        <p:spPr>
          <a:xfrm>
            <a:off x="2420622" y="1703440"/>
            <a:ext cx="98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+mj-lt"/>
              </a:rPr>
              <a:t>Boomalg</a:t>
            </a:r>
          </a:p>
        </p:txBody>
      </p:sp>
    </p:spTree>
    <p:extLst>
      <p:ext uri="{BB962C8B-B14F-4D97-AF65-F5344CB8AC3E}">
        <p14:creationId xmlns:p14="http://schemas.microsoft.com/office/powerpoint/2010/main" val="286128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20x1080 Light Green Solid Color Background">
            <a:extLst>
              <a:ext uri="{FF2B5EF4-FFF2-40B4-BE49-F238E27FC236}">
                <a16:creationId xmlns:a16="http://schemas.microsoft.com/office/drawing/2014/main" id="{515B2EE3-9E0A-7BB1-3FC9-759FDFE9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A9E8924-E3C2-C0D6-0896-94C474ADD14C}"/>
              </a:ext>
            </a:extLst>
          </p:cNvPr>
          <p:cNvSpPr/>
          <p:nvPr/>
        </p:nvSpPr>
        <p:spPr>
          <a:xfrm>
            <a:off x="3169920" y="308089"/>
            <a:ext cx="5836919" cy="67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66CD99B-5390-9C45-AE21-55F2DB7E2BF9}"/>
              </a:ext>
            </a:extLst>
          </p:cNvPr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b="0" i="0" dirty="0">
                <a:effectLst/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9B159AB-17D4-BC68-4138-5872084AF1D8}"/>
              </a:ext>
            </a:extLst>
          </p:cNvPr>
          <p:cNvSpPr txBox="1"/>
          <p:nvPr/>
        </p:nvSpPr>
        <p:spPr>
          <a:xfrm>
            <a:off x="3314701" y="336664"/>
            <a:ext cx="554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latin typeface="+mj-lt"/>
              </a:rPr>
              <a:t>Eencellige of meercellige wieren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A474B5B-3A03-3D45-4304-5D86FEE03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30" y="1728659"/>
            <a:ext cx="8042988" cy="442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D7B0D68-E6B7-9553-8D6F-3614564C93B9}"/>
              </a:ext>
            </a:extLst>
          </p:cNvPr>
          <p:cNvSpPr txBox="1"/>
          <p:nvPr/>
        </p:nvSpPr>
        <p:spPr>
          <a:xfrm>
            <a:off x="3362325" y="1293978"/>
            <a:ext cx="2789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+mj-lt"/>
              </a:rPr>
              <a:t>Zeesla in de Waddenzee</a:t>
            </a:r>
          </a:p>
        </p:txBody>
      </p:sp>
      <p:pic>
        <p:nvPicPr>
          <p:cNvPr id="8196" name="Picture 4" descr="Lettuce sea turtle new england aquarium GIF - Find on GIFER">
            <a:extLst>
              <a:ext uri="{FF2B5EF4-FFF2-40B4-BE49-F238E27FC236}">
                <a16:creationId xmlns:a16="http://schemas.microsoft.com/office/drawing/2014/main" id="{0B5E67DC-5DE0-ACD1-C6B3-60D2B6B18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3"/>
          <a:stretch/>
        </p:blipFill>
        <p:spPr bwMode="auto">
          <a:xfrm>
            <a:off x="7829146" y="1230235"/>
            <a:ext cx="3429000" cy="180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99C98AEE-E63D-722A-C860-96E3D14D39AB}"/>
              </a:ext>
            </a:extLst>
          </p:cNvPr>
          <p:cNvCxnSpPr>
            <a:cxnSpLocks/>
          </p:cNvCxnSpPr>
          <p:nvPr/>
        </p:nvCxnSpPr>
        <p:spPr>
          <a:xfrm flipV="1">
            <a:off x="6466668" y="3247708"/>
            <a:ext cx="2724957" cy="15305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89594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549</Words>
  <Application>Microsoft Office PowerPoint</Application>
  <PresentationFormat>Widescreen</PresentationFormat>
  <Paragraphs>97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Kantoorthema</vt:lpstr>
      <vt:lpstr>Planten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celkern en celdeling </dc:title>
  <dc:creator>mike baets</dc:creator>
  <cp:lastModifiedBy>Mike baets</cp:lastModifiedBy>
  <cp:revision>84</cp:revision>
  <dcterms:created xsi:type="dcterms:W3CDTF">2022-12-08T13:49:26Z</dcterms:created>
  <dcterms:modified xsi:type="dcterms:W3CDTF">2024-11-24T13:40:06Z</dcterms:modified>
</cp:coreProperties>
</file>