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3" r:id="rId2"/>
    <p:sldId id="258" r:id="rId3"/>
    <p:sldId id="260" r:id="rId4"/>
    <p:sldId id="366" r:id="rId5"/>
    <p:sldId id="358" r:id="rId6"/>
    <p:sldId id="375" r:id="rId7"/>
    <p:sldId id="367" r:id="rId8"/>
    <p:sldId id="368" r:id="rId9"/>
    <p:sldId id="369" r:id="rId10"/>
    <p:sldId id="370" r:id="rId11"/>
    <p:sldId id="376" r:id="rId12"/>
    <p:sldId id="377" r:id="rId13"/>
    <p:sldId id="379" r:id="rId14"/>
    <p:sldId id="378" r:id="rId15"/>
    <p:sldId id="380" r:id="rId16"/>
    <p:sldId id="384" r:id="rId17"/>
    <p:sldId id="371" r:id="rId18"/>
    <p:sldId id="381" r:id="rId19"/>
    <p:sldId id="385" r:id="rId20"/>
    <p:sldId id="308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870EDF-CC6B-49C7-8AEA-4454A25FE4D8}" v="350" dt="2024-02-21T08:09:15.1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10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087F58-9A4B-4FD7-8D9D-1F4EEFD31250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58C3E1C-2C0A-4F4C-92E1-FA4CA92ABFDB}">
      <dgm:prSet custT="1"/>
      <dgm:spPr/>
      <dgm:t>
        <a:bodyPr/>
        <a:lstStyle/>
        <a:p>
          <a:pPr>
            <a:defRPr cap="all"/>
          </a:pPr>
          <a:r>
            <a:rPr lang="nl-NL" sz="1600" dirty="0">
              <a:latin typeface="+mj-lt"/>
            </a:rPr>
            <a:t>Tijdens de les </a:t>
          </a:r>
          <a:endParaRPr lang="en-US" sz="1600" dirty="0">
            <a:latin typeface="+mj-lt"/>
          </a:endParaRPr>
        </a:p>
      </dgm:t>
    </dgm:pt>
    <dgm:pt modelId="{B630E789-BDF0-4F2C-8F80-2DA32A980469}" type="parTrans" cxnId="{1632AA78-5912-41EF-B9AA-916B815475FE}">
      <dgm:prSet/>
      <dgm:spPr/>
      <dgm:t>
        <a:bodyPr/>
        <a:lstStyle/>
        <a:p>
          <a:endParaRPr lang="en-US"/>
        </a:p>
      </dgm:t>
    </dgm:pt>
    <dgm:pt modelId="{EF9F3F1C-8942-4785-A0A4-6BA8AAC086D1}" type="sibTrans" cxnId="{1632AA78-5912-41EF-B9AA-916B815475FE}">
      <dgm:prSet/>
      <dgm:spPr/>
      <dgm:t>
        <a:bodyPr/>
        <a:lstStyle/>
        <a:p>
          <a:endParaRPr lang="en-US"/>
        </a:p>
      </dgm:t>
    </dgm:pt>
    <dgm:pt modelId="{CF8ABD63-CCDE-48F9-88E6-2F1551806991}">
      <dgm:prSet custT="1"/>
      <dgm:spPr/>
      <dgm:t>
        <a:bodyPr/>
        <a:lstStyle/>
        <a:p>
          <a:pPr>
            <a:defRPr cap="all"/>
          </a:pPr>
          <a:r>
            <a:rPr lang="nl-NL" sz="1600" dirty="0">
              <a:latin typeface="+mj-lt"/>
            </a:rPr>
            <a:t>Zijn je samenvattingen in orde?</a:t>
          </a:r>
          <a:endParaRPr lang="en-US" sz="1600" dirty="0">
            <a:latin typeface="+mj-lt"/>
          </a:endParaRPr>
        </a:p>
      </dgm:t>
    </dgm:pt>
    <dgm:pt modelId="{18878660-F6B4-416C-A1BD-38197F61F5AE}" type="parTrans" cxnId="{FCAD8B59-C903-4039-B2A9-704B534B3351}">
      <dgm:prSet/>
      <dgm:spPr/>
      <dgm:t>
        <a:bodyPr/>
        <a:lstStyle/>
        <a:p>
          <a:endParaRPr lang="en-US"/>
        </a:p>
      </dgm:t>
    </dgm:pt>
    <dgm:pt modelId="{3AF7EBFA-9925-447D-8E67-E876CF23FB65}" type="sibTrans" cxnId="{FCAD8B59-C903-4039-B2A9-704B534B3351}">
      <dgm:prSet/>
      <dgm:spPr/>
      <dgm:t>
        <a:bodyPr/>
        <a:lstStyle/>
        <a:p>
          <a:endParaRPr lang="en-US"/>
        </a:p>
      </dgm:t>
    </dgm:pt>
    <dgm:pt modelId="{05AFBC1F-F500-4D6E-92DE-128A05F93647}">
      <dgm:prSet custT="1"/>
      <dgm:spPr/>
      <dgm:t>
        <a:bodyPr/>
        <a:lstStyle/>
        <a:p>
          <a:pPr>
            <a:defRPr cap="all"/>
          </a:pPr>
          <a:r>
            <a:rPr lang="nl-NL" sz="1600" dirty="0">
              <a:latin typeface="+mj-lt"/>
            </a:rPr>
            <a:t>Voorbereiden</a:t>
          </a:r>
          <a:endParaRPr lang="en-US" sz="1600" dirty="0">
            <a:latin typeface="+mj-lt"/>
          </a:endParaRPr>
        </a:p>
      </dgm:t>
    </dgm:pt>
    <dgm:pt modelId="{61EF4A55-62D5-48AF-AFE7-5A12C5AE3EED}" type="sibTrans" cxnId="{0EEAB2C2-F982-4B81-B098-7A4BCF34AE7D}">
      <dgm:prSet/>
      <dgm:spPr/>
      <dgm:t>
        <a:bodyPr/>
        <a:lstStyle/>
        <a:p>
          <a:endParaRPr lang="en-US"/>
        </a:p>
      </dgm:t>
    </dgm:pt>
    <dgm:pt modelId="{714D40B6-03B0-42D9-B3F0-565058F97AD4}" type="parTrans" cxnId="{0EEAB2C2-F982-4B81-B098-7A4BCF34AE7D}">
      <dgm:prSet/>
      <dgm:spPr/>
      <dgm:t>
        <a:bodyPr/>
        <a:lstStyle/>
        <a:p>
          <a:endParaRPr lang="en-US"/>
        </a:p>
      </dgm:t>
    </dgm:pt>
    <dgm:pt modelId="{B6E97FBA-CB8A-4889-99B6-7FD8FBD232B5}" type="pres">
      <dgm:prSet presAssocID="{D5087F58-9A4B-4FD7-8D9D-1F4EEFD31250}" presName="root" presStyleCnt="0">
        <dgm:presLayoutVars>
          <dgm:dir/>
          <dgm:resizeHandles val="exact"/>
        </dgm:presLayoutVars>
      </dgm:prSet>
      <dgm:spPr/>
    </dgm:pt>
    <dgm:pt modelId="{AFA7B3F6-EC1A-4CBD-A15A-277C07D6C52C}" type="pres">
      <dgm:prSet presAssocID="{658C3E1C-2C0A-4F4C-92E1-FA4CA92ABFDB}" presName="compNode" presStyleCnt="0"/>
      <dgm:spPr/>
    </dgm:pt>
    <dgm:pt modelId="{07167935-4709-4959-9F4E-58407CA7391D}" type="pres">
      <dgm:prSet presAssocID="{658C3E1C-2C0A-4F4C-92E1-FA4CA92ABFDB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A6BCA29B-AD80-47BC-8A1B-3E973F6DB84C}" type="pres">
      <dgm:prSet presAssocID="{658C3E1C-2C0A-4F4C-92E1-FA4CA92ABFD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aslokaal"/>
        </a:ext>
      </dgm:extLst>
    </dgm:pt>
    <dgm:pt modelId="{B645E451-4644-417A-A1F3-8C34C0FEE892}" type="pres">
      <dgm:prSet presAssocID="{658C3E1C-2C0A-4F4C-92E1-FA4CA92ABFDB}" presName="spaceRect" presStyleCnt="0"/>
      <dgm:spPr/>
    </dgm:pt>
    <dgm:pt modelId="{84C2BD40-88C2-477D-A210-EA385F8008CE}" type="pres">
      <dgm:prSet presAssocID="{658C3E1C-2C0A-4F4C-92E1-FA4CA92ABFDB}" presName="textRect" presStyleLbl="revTx" presStyleIdx="0" presStyleCnt="3" custLinFactNeighborX="-353" custLinFactNeighborY="-46653">
        <dgm:presLayoutVars>
          <dgm:chMax val="1"/>
          <dgm:chPref val="1"/>
        </dgm:presLayoutVars>
      </dgm:prSet>
      <dgm:spPr/>
    </dgm:pt>
    <dgm:pt modelId="{87D2A9BA-4A74-4D53-A770-56EEAAD187F5}" type="pres">
      <dgm:prSet presAssocID="{EF9F3F1C-8942-4785-A0A4-6BA8AAC086D1}" presName="sibTrans" presStyleCnt="0"/>
      <dgm:spPr/>
    </dgm:pt>
    <dgm:pt modelId="{521B4599-34AD-4088-9158-E05DA235E201}" type="pres">
      <dgm:prSet presAssocID="{CF8ABD63-CCDE-48F9-88E6-2F1551806991}" presName="compNode" presStyleCnt="0"/>
      <dgm:spPr/>
    </dgm:pt>
    <dgm:pt modelId="{628E004B-19BF-41F0-A5CD-EC97B64C8A5E}" type="pres">
      <dgm:prSet presAssocID="{CF8ABD63-CCDE-48F9-88E6-2F1551806991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1135190E-3B62-4FD0-9896-49B3FCA0711E}" type="pres">
      <dgm:prSet presAssocID="{CF8ABD63-CCDE-48F9-88E6-2F1551806991}" presName="iconRect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Quotation Mark"/>
        </a:ext>
      </dgm:extLst>
    </dgm:pt>
    <dgm:pt modelId="{18CC4E4D-EFE0-4835-8DDC-A533B8A53F38}" type="pres">
      <dgm:prSet presAssocID="{CF8ABD63-CCDE-48F9-88E6-2F1551806991}" presName="spaceRect" presStyleCnt="0"/>
      <dgm:spPr/>
    </dgm:pt>
    <dgm:pt modelId="{E754325C-4221-4D58-A3A3-D8D53022188E}" type="pres">
      <dgm:prSet presAssocID="{CF8ABD63-CCDE-48F9-88E6-2F1551806991}" presName="textRect" presStyleLbl="revTx" presStyleIdx="1" presStyleCnt="3" custLinFactX="13424" custLinFactNeighborX="100000" custLinFactNeighborY="-52539">
        <dgm:presLayoutVars>
          <dgm:chMax val="1"/>
          <dgm:chPref val="1"/>
        </dgm:presLayoutVars>
      </dgm:prSet>
      <dgm:spPr/>
    </dgm:pt>
    <dgm:pt modelId="{C38CEE49-F896-4EBE-BD92-502FD3B64174}" type="pres">
      <dgm:prSet presAssocID="{3AF7EBFA-9925-447D-8E67-E876CF23FB65}" presName="sibTrans" presStyleCnt="0"/>
      <dgm:spPr/>
    </dgm:pt>
    <dgm:pt modelId="{B6CCAAF1-5A8A-4A34-A1EA-64EFBF5CE080}" type="pres">
      <dgm:prSet presAssocID="{05AFBC1F-F500-4D6E-92DE-128A05F93647}" presName="compNode" presStyleCnt="0"/>
      <dgm:spPr/>
    </dgm:pt>
    <dgm:pt modelId="{440793BC-608C-42E9-88AF-006458996EF7}" type="pres">
      <dgm:prSet presAssocID="{05AFBC1F-F500-4D6E-92DE-128A05F93647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DC28DAF3-07B1-474B-9109-6C541FA8219F}" type="pres">
      <dgm:prSet presAssocID="{05AFBC1F-F500-4D6E-92DE-128A05F93647}" presName="iconRect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nkje"/>
        </a:ext>
      </dgm:extLst>
    </dgm:pt>
    <dgm:pt modelId="{0EA045B0-0B99-4427-9DC8-437957278D0B}" type="pres">
      <dgm:prSet presAssocID="{05AFBC1F-F500-4D6E-92DE-128A05F93647}" presName="spaceRect" presStyleCnt="0"/>
      <dgm:spPr/>
    </dgm:pt>
    <dgm:pt modelId="{BCA50469-C543-4B6B-B7C8-C0DA73BF41BE}" type="pres">
      <dgm:prSet presAssocID="{05AFBC1F-F500-4D6E-92DE-128A05F93647}" presName="textRect" presStyleLbl="revTx" presStyleIdx="2" presStyleCnt="3" custLinFactX="-23367" custLinFactNeighborX="-100000" custLinFactNeighborY="-49742">
        <dgm:presLayoutVars>
          <dgm:chMax val="1"/>
          <dgm:chPref val="1"/>
        </dgm:presLayoutVars>
      </dgm:prSet>
      <dgm:spPr/>
    </dgm:pt>
  </dgm:ptLst>
  <dgm:cxnLst>
    <dgm:cxn modelId="{4CDD3A0F-EECE-420A-A036-97192ECD8893}" type="presOf" srcId="{D5087F58-9A4B-4FD7-8D9D-1F4EEFD31250}" destId="{B6E97FBA-CB8A-4889-99B6-7FD8FBD232B5}" srcOrd="0" destOrd="0" presId="urn:microsoft.com/office/officeart/2018/5/layout/IconLeafLabelList"/>
    <dgm:cxn modelId="{5414673B-18CD-4D6B-8AAE-955E77625C87}" type="presOf" srcId="{CF8ABD63-CCDE-48F9-88E6-2F1551806991}" destId="{E754325C-4221-4D58-A3A3-D8D53022188E}" srcOrd="0" destOrd="0" presId="urn:microsoft.com/office/officeart/2018/5/layout/IconLeafLabelList"/>
    <dgm:cxn modelId="{1632AA78-5912-41EF-B9AA-916B815475FE}" srcId="{D5087F58-9A4B-4FD7-8D9D-1F4EEFD31250}" destId="{658C3E1C-2C0A-4F4C-92E1-FA4CA92ABFDB}" srcOrd="0" destOrd="0" parTransId="{B630E789-BDF0-4F2C-8F80-2DA32A980469}" sibTransId="{EF9F3F1C-8942-4785-A0A4-6BA8AAC086D1}"/>
    <dgm:cxn modelId="{FCAD8B59-C903-4039-B2A9-704B534B3351}" srcId="{D5087F58-9A4B-4FD7-8D9D-1F4EEFD31250}" destId="{CF8ABD63-CCDE-48F9-88E6-2F1551806991}" srcOrd="1" destOrd="0" parTransId="{18878660-F6B4-416C-A1BD-38197F61F5AE}" sibTransId="{3AF7EBFA-9925-447D-8E67-E876CF23FB65}"/>
    <dgm:cxn modelId="{0EEAB2C2-F982-4B81-B098-7A4BCF34AE7D}" srcId="{D5087F58-9A4B-4FD7-8D9D-1F4EEFD31250}" destId="{05AFBC1F-F500-4D6E-92DE-128A05F93647}" srcOrd="2" destOrd="0" parTransId="{714D40B6-03B0-42D9-B3F0-565058F97AD4}" sibTransId="{61EF4A55-62D5-48AF-AFE7-5A12C5AE3EED}"/>
    <dgm:cxn modelId="{70CB8AC6-8BC4-4971-B246-1A23CB013A31}" type="presOf" srcId="{658C3E1C-2C0A-4F4C-92E1-FA4CA92ABFDB}" destId="{84C2BD40-88C2-477D-A210-EA385F8008CE}" srcOrd="0" destOrd="0" presId="urn:microsoft.com/office/officeart/2018/5/layout/IconLeafLabelList"/>
    <dgm:cxn modelId="{EFC8F2D9-5062-4352-B258-AA1CD92000D7}" type="presOf" srcId="{05AFBC1F-F500-4D6E-92DE-128A05F93647}" destId="{BCA50469-C543-4B6B-B7C8-C0DA73BF41BE}" srcOrd="0" destOrd="0" presId="urn:microsoft.com/office/officeart/2018/5/layout/IconLeafLabelList"/>
    <dgm:cxn modelId="{A5FD9AF6-1D86-4233-BA1B-C09A8D3C9EB2}" type="presParOf" srcId="{B6E97FBA-CB8A-4889-99B6-7FD8FBD232B5}" destId="{AFA7B3F6-EC1A-4CBD-A15A-277C07D6C52C}" srcOrd="0" destOrd="0" presId="urn:microsoft.com/office/officeart/2018/5/layout/IconLeafLabelList"/>
    <dgm:cxn modelId="{620F256C-4462-4BF9-81CB-B3BB2B661543}" type="presParOf" srcId="{AFA7B3F6-EC1A-4CBD-A15A-277C07D6C52C}" destId="{07167935-4709-4959-9F4E-58407CA7391D}" srcOrd="0" destOrd="0" presId="urn:microsoft.com/office/officeart/2018/5/layout/IconLeafLabelList"/>
    <dgm:cxn modelId="{EB48233C-795B-423E-A9C9-F92120F982CD}" type="presParOf" srcId="{AFA7B3F6-EC1A-4CBD-A15A-277C07D6C52C}" destId="{A6BCA29B-AD80-47BC-8A1B-3E973F6DB84C}" srcOrd="1" destOrd="0" presId="urn:microsoft.com/office/officeart/2018/5/layout/IconLeafLabelList"/>
    <dgm:cxn modelId="{9FF161AB-140D-4E86-B59E-58D8B866A047}" type="presParOf" srcId="{AFA7B3F6-EC1A-4CBD-A15A-277C07D6C52C}" destId="{B645E451-4644-417A-A1F3-8C34C0FEE892}" srcOrd="2" destOrd="0" presId="urn:microsoft.com/office/officeart/2018/5/layout/IconLeafLabelList"/>
    <dgm:cxn modelId="{69548177-9646-4D73-8843-03D24B446A63}" type="presParOf" srcId="{AFA7B3F6-EC1A-4CBD-A15A-277C07D6C52C}" destId="{84C2BD40-88C2-477D-A210-EA385F8008CE}" srcOrd="3" destOrd="0" presId="urn:microsoft.com/office/officeart/2018/5/layout/IconLeafLabelList"/>
    <dgm:cxn modelId="{C2753DDC-D96D-4278-AA45-867F66694B7D}" type="presParOf" srcId="{B6E97FBA-CB8A-4889-99B6-7FD8FBD232B5}" destId="{87D2A9BA-4A74-4D53-A770-56EEAAD187F5}" srcOrd="1" destOrd="0" presId="urn:microsoft.com/office/officeart/2018/5/layout/IconLeafLabelList"/>
    <dgm:cxn modelId="{6F5954FC-ADE1-426E-A8E2-ECEFEC410C67}" type="presParOf" srcId="{B6E97FBA-CB8A-4889-99B6-7FD8FBD232B5}" destId="{521B4599-34AD-4088-9158-E05DA235E201}" srcOrd="2" destOrd="0" presId="urn:microsoft.com/office/officeart/2018/5/layout/IconLeafLabelList"/>
    <dgm:cxn modelId="{0C5F3029-34E4-426A-AC3E-766744FF6E27}" type="presParOf" srcId="{521B4599-34AD-4088-9158-E05DA235E201}" destId="{628E004B-19BF-41F0-A5CD-EC97B64C8A5E}" srcOrd="0" destOrd="0" presId="urn:microsoft.com/office/officeart/2018/5/layout/IconLeafLabelList"/>
    <dgm:cxn modelId="{68FFC545-B7FF-41D0-BB2E-B8E1EE715F91}" type="presParOf" srcId="{521B4599-34AD-4088-9158-E05DA235E201}" destId="{1135190E-3B62-4FD0-9896-49B3FCA0711E}" srcOrd="1" destOrd="0" presId="urn:microsoft.com/office/officeart/2018/5/layout/IconLeafLabelList"/>
    <dgm:cxn modelId="{3D45FE3F-7218-4FF0-AF01-0AAF43CB12DC}" type="presParOf" srcId="{521B4599-34AD-4088-9158-E05DA235E201}" destId="{18CC4E4D-EFE0-4835-8DDC-A533B8A53F38}" srcOrd="2" destOrd="0" presId="urn:microsoft.com/office/officeart/2018/5/layout/IconLeafLabelList"/>
    <dgm:cxn modelId="{B30244FB-4669-46B4-BE8C-C44D871C72AF}" type="presParOf" srcId="{521B4599-34AD-4088-9158-E05DA235E201}" destId="{E754325C-4221-4D58-A3A3-D8D53022188E}" srcOrd="3" destOrd="0" presId="urn:microsoft.com/office/officeart/2018/5/layout/IconLeafLabelList"/>
    <dgm:cxn modelId="{EDDDBAFB-0D8D-4139-B6A6-2773A27B6A0F}" type="presParOf" srcId="{B6E97FBA-CB8A-4889-99B6-7FD8FBD232B5}" destId="{C38CEE49-F896-4EBE-BD92-502FD3B64174}" srcOrd="3" destOrd="0" presId="urn:microsoft.com/office/officeart/2018/5/layout/IconLeafLabelList"/>
    <dgm:cxn modelId="{6AF2C738-43EB-40BF-8F13-C253355526DE}" type="presParOf" srcId="{B6E97FBA-CB8A-4889-99B6-7FD8FBD232B5}" destId="{B6CCAAF1-5A8A-4A34-A1EA-64EFBF5CE080}" srcOrd="4" destOrd="0" presId="urn:microsoft.com/office/officeart/2018/5/layout/IconLeafLabelList"/>
    <dgm:cxn modelId="{ED9205EA-AED5-4D70-9CFE-F5AB71435C0D}" type="presParOf" srcId="{B6CCAAF1-5A8A-4A34-A1EA-64EFBF5CE080}" destId="{440793BC-608C-42E9-88AF-006458996EF7}" srcOrd="0" destOrd="0" presId="urn:microsoft.com/office/officeart/2018/5/layout/IconLeafLabelList"/>
    <dgm:cxn modelId="{9663A3CB-F37B-48D9-B6EC-219CAC6A0EF7}" type="presParOf" srcId="{B6CCAAF1-5A8A-4A34-A1EA-64EFBF5CE080}" destId="{DC28DAF3-07B1-474B-9109-6C541FA8219F}" srcOrd="1" destOrd="0" presId="urn:microsoft.com/office/officeart/2018/5/layout/IconLeafLabelList"/>
    <dgm:cxn modelId="{05B5413A-04B8-4A15-A840-A21FAE50BF63}" type="presParOf" srcId="{B6CCAAF1-5A8A-4A34-A1EA-64EFBF5CE080}" destId="{0EA045B0-0B99-4427-9DC8-437957278D0B}" srcOrd="2" destOrd="0" presId="urn:microsoft.com/office/officeart/2018/5/layout/IconLeafLabelList"/>
    <dgm:cxn modelId="{8966292D-8F37-4309-8481-9DFC8E1E17C1}" type="presParOf" srcId="{B6CCAAF1-5A8A-4A34-A1EA-64EFBF5CE080}" destId="{BCA50469-C543-4B6B-B7C8-C0DA73BF41BE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167935-4709-4959-9F4E-58407CA7391D}">
      <dsp:nvSpPr>
        <dsp:cNvPr id="0" name=""/>
        <dsp:cNvSpPr/>
      </dsp:nvSpPr>
      <dsp:spPr>
        <a:xfrm>
          <a:off x="726337" y="71058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BCA29B-AD80-47BC-8A1B-3E973F6DB84C}">
      <dsp:nvSpPr>
        <dsp:cNvPr id="0" name=""/>
        <dsp:cNvSpPr/>
      </dsp:nvSpPr>
      <dsp:spPr>
        <a:xfrm>
          <a:off x="1150462" y="495183"/>
          <a:ext cx="1141875" cy="1141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C2BD40-88C2-477D-A210-EA385F8008CE}">
      <dsp:nvSpPr>
        <dsp:cNvPr id="0" name=""/>
        <dsp:cNvSpPr/>
      </dsp:nvSpPr>
      <dsp:spPr>
        <a:xfrm>
          <a:off x="78632" y="2345157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 dirty="0">
              <a:latin typeface="+mj-lt"/>
            </a:rPr>
            <a:t>Tijdens de les </a:t>
          </a:r>
          <a:endParaRPr lang="en-US" sz="1600" kern="1200" dirty="0">
            <a:latin typeface="+mj-lt"/>
          </a:endParaRPr>
        </a:p>
      </dsp:txBody>
      <dsp:txXfrm>
        <a:off x="78632" y="2345157"/>
        <a:ext cx="3262500" cy="720000"/>
      </dsp:txXfrm>
    </dsp:sp>
    <dsp:sp modelId="{628E004B-19BF-41F0-A5CD-EC97B64C8A5E}">
      <dsp:nvSpPr>
        <dsp:cNvPr id="0" name=""/>
        <dsp:cNvSpPr/>
      </dsp:nvSpPr>
      <dsp:spPr>
        <a:xfrm>
          <a:off x="4559774" y="71058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35190E-3B62-4FD0-9896-49B3FCA0711E}">
      <dsp:nvSpPr>
        <dsp:cNvPr id="0" name=""/>
        <dsp:cNvSpPr/>
      </dsp:nvSpPr>
      <dsp:spPr>
        <a:xfrm>
          <a:off x="4983899" y="495183"/>
          <a:ext cx="1141875" cy="114187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54325C-4221-4D58-A3A3-D8D53022188E}">
      <dsp:nvSpPr>
        <dsp:cNvPr id="0" name=""/>
        <dsp:cNvSpPr/>
      </dsp:nvSpPr>
      <dsp:spPr>
        <a:xfrm>
          <a:off x="7624045" y="2302778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 dirty="0">
              <a:latin typeface="+mj-lt"/>
            </a:rPr>
            <a:t>Zijn je samenvattingen in orde?</a:t>
          </a:r>
          <a:endParaRPr lang="en-US" sz="1600" kern="1200" dirty="0">
            <a:latin typeface="+mj-lt"/>
          </a:endParaRPr>
        </a:p>
      </dsp:txBody>
      <dsp:txXfrm>
        <a:off x="7624045" y="2302778"/>
        <a:ext cx="3262500" cy="720000"/>
      </dsp:txXfrm>
    </dsp:sp>
    <dsp:sp modelId="{440793BC-608C-42E9-88AF-006458996EF7}">
      <dsp:nvSpPr>
        <dsp:cNvPr id="0" name=""/>
        <dsp:cNvSpPr/>
      </dsp:nvSpPr>
      <dsp:spPr>
        <a:xfrm>
          <a:off x="8393212" y="71058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28DAF3-07B1-474B-9109-6C541FA8219F}">
      <dsp:nvSpPr>
        <dsp:cNvPr id="0" name=""/>
        <dsp:cNvSpPr/>
      </dsp:nvSpPr>
      <dsp:spPr>
        <a:xfrm>
          <a:off x="8817337" y="495183"/>
          <a:ext cx="1141875" cy="1141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A50469-C543-4B6B-B7C8-C0DA73BF41BE}">
      <dsp:nvSpPr>
        <dsp:cNvPr id="0" name=""/>
        <dsp:cNvSpPr/>
      </dsp:nvSpPr>
      <dsp:spPr>
        <a:xfrm>
          <a:off x="3732176" y="2322916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 dirty="0">
              <a:latin typeface="+mj-lt"/>
            </a:rPr>
            <a:t>Voorbereiden</a:t>
          </a:r>
          <a:endParaRPr lang="en-US" sz="1600" kern="1200" dirty="0">
            <a:latin typeface="+mj-lt"/>
          </a:endParaRPr>
        </a:p>
      </dsp:txBody>
      <dsp:txXfrm>
        <a:off x="3732176" y="2322916"/>
        <a:ext cx="3262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B94BA4-25A4-C9E0-EE4C-6BF9BFA58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8D1C375-38BE-D225-CD85-52C16BBD9B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E733A0-C139-FD4B-9C78-B23156E7B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24-11-2024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6F429D-C98D-9842-0145-A5201E0DF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CDFD37-9AD5-F18B-A66E-151EDFF51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7056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06C67-418B-52C3-FD1F-A86E7E508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29EBF00-275A-71CE-1E1F-1E8E406A0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C24328A-0DC5-3E8F-7755-C86C97A6A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24-11-2024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9DA4C1-AFB7-835E-786B-FD8672CB2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176267E-2DA4-B9F1-4913-6870840D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1145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F9873F1-A72F-7633-5BB8-171048AB93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469F444-3D08-AEBE-813A-20FDD5A896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171F5CE-63BC-C4F2-F0B7-21AD0302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24-11-2024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D8D0791-818D-D25B-47E7-FB129A319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FEBAFB-6470-5343-AD1C-BBDB6C36B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1143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E32272-573E-67D8-A899-F841A51F4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0745DA-98B8-091B-4DB6-203BFB32A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F9FAA3-A6BE-AE8D-0EF4-8BB8F70D4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24-11-2024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F1965C-C2B6-A997-DC74-6D476F599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76BB300-2263-7A0B-10C2-6019F7BC2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7286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74ACC1-CAD3-F32A-6F4F-EA2912CF0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5E095A0-FA60-FDF3-1CA8-D0311C8E1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9244EB-388E-BC54-BFA3-6DC3C53D5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24-11-2024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199D79-9262-543A-F8E8-124A2BB83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28635E-AAD6-BB2B-1D0A-FA3AE423C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618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DDB92C-FEC1-5649-1A86-9F309DBE8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4B0587-6C70-0E9A-B27D-DACEEC0FD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F306D7F-9713-8BD7-8A9C-41E606F56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F177E61-F036-512A-2D13-6DC1A6F97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24-11-2024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BC73C29-2E3F-D023-E2D4-6FBAAA120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4D400EC-9768-5234-EEA1-1B839871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6739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B1D385-E076-EBFD-304C-0BC36F63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7A15EF9-07D2-BD34-D029-150B775EC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CEA3D1E-E0A4-9054-95EA-421C1B9F21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685063F-D91E-D7D0-51B2-CA0DD4CE8B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6B8A3B1-89D6-861B-F8A0-A5E107FACD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B320485-BDB5-A54C-C206-11619F36D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24-11-2024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BC2061D-A2CA-E7A0-76A2-C7AD3AD91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0CBA354-79EF-E218-D49C-44A32287A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9031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6A7A3C-142D-0205-AD27-865337742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0AA85D2-CCA9-326A-601D-2E67AE2D8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24-11-2024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DB6DB51-37C0-B058-6B7F-F22003F5A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181799B-3C13-B896-00A6-D814EE6C1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012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837E151-2CF9-7A87-2346-AFD1FC38E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24-11-2024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62D9971-801F-70D9-ABCB-2B0A024B1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68C39DB-7FFE-29B3-639B-E60C74F97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3398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7A2C39-D6BA-1014-3761-4D0B23BD3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9B270E9-1CBB-4835-8DA3-C2BE5A04E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159A7E3-BAC4-579E-A922-CF964F711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C2E4143-6905-ED39-A150-816389061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24-11-2024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BF43AA3-D1BF-E398-3708-9687B8D1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D5209D9-1F8C-45A3-E5FA-7C02A3E52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1973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04877C-3FB2-94C4-A347-79D742DEA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77F0D70-3395-9969-AA66-B2513EEAD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CEB9FA3-163F-5060-D5B8-A700A65E42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45D81AB-F5F9-45B2-2BAA-B030C2D1F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24-11-2024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EA3861F-0949-8308-F081-DA5B17B78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6A9AC1A-758B-786B-0068-C6351A88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315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B69C95B-7A96-D504-261C-A30B8BB1A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4F7746-0B1B-271F-1BA4-056A6B2CD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9CEE7E-8267-D9EA-950A-FDDA2D3AE3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07302-22BC-4F85-A30A-D7D87A1E503E}" type="datetimeFigureOut">
              <a:rPr lang="nl-NL" smtClean="0"/>
              <a:t>24-11-2024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25D6266-EF3D-D00E-7D6A-ED22E8AC2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4B41E3-A661-2C61-2EB0-1EFB76D8F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3663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gi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gi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uzzle Dieren in Afrika, 40 - 99 stukken | PuzzleMania.nl">
            <a:extLst>
              <a:ext uri="{FF2B5EF4-FFF2-40B4-BE49-F238E27FC236}">
                <a16:creationId xmlns:a16="http://schemas.microsoft.com/office/drawing/2014/main" id="{662EDA55-9174-22E0-1FB6-95E355C973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0" b="2257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88E7C8-D587-A6DC-3E6D-635065F95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Dieren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3B48E0-C3C2-49DC-F125-D0A2FCC60D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nl-NL" sz="1400" dirty="0">
                <a:solidFill>
                  <a:srgbClr val="FFFFFF"/>
                </a:solidFill>
              </a:rPr>
              <a:t>3.2 Biologie voor jou</a:t>
            </a:r>
            <a:br>
              <a:rPr lang="nl-NL" sz="1400" dirty="0">
                <a:solidFill>
                  <a:srgbClr val="FFFFFF"/>
                </a:solidFill>
              </a:rPr>
            </a:br>
            <a:r>
              <a:rPr lang="nl-NL" sz="1400" dirty="0">
                <a:solidFill>
                  <a:srgbClr val="FFFFFF"/>
                </a:solidFill>
              </a:rPr>
              <a:t>Leerjaar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AF1913-0594-EA7B-1E1E-418BF70B8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43" y="5469617"/>
            <a:ext cx="1028214" cy="10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80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5CC1E6C-C4CE-6FC6-9FC0-77B101730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529" y="2193296"/>
            <a:ext cx="4973130" cy="45378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2D3B6E-E5F9-160A-8C0E-F1D107640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41" y="169451"/>
            <a:ext cx="6605936" cy="4450316"/>
          </a:xfrm>
          <a:prstGeom prst="rect">
            <a:avLst/>
          </a:prstGeom>
        </p:spPr>
      </p:pic>
      <p:pic>
        <p:nvPicPr>
          <p:cNvPr id="5124" name="Picture 4" descr="Fish jellyfish jelly fish GIF - Find on GIFER">
            <a:extLst>
              <a:ext uri="{FF2B5EF4-FFF2-40B4-BE49-F238E27FC236}">
                <a16:creationId xmlns:a16="http://schemas.microsoft.com/office/drawing/2014/main" id="{C95BE2F6-F0FC-7087-BAD8-8BCC25D1F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304" y="0"/>
            <a:ext cx="2740641" cy="154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yan Blue ( #00ffff ) - plain background image">
            <a:extLst>
              <a:ext uri="{FF2B5EF4-FFF2-40B4-BE49-F238E27FC236}">
                <a16:creationId xmlns:a16="http://schemas.microsoft.com/office/drawing/2014/main" id="{E25AED73-FAC1-1813-D23A-A61699289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42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F1362-FCA4-DCED-0DC8-B142BEFFF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Wormen - Beesies - Alles over dieren">
            <a:extLst>
              <a:ext uri="{FF2B5EF4-FFF2-40B4-BE49-F238E27FC236}">
                <a16:creationId xmlns:a16="http://schemas.microsoft.com/office/drawing/2014/main" id="{7FF81421-C6A6-4C71-E201-2503463BA2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60"/>
          <a:stretch/>
        </p:blipFill>
        <p:spPr bwMode="auto">
          <a:xfrm>
            <a:off x="6828430" y="3289420"/>
            <a:ext cx="5145206" cy="342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FBE165-4181-2DAC-AD19-391CFD6AC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64" y="209369"/>
            <a:ext cx="6308448" cy="4301215"/>
          </a:xfrm>
          <a:prstGeom prst="rect">
            <a:avLst/>
          </a:prstGeom>
        </p:spPr>
      </p:pic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C1890C12-781E-0641-4295-F938D3BDC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8896996" cy="1064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oop - PNG image with transparent background | Free Png Images">
            <a:extLst>
              <a:ext uri="{FF2B5EF4-FFF2-40B4-BE49-F238E27FC236}">
                <a16:creationId xmlns:a16="http://schemas.microsoft.com/office/drawing/2014/main" id="{DDF312D1-6A27-A04D-5F76-98AB22743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755" y="-713665"/>
            <a:ext cx="3542731" cy="354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Lintwormen - Vets &amp; Pets">
            <a:extLst>
              <a:ext uri="{FF2B5EF4-FFF2-40B4-BE49-F238E27FC236}">
                <a16:creationId xmlns:a16="http://schemas.microsoft.com/office/drawing/2014/main" id="{29F34508-F0DE-C0E8-3F19-A95FDA9B7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492" y="1562879"/>
            <a:ext cx="1924476" cy="102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521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0AF1C-4B2F-441C-C619-58249E6F9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Weekdieren - Beesies - Alles over dieren">
            <a:extLst>
              <a:ext uri="{FF2B5EF4-FFF2-40B4-BE49-F238E27FC236}">
                <a16:creationId xmlns:a16="http://schemas.microsoft.com/office/drawing/2014/main" id="{E9DE65FE-B2C0-181C-E4AC-BA23050C5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" t="20682" r="-425"/>
          <a:stretch/>
        </p:blipFill>
        <p:spPr bwMode="auto">
          <a:xfrm>
            <a:off x="6930717" y="3623481"/>
            <a:ext cx="4813181" cy="314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E91E67-4EA2-F085-F434-B5DF6698B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53" y="217217"/>
            <a:ext cx="6542077" cy="4395726"/>
          </a:xfrm>
          <a:prstGeom prst="rect">
            <a:avLst/>
          </a:prstGeom>
        </p:spPr>
      </p:pic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F12060F9-5DE6-1248-E8D8-6B31737D0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via GIPHY | Gif, Good morning beautiful gif, Giphy">
            <a:extLst>
              <a:ext uri="{FF2B5EF4-FFF2-40B4-BE49-F238E27FC236}">
                <a16:creationId xmlns:a16="http://schemas.microsoft.com/office/drawing/2014/main" id="{DB4BBFF5-79F9-EEDE-D276-E716F1067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603" y="4152900"/>
            <a:ext cx="45720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625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4779E-5171-29E5-7876-F13D9545B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051AC7-634A-5770-3D1C-1B095D796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28" y="212323"/>
            <a:ext cx="5802572" cy="4066905"/>
          </a:xfrm>
          <a:prstGeom prst="rect">
            <a:avLst/>
          </a:prstGeom>
        </p:spPr>
      </p:pic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3777B61F-F22B-CB75-2960-4B52A3231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patrick starship by rshewmaker on DeviantArt">
            <a:extLst>
              <a:ext uri="{FF2B5EF4-FFF2-40B4-BE49-F238E27FC236}">
                <a16:creationId xmlns:a16="http://schemas.microsoft.com/office/drawing/2014/main" id="{CBF6C1A8-62E2-3C95-45DA-E9F765A52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3" y="3914775"/>
            <a:ext cx="251460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eastar GIFs - Get the best gif on GIFER">
            <a:extLst>
              <a:ext uri="{FF2B5EF4-FFF2-40B4-BE49-F238E27FC236}">
                <a16:creationId xmlns:a16="http://schemas.microsoft.com/office/drawing/2014/main" id="{CF7F4981-7086-5FB7-2741-97F3B0B8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671" y="1956321"/>
            <a:ext cx="4170528" cy="312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979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7201C-0D78-4E88-FB18-29A67DF48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2E7374-5890-528B-CD1B-35598C5DB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610" y="161445"/>
            <a:ext cx="6747979" cy="3914483"/>
          </a:xfrm>
          <a:prstGeom prst="rect">
            <a:avLst/>
          </a:prstGeom>
        </p:spPr>
      </p:pic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32DD5473-A1EE-4EE2-FB36-E6E21943E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agina 183">
            <a:extLst>
              <a:ext uri="{FF2B5EF4-FFF2-40B4-BE49-F238E27FC236}">
                <a16:creationId xmlns:a16="http://schemas.microsoft.com/office/drawing/2014/main" id="{3E983E8C-EDD8-25B5-730A-B3C592C195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E879036-E666-A4E5-34C7-2F386B6AE309}"/>
              </a:ext>
            </a:extLst>
          </p:cNvPr>
          <p:cNvCxnSpPr/>
          <p:nvPr/>
        </p:nvCxnSpPr>
        <p:spPr>
          <a:xfrm>
            <a:off x="5834418" y="4021336"/>
            <a:ext cx="0" cy="11921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38F9699-E07F-3899-DF80-4D0DCD742986}"/>
              </a:ext>
            </a:extLst>
          </p:cNvPr>
          <p:cNvSpPr/>
          <p:nvPr/>
        </p:nvSpPr>
        <p:spPr>
          <a:xfrm>
            <a:off x="1109213" y="5439464"/>
            <a:ext cx="1674724" cy="9618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Duizendpoten</a:t>
            </a:r>
            <a:endParaRPr lang="en-NL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2D0F23C-5A3D-6CF8-C679-7B8739352B32}"/>
              </a:ext>
            </a:extLst>
          </p:cNvPr>
          <p:cNvSpPr/>
          <p:nvPr/>
        </p:nvSpPr>
        <p:spPr>
          <a:xfrm>
            <a:off x="9469988" y="5439464"/>
            <a:ext cx="1674724" cy="9618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Insecten</a:t>
            </a:r>
            <a:endParaRPr lang="en-NL" dirty="0">
              <a:latin typeface="+mj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81197D6-6598-3D29-BFBD-3232C54A0273}"/>
              </a:ext>
            </a:extLst>
          </p:cNvPr>
          <p:cNvSpPr/>
          <p:nvPr/>
        </p:nvSpPr>
        <p:spPr>
          <a:xfrm>
            <a:off x="3526406" y="5439464"/>
            <a:ext cx="1674724" cy="9618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Kreeftachtigen</a:t>
            </a:r>
            <a:endParaRPr lang="en-NL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BD5A671-6F89-F558-40DD-815C57DABCAD}"/>
              </a:ext>
            </a:extLst>
          </p:cNvPr>
          <p:cNvSpPr/>
          <p:nvPr/>
        </p:nvSpPr>
        <p:spPr>
          <a:xfrm>
            <a:off x="6498197" y="5439464"/>
            <a:ext cx="1674724" cy="9618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Spinachtigen</a:t>
            </a:r>
            <a:endParaRPr lang="en-NL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BBE171-86A1-75F0-8992-F7F4A21A4616}"/>
              </a:ext>
            </a:extLst>
          </p:cNvPr>
          <p:cNvSpPr txBox="1"/>
          <p:nvPr/>
        </p:nvSpPr>
        <p:spPr>
          <a:xfrm>
            <a:off x="5943599" y="4325002"/>
            <a:ext cx="2950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+mj-lt"/>
              </a:rPr>
              <a:t>De stam ‘geleedpotigen’ is verder onder te verdelen in 4 klassen</a:t>
            </a:r>
          </a:p>
        </p:txBody>
      </p:sp>
    </p:spTree>
    <p:extLst>
      <p:ext uri="{BB962C8B-B14F-4D97-AF65-F5344CB8AC3E}">
        <p14:creationId xmlns:p14="http://schemas.microsoft.com/office/powerpoint/2010/main" val="1848744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4C233-26EF-3536-48E2-5E1EDCBBB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6F7DC4-253C-4DFD-343C-0B39445CB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136" y="124299"/>
            <a:ext cx="6562939" cy="6609403"/>
          </a:xfrm>
          <a:prstGeom prst="rect">
            <a:avLst/>
          </a:prstGeom>
        </p:spPr>
      </p:pic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FAF3B6AD-CDE1-A416-594D-0A81B326E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agina 183">
            <a:extLst>
              <a:ext uri="{FF2B5EF4-FFF2-40B4-BE49-F238E27FC236}">
                <a16:creationId xmlns:a16="http://schemas.microsoft.com/office/drawing/2014/main" id="{846AB2D6-C05E-D417-BB56-4CE14365D8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07095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79D45-526D-FCD8-5C4E-0E27FC46F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55BEFB-0B54-0A38-80D3-08FCF45E3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2" b="1"/>
          <a:stretch/>
        </p:blipFill>
        <p:spPr>
          <a:xfrm>
            <a:off x="1435867" y="456686"/>
            <a:ext cx="9402152" cy="2465846"/>
          </a:xfrm>
          <a:prstGeom prst="rect">
            <a:avLst/>
          </a:prstGeom>
        </p:spPr>
      </p:pic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CF45AAA2-B14E-9C82-DA69-ECD3FCA88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agina 183">
            <a:extLst>
              <a:ext uri="{FF2B5EF4-FFF2-40B4-BE49-F238E27FC236}">
                <a16:creationId xmlns:a16="http://schemas.microsoft.com/office/drawing/2014/main" id="{59E792C4-DB39-78A4-5627-9976E20AE4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50C2331-E00E-779E-4491-50C804932B03}"/>
              </a:ext>
            </a:extLst>
          </p:cNvPr>
          <p:cNvCxnSpPr/>
          <p:nvPr/>
        </p:nvCxnSpPr>
        <p:spPr>
          <a:xfrm>
            <a:off x="6048232" y="2904597"/>
            <a:ext cx="0" cy="11921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6990312-07B6-0E33-281A-BA809A5CA9AE}"/>
              </a:ext>
            </a:extLst>
          </p:cNvPr>
          <p:cNvSpPr/>
          <p:nvPr/>
        </p:nvSpPr>
        <p:spPr>
          <a:xfrm>
            <a:off x="964048" y="4292230"/>
            <a:ext cx="1674724" cy="9618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Vissen</a:t>
            </a:r>
            <a:endParaRPr lang="en-NL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E0D2DC7-6453-DD39-58E6-5DF0EFBC1C62}"/>
              </a:ext>
            </a:extLst>
          </p:cNvPr>
          <p:cNvSpPr/>
          <p:nvPr/>
        </p:nvSpPr>
        <p:spPr>
          <a:xfrm>
            <a:off x="9553228" y="4292230"/>
            <a:ext cx="1674724" cy="9618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Zoogdieren</a:t>
            </a:r>
            <a:endParaRPr lang="en-NL" dirty="0">
              <a:latin typeface="+mj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91A55E5-CC97-8349-5B49-B00C0DDEE806}"/>
              </a:ext>
            </a:extLst>
          </p:cNvPr>
          <p:cNvSpPr/>
          <p:nvPr/>
        </p:nvSpPr>
        <p:spPr>
          <a:xfrm>
            <a:off x="3098477" y="4292230"/>
            <a:ext cx="1674724" cy="9618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Amfibieën</a:t>
            </a:r>
            <a:endParaRPr lang="en-NL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7AA64B7-D3F3-4137-EEC4-FFE127A30E98}"/>
              </a:ext>
            </a:extLst>
          </p:cNvPr>
          <p:cNvSpPr/>
          <p:nvPr/>
        </p:nvSpPr>
        <p:spPr>
          <a:xfrm>
            <a:off x="7418801" y="4292230"/>
            <a:ext cx="1674724" cy="9618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Vogels</a:t>
            </a:r>
            <a:endParaRPr lang="en-NL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BB7B39-9AA4-AD80-4924-998B4CDA5C1A}"/>
              </a:ext>
            </a:extLst>
          </p:cNvPr>
          <p:cNvSpPr txBox="1"/>
          <p:nvPr/>
        </p:nvSpPr>
        <p:spPr>
          <a:xfrm>
            <a:off x="6353032" y="3276600"/>
            <a:ext cx="2950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+mj-lt"/>
              </a:rPr>
              <a:t>De stam ‘gewervelden’ is verder onder te verdelen in 5 klassen 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216699-ECB6-002C-40C1-04B6E328ED3C}"/>
              </a:ext>
            </a:extLst>
          </p:cNvPr>
          <p:cNvSpPr/>
          <p:nvPr/>
        </p:nvSpPr>
        <p:spPr>
          <a:xfrm>
            <a:off x="5258637" y="4292230"/>
            <a:ext cx="1674724" cy="9618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Reptielen</a:t>
            </a:r>
            <a:endParaRPr lang="en-NL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2011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13801264-3A83-B7B0-4D2A-4D944C3C3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101B3240-A0BF-7A9E-596D-F0C3B5729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775" y="1344612"/>
            <a:ext cx="10978344" cy="5130261"/>
          </a:xfrm>
        </p:spPr>
        <p:txBody>
          <a:bodyPr>
            <a:normAutofit/>
          </a:bodyPr>
          <a:lstStyle/>
          <a:p>
            <a:pPr algn="l"/>
            <a:r>
              <a:rPr lang="nl-NL" sz="1600" i="1" dirty="0">
                <a:latin typeface="+mj-lt"/>
              </a:rPr>
              <a:t>De 5 klassen van de gewervelden zijn van elkaar te onderscheiden door de volgende vijf kenmerken:</a:t>
            </a:r>
          </a:p>
          <a:p>
            <a:pPr marL="342900" indent="-342900" algn="l">
              <a:buFont typeface="+mj-lt"/>
              <a:buAutoNum type="arabicPeriod"/>
            </a:pPr>
            <a:r>
              <a:rPr lang="nl-NL" sz="1600" dirty="0">
                <a:latin typeface="+mj-lt"/>
              </a:rPr>
              <a:t>De huid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sz="1200" dirty="0">
                <a:latin typeface="+mj-lt"/>
              </a:rPr>
              <a:t>Schubben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sz="1200" dirty="0">
                <a:latin typeface="+mj-lt"/>
              </a:rPr>
              <a:t>Slijm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sz="1200" dirty="0">
                <a:latin typeface="+mj-lt"/>
              </a:rPr>
              <a:t>Veren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sz="1200" dirty="0">
                <a:latin typeface="+mj-lt"/>
              </a:rPr>
              <a:t>Haren</a:t>
            </a:r>
          </a:p>
          <a:p>
            <a:pPr marL="342900" indent="-342900" algn="l">
              <a:buFont typeface="+mj-lt"/>
              <a:buAutoNum type="arabicPeriod"/>
            </a:pPr>
            <a:r>
              <a:rPr lang="nl-NL" sz="1600" dirty="0">
                <a:latin typeface="+mj-lt"/>
              </a:rPr>
              <a:t>Lichaamstemperatuur</a:t>
            </a:r>
          </a:p>
          <a:p>
            <a:pPr marL="800100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1200" b="1" dirty="0">
                <a:solidFill>
                  <a:srgbClr val="0070C0"/>
                </a:solidFill>
                <a:latin typeface="+mj-lt"/>
              </a:rPr>
              <a:t>Warmbloedig</a:t>
            </a:r>
            <a:r>
              <a:rPr lang="nl-NL" sz="1200" dirty="0">
                <a:latin typeface="+mj-lt"/>
              </a:rPr>
              <a:t>: </a:t>
            </a:r>
          </a:p>
          <a:p>
            <a:pPr marL="800100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1200" b="1" dirty="0">
                <a:solidFill>
                  <a:srgbClr val="0070C0"/>
                </a:solidFill>
                <a:latin typeface="+mj-lt"/>
              </a:rPr>
              <a:t>Koudbloedig</a:t>
            </a:r>
            <a:r>
              <a:rPr lang="nl-NL" sz="1200" dirty="0">
                <a:latin typeface="+mj-lt"/>
              </a:rPr>
              <a:t>: </a:t>
            </a:r>
            <a:endParaRPr lang="nl-NL" sz="1600" dirty="0">
              <a:latin typeface="+mj-lt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nl-NL" sz="1600" dirty="0">
                <a:latin typeface="+mj-lt"/>
              </a:rPr>
              <a:t>Ademhalingsorganen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sz="1200" dirty="0">
                <a:latin typeface="+mj-lt"/>
              </a:rPr>
              <a:t>Kieuwen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sz="1200" dirty="0">
                <a:latin typeface="+mj-lt"/>
              </a:rPr>
              <a:t>Longen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sz="1200" dirty="0">
                <a:latin typeface="+mj-lt"/>
              </a:rPr>
              <a:t>Door de huid</a:t>
            </a:r>
          </a:p>
          <a:p>
            <a:pPr marL="342900" indent="-342900" algn="l">
              <a:buFont typeface="+mj-lt"/>
              <a:buAutoNum type="arabicPeriod"/>
            </a:pPr>
            <a:r>
              <a:rPr lang="nl-NL" sz="1600" dirty="0">
                <a:latin typeface="+mj-lt"/>
              </a:rPr>
              <a:t>Manier van voortplanten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sz="1200" dirty="0">
                <a:latin typeface="+mj-lt"/>
              </a:rPr>
              <a:t>Leggen van eieren (kalkschaal, leerachtige schaal of geen schaal)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sz="1200" dirty="0">
                <a:latin typeface="+mj-lt"/>
              </a:rPr>
              <a:t>Levendbarend (embryo in buik)</a:t>
            </a:r>
            <a:endParaRPr lang="nl-NL" sz="1600" dirty="0">
              <a:latin typeface="+mj-lt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nl-NL" sz="1600" dirty="0">
                <a:latin typeface="+mj-lt"/>
              </a:rPr>
              <a:t>Milieu </a:t>
            </a:r>
            <a:r>
              <a:rPr lang="nl-NL" sz="1200" dirty="0">
                <a:latin typeface="+mj-lt"/>
              </a:rPr>
              <a:t>(omgeving)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sz="1200" dirty="0">
                <a:latin typeface="+mj-lt"/>
              </a:rPr>
              <a:t>Water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sz="1200" dirty="0">
                <a:latin typeface="+mj-lt"/>
              </a:rPr>
              <a:t>Land</a:t>
            </a:r>
          </a:p>
          <a:p>
            <a:pPr marL="342900" indent="-342900" algn="l">
              <a:buFont typeface="+mj-lt"/>
              <a:buAutoNum type="arabicPeriod"/>
            </a:pPr>
            <a:endParaRPr lang="nl-NL" sz="1200" dirty="0">
              <a:latin typeface="+mj-lt"/>
            </a:endParaRPr>
          </a:p>
          <a:p>
            <a:pPr marL="800100" lvl="1" indent="-342900" algn="l">
              <a:buFont typeface="+mj-lt"/>
              <a:buAutoNum type="arabicPeriod"/>
            </a:pPr>
            <a:endParaRPr lang="nl-NL" sz="1400" i="1" dirty="0">
              <a:latin typeface="+mj-lt"/>
            </a:endParaRPr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3FABB696-B63C-A8C0-8E83-558D5FEEE0EA}"/>
              </a:ext>
            </a:extLst>
          </p:cNvPr>
          <p:cNvSpPr/>
          <p:nvPr/>
        </p:nvSpPr>
        <p:spPr>
          <a:xfrm>
            <a:off x="3283527" y="383126"/>
            <a:ext cx="5362575" cy="677800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DD47542-9CD8-896E-A0E1-642E69F8F4D3}"/>
              </a:ext>
            </a:extLst>
          </p:cNvPr>
          <p:cNvSpPr txBox="1"/>
          <p:nvPr/>
        </p:nvSpPr>
        <p:spPr>
          <a:xfrm>
            <a:off x="3283527" y="429638"/>
            <a:ext cx="536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Onderscheiden gewervelden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339257-EAA3-0EFD-6E41-B2B9FFEFA034}"/>
              </a:ext>
            </a:extLst>
          </p:cNvPr>
          <p:cNvSpPr txBox="1"/>
          <p:nvPr/>
        </p:nvSpPr>
        <p:spPr>
          <a:xfrm>
            <a:off x="1745089" y="3218575"/>
            <a:ext cx="31343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l">
              <a:buClr>
                <a:schemeClr val="tx1"/>
              </a:buClr>
            </a:pPr>
            <a:r>
              <a:rPr lang="nl-NL" sz="1200" dirty="0">
                <a:solidFill>
                  <a:srgbClr val="FF0000"/>
                </a:solidFill>
                <a:latin typeface="+mj-lt"/>
              </a:rPr>
              <a:t>lichaamstemperatuur altijd constant.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3B34FD-E7F3-90C7-563D-97549D98C98F}"/>
              </a:ext>
            </a:extLst>
          </p:cNvPr>
          <p:cNvSpPr txBox="1"/>
          <p:nvPr/>
        </p:nvSpPr>
        <p:spPr>
          <a:xfrm>
            <a:off x="1672643" y="3442917"/>
            <a:ext cx="61786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l">
              <a:buClr>
                <a:schemeClr val="tx1"/>
              </a:buClr>
            </a:pPr>
            <a:r>
              <a:rPr lang="nl-NL" sz="1200" dirty="0">
                <a:solidFill>
                  <a:srgbClr val="FF0000"/>
                </a:solidFill>
                <a:latin typeface="+mj-lt"/>
              </a:rPr>
              <a:t>lichaamstemperatuur is gelijk aan die van de omgeving.</a:t>
            </a:r>
            <a:endParaRPr lang="nl-NL" sz="1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485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919CC-9BEC-32A9-F85A-4AAA65683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AD7F18-0B96-D710-2AEC-377DFF4B8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582" y="299953"/>
            <a:ext cx="6291618" cy="6258093"/>
          </a:xfrm>
          <a:prstGeom prst="rect">
            <a:avLst/>
          </a:prstGeom>
        </p:spPr>
      </p:pic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D9E4810A-AF56-8EC4-D614-890B1B538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700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agina 183">
            <a:extLst>
              <a:ext uri="{FF2B5EF4-FFF2-40B4-BE49-F238E27FC236}">
                <a16:creationId xmlns:a16="http://schemas.microsoft.com/office/drawing/2014/main" id="{013DC288-6397-BA79-EA47-50106B44F4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1556D2-7FE6-F2A3-2E1B-DBFA51C6C934}"/>
              </a:ext>
            </a:extLst>
          </p:cNvPr>
          <p:cNvCxnSpPr>
            <a:cxnSpLocks/>
          </p:cNvCxnSpPr>
          <p:nvPr/>
        </p:nvCxnSpPr>
        <p:spPr>
          <a:xfrm>
            <a:off x="3309582" y="273824"/>
            <a:ext cx="6291618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001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D2A9E-9A63-A2BF-98C8-B42348FC3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F26646EA-ADF4-1C23-89FC-C55A29A5D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9C47CE87-75E4-A3DA-F4D6-EA0E9545D4BD}"/>
              </a:ext>
            </a:extLst>
          </p:cNvPr>
          <p:cNvSpPr/>
          <p:nvPr/>
        </p:nvSpPr>
        <p:spPr>
          <a:xfrm>
            <a:off x="4762500" y="383126"/>
            <a:ext cx="2381250" cy="677800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0A5E187-970D-646F-0EBC-E08938EBD2C4}"/>
              </a:ext>
            </a:extLst>
          </p:cNvPr>
          <p:cNvSpPr txBox="1"/>
          <p:nvPr/>
        </p:nvSpPr>
        <p:spPr>
          <a:xfrm>
            <a:off x="3283527" y="429638"/>
            <a:ext cx="536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Leerdoelen 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A43F16A5-1B44-66D5-A321-7515999A2B01}"/>
              </a:ext>
            </a:extLst>
          </p:cNvPr>
          <p:cNvSpPr/>
          <p:nvPr/>
        </p:nvSpPr>
        <p:spPr>
          <a:xfrm>
            <a:off x="3283527" y="1981965"/>
            <a:ext cx="5517690" cy="2031326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C7A63D4-C5FE-7033-D182-607099B1B557}"/>
              </a:ext>
            </a:extLst>
          </p:cNvPr>
          <p:cNvSpPr txBox="1"/>
          <p:nvPr/>
        </p:nvSpPr>
        <p:spPr>
          <a:xfrm>
            <a:off x="3438642" y="2131913"/>
            <a:ext cx="53625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+mj-lt"/>
              </a:rPr>
              <a:t>Je hebt geleerd…</a:t>
            </a:r>
          </a:p>
          <a:p>
            <a:r>
              <a:rPr lang="nl-NL" b="0" i="0" dirty="0">
                <a:solidFill>
                  <a:srgbClr val="253646"/>
                </a:solidFill>
                <a:effectLst/>
                <a:latin typeface="+mj-lt"/>
              </a:rPr>
              <a:t>1. </a:t>
            </a:r>
            <a:r>
              <a:rPr lang="nl-NL" dirty="0">
                <a:solidFill>
                  <a:srgbClr val="253646"/>
                </a:solidFill>
                <a:latin typeface="+mj-lt"/>
              </a:rPr>
              <a:t>B</a:t>
            </a:r>
            <a:r>
              <a:rPr lang="nl-NL" b="0" i="0" dirty="0">
                <a:solidFill>
                  <a:srgbClr val="253646"/>
                </a:solidFill>
                <a:effectLst/>
                <a:latin typeface="+mj-lt"/>
              </a:rPr>
              <a:t>ij dieren de verschillende vormen van </a:t>
            </a:r>
            <a:r>
              <a:rPr lang="nl-NL" b="1" i="0" dirty="0">
                <a:solidFill>
                  <a:srgbClr val="253646"/>
                </a:solidFill>
                <a:effectLst/>
                <a:latin typeface="+mj-lt"/>
              </a:rPr>
              <a:t>symmetrie</a:t>
            </a:r>
            <a:r>
              <a:rPr lang="nl-NL" b="0" i="0" dirty="0">
                <a:solidFill>
                  <a:srgbClr val="253646"/>
                </a:solidFill>
                <a:effectLst/>
                <a:latin typeface="+mj-lt"/>
              </a:rPr>
              <a:t> beschrijven.</a:t>
            </a:r>
            <a:br>
              <a:rPr lang="nl-NL" dirty="0">
                <a:latin typeface="+mj-lt"/>
              </a:rPr>
            </a:br>
            <a:r>
              <a:rPr lang="nl-NL" b="0" i="0" dirty="0">
                <a:solidFill>
                  <a:srgbClr val="253646"/>
                </a:solidFill>
                <a:effectLst/>
                <a:latin typeface="+mj-lt"/>
              </a:rPr>
              <a:t>2. Bij dieren de verschillende </a:t>
            </a:r>
            <a:r>
              <a:rPr lang="nl-NL" b="1" i="0" dirty="0">
                <a:solidFill>
                  <a:srgbClr val="253646"/>
                </a:solidFill>
                <a:effectLst/>
                <a:latin typeface="+mj-lt"/>
              </a:rPr>
              <a:t>typen skelet </a:t>
            </a:r>
            <a:r>
              <a:rPr lang="nl-NL" b="0" i="0" dirty="0">
                <a:solidFill>
                  <a:srgbClr val="253646"/>
                </a:solidFill>
                <a:effectLst/>
                <a:latin typeface="+mj-lt"/>
              </a:rPr>
              <a:t>beschrijven.</a:t>
            </a:r>
            <a:br>
              <a:rPr lang="nl-NL" dirty="0">
                <a:latin typeface="+mj-lt"/>
              </a:rPr>
            </a:br>
            <a:r>
              <a:rPr lang="nl-NL" b="0" i="0" dirty="0">
                <a:solidFill>
                  <a:srgbClr val="253646"/>
                </a:solidFill>
                <a:effectLst/>
                <a:latin typeface="+mj-lt"/>
              </a:rPr>
              <a:t>3. </a:t>
            </a:r>
            <a:r>
              <a:rPr lang="nl-NL" dirty="0">
                <a:solidFill>
                  <a:srgbClr val="253646"/>
                </a:solidFill>
                <a:latin typeface="+mj-lt"/>
              </a:rPr>
              <a:t>K</a:t>
            </a:r>
            <a:r>
              <a:rPr lang="nl-NL" b="0" i="0" dirty="0">
                <a:solidFill>
                  <a:srgbClr val="253646"/>
                </a:solidFill>
                <a:effectLst/>
                <a:latin typeface="+mj-lt"/>
              </a:rPr>
              <a:t>enmerken en voorbeelden te noemen van zes groepen dieren.</a:t>
            </a:r>
            <a:br>
              <a:rPr lang="nl-NL" dirty="0"/>
            </a:br>
            <a:endParaRPr lang="nl-B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1560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yan Blue ( #00ffff ) - plain background image">
            <a:extLst>
              <a:ext uri="{FF2B5EF4-FFF2-40B4-BE49-F238E27FC236}">
                <a16:creationId xmlns:a16="http://schemas.microsoft.com/office/drawing/2014/main" id="{E474228F-2F35-E12D-832E-19C487574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5">
            <a:extLst>
              <a:ext uri="{FF2B5EF4-FFF2-40B4-BE49-F238E27FC236}">
                <a16:creationId xmlns:a16="http://schemas.microsoft.com/office/drawing/2014/main" id="{A3DD698C-EDA1-7B6A-DC29-F2DFF050D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7006" y="2638583"/>
            <a:ext cx="378764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Welkom </a:t>
            </a:r>
            <a:r>
              <a:rPr lang="nl-BE" altLang="en-NL" sz="20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 </a:t>
            </a:r>
            <a:endParaRPr lang="nl-BE" altLang="en-NL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sz="2000">
                <a:latin typeface="Calibri Light" panose="020F0302020204030204" pitchFamily="34" charset="0"/>
                <a:cs typeface="Calibri Light" panose="020F0302020204030204" pitchFamily="34" charset="0"/>
              </a:rPr>
              <a:t>Herhalen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Leerdoelen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Uitleg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Zijn de leerdoelen gehaald ..?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Zelfstandig werken (huiswerk)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314073D7-A85E-0055-9A4F-6482B8DF4839}"/>
              </a:ext>
            </a:extLst>
          </p:cNvPr>
          <p:cNvCxnSpPr>
            <a:cxnSpLocks/>
          </p:cNvCxnSpPr>
          <p:nvPr/>
        </p:nvCxnSpPr>
        <p:spPr>
          <a:xfrm>
            <a:off x="6096000" y="1341191"/>
            <a:ext cx="0" cy="417561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0B8ED5C-E0BC-6FE1-9C04-062F9038AFA7}"/>
              </a:ext>
            </a:extLst>
          </p:cNvPr>
          <p:cNvSpPr txBox="1">
            <a:spLocks/>
          </p:cNvSpPr>
          <p:nvPr/>
        </p:nvSpPr>
        <p:spPr>
          <a:xfrm>
            <a:off x="1212720" y="3072397"/>
            <a:ext cx="4232275" cy="763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nl-BE" sz="4000" dirty="0">
                <a:latin typeface="+mj-lt"/>
                <a:cs typeface="Calibri Light" panose="020F0302020204030204" pitchFamily="34" charset="0"/>
              </a:rPr>
              <a:t>Wat gaan we doen?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702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yan Blue ( #00ffff ) - plain background image">
            <a:extLst>
              <a:ext uri="{FF2B5EF4-FFF2-40B4-BE49-F238E27FC236}">
                <a16:creationId xmlns:a16="http://schemas.microsoft.com/office/drawing/2014/main" id="{818077E1-42E2-6C8A-F857-D46AB3EC4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3427032-13F1-D95A-0601-C3BD4DE3D7DA}"/>
              </a:ext>
            </a:extLst>
          </p:cNvPr>
          <p:cNvSpPr txBox="1"/>
          <p:nvPr/>
        </p:nvSpPr>
        <p:spPr>
          <a:xfrm>
            <a:off x="4052887" y="344271"/>
            <a:ext cx="4086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Huiswerk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E058966-4C1D-CC04-0916-5F696923A688}"/>
              </a:ext>
            </a:extLst>
          </p:cNvPr>
          <p:cNvSpPr txBox="1"/>
          <p:nvPr/>
        </p:nvSpPr>
        <p:spPr>
          <a:xfrm>
            <a:off x="545156" y="1306401"/>
            <a:ext cx="113529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sz="3600" dirty="0">
                <a:latin typeface="+mj-lt"/>
              </a:rPr>
            </a:br>
            <a:endParaRPr lang="nl-NL" sz="3600" i="1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nl-NL" i="1" dirty="0">
              <a:latin typeface="+mj-lt"/>
            </a:endParaRPr>
          </a:p>
          <a:p>
            <a:endParaRPr lang="nl-NL" i="1" dirty="0">
              <a:latin typeface="+mj-lt"/>
            </a:endParaRPr>
          </a:p>
        </p:txBody>
      </p:sp>
      <p:graphicFrame>
        <p:nvGraphicFramePr>
          <p:cNvPr id="2" name="Tijdelijke aanduiding voor inhoud 2">
            <a:extLst>
              <a:ext uri="{FF2B5EF4-FFF2-40B4-BE49-F238E27FC236}">
                <a16:creationId xmlns:a16="http://schemas.microsoft.com/office/drawing/2014/main" id="{B9073205-4319-C76F-E7B7-3ED4E64BAC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869124"/>
              </p:ext>
            </p:extLst>
          </p:nvPr>
        </p:nvGraphicFramePr>
        <p:xfrm>
          <a:off x="409977" y="1903165"/>
          <a:ext cx="11109674" cy="3472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0A0133CB-2B81-6267-5004-3DCB2618C861}"/>
              </a:ext>
            </a:extLst>
          </p:cNvPr>
          <p:cNvSpPr/>
          <p:nvPr/>
        </p:nvSpPr>
        <p:spPr>
          <a:xfrm>
            <a:off x="4860759" y="383126"/>
            <a:ext cx="2213810" cy="677800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EA93EA2-4FD6-FA67-7663-D38F54330595}"/>
              </a:ext>
            </a:extLst>
          </p:cNvPr>
          <p:cNvSpPr txBox="1"/>
          <p:nvPr/>
        </p:nvSpPr>
        <p:spPr>
          <a:xfrm>
            <a:off x="3283527" y="429638"/>
            <a:ext cx="536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Huiswerk </a:t>
            </a:r>
          </a:p>
        </p:txBody>
      </p:sp>
    </p:spTree>
    <p:extLst>
      <p:ext uri="{BB962C8B-B14F-4D97-AF65-F5344CB8AC3E}">
        <p14:creationId xmlns:p14="http://schemas.microsoft.com/office/powerpoint/2010/main" val="1584836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185795B8-990A-E0BF-2FB6-1EA0D2906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1C6C21AE-5486-3F52-AF1C-C05E649B2CBD}"/>
              </a:ext>
            </a:extLst>
          </p:cNvPr>
          <p:cNvSpPr/>
          <p:nvPr/>
        </p:nvSpPr>
        <p:spPr>
          <a:xfrm>
            <a:off x="3200400" y="2479887"/>
            <a:ext cx="8134350" cy="1663488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B3444241-4A1B-0CB0-D41F-9C87A33A2E50}"/>
              </a:ext>
            </a:extLst>
          </p:cNvPr>
          <p:cNvSpPr/>
          <p:nvPr/>
        </p:nvSpPr>
        <p:spPr>
          <a:xfrm>
            <a:off x="3045" y="1480344"/>
            <a:ext cx="1885950" cy="3897312"/>
          </a:xfrm>
          <a:prstGeom prst="rect">
            <a:avLst/>
          </a:prstGeom>
          <a:solidFill>
            <a:srgbClr val="7DECE9"/>
          </a:solidFill>
          <a:ln>
            <a:solidFill>
              <a:srgbClr val="7DEC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458911A-232B-3214-453E-9D52E7002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13117"/>
            <a:ext cx="1752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en-N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Herhalen</a:t>
            </a:r>
          </a:p>
          <a:p>
            <a:pPr eaLnBrk="1" hangingPunct="1"/>
            <a:r>
              <a:rPr lang="nl-BE" altLang="en-NL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3.1 Organismen ordenen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C90E8AD-B032-CC5B-FD4F-B26B2B9A46B3}"/>
              </a:ext>
            </a:extLst>
          </p:cNvPr>
          <p:cNvSpPr txBox="1"/>
          <p:nvPr/>
        </p:nvSpPr>
        <p:spPr>
          <a:xfrm>
            <a:off x="4690317" y="2957688"/>
            <a:ext cx="6496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BE" sz="2000" dirty="0">
                <a:latin typeface="+mj-lt"/>
              </a:rPr>
            </a:br>
            <a:endParaRPr lang="nl-BE" sz="20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801DE8-30D3-A96F-E495-36464C19CF2E}"/>
              </a:ext>
            </a:extLst>
          </p:cNvPr>
          <p:cNvSpPr txBox="1"/>
          <p:nvPr/>
        </p:nvSpPr>
        <p:spPr>
          <a:xfrm>
            <a:off x="4933528" y="3021401"/>
            <a:ext cx="61580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nl-BE" dirty="0">
                <a:latin typeface="+mj-lt"/>
              </a:rPr>
              <a:t>Je moet de organismen kunnen indelen in </a:t>
            </a:r>
            <a:r>
              <a:rPr lang="nl-BE" b="1" dirty="0">
                <a:latin typeface="+mj-lt"/>
              </a:rPr>
              <a:t>groepen</a:t>
            </a:r>
            <a:r>
              <a:rPr lang="nl-BE" dirty="0">
                <a:latin typeface="+mj-lt"/>
              </a:rPr>
              <a:t>. Van elke groep moet je de </a:t>
            </a:r>
            <a:r>
              <a:rPr lang="nl-BE" b="1" dirty="0">
                <a:latin typeface="+mj-lt"/>
              </a:rPr>
              <a:t>kenmerken</a:t>
            </a:r>
            <a:r>
              <a:rPr lang="nl-BE" dirty="0">
                <a:latin typeface="+mj-lt"/>
              </a:rPr>
              <a:t> kunnen noemen.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99014F-9BF4-EC32-E390-AA0DE4C5E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824" y="2711466"/>
            <a:ext cx="1065492" cy="106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258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5B7FB99A-CDE6-C8E3-2210-48AC2515F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4762500" y="383126"/>
            <a:ext cx="2381250" cy="677800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3427032-13F1-D95A-0601-C3BD4DE3D7DA}"/>
              </a:ext>
            </a:extLst>
          </p:cNvPr>
          <p:cNvSpPr txBox="1"/>
          <p:nvPr/>
        </p:nvSpPr>
        <p:spPr>
          <a:xfrm>
            <a:off x="3283527" y="429638"/>
            <a:ext cx="536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Leerdoelen 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1E401F79-0B9F-AF63-148C-543BF57C6B1D}"/>
              </a:ext>
            </a:extLst>
          </p:cNvPr>
          <p:cNvSpPr/>
          <p:nvPr/>
        </p:nvSpPr>
        <p:spPr>
          <a:xfrm>
            <a:off x="3283527" y="1981965"/>
            <a:ext cx="5517690" cy="2031326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1E5A720-1F99-FDE6-EA26-2A37A2FAF09E}"/>
              </a:ext>
            </a:extLst>
          </p:cNvPr>
          <p:cNvSpPr txBox="1"/>
          <p:nvPr/>
        </p:nvSpPr>
        <p:spPr>
          <a:xfrm>
            <a:off x="3438642" y="2131913"/>
            <a:ext cx="53625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+mj-lt"/>
              </a:rPr>
              <a:t>Je leert…</a:t>
            </a:r>
          </a:p>
          <a:p>
            <a:r>
              <a:rPr lang="nl-NL" b="0" i="0" dirty="0">
                <a:solidFill>
                  <a:srgbClr val="253646"/>
                </a:solidFill>
                <a:effectLst/>
                <a:latin typeface="+mj-lt"/>
              </a:rPr>
              <a:t>1. </a:t>
            </a:r>
            <a:r>
              <a:rPr lang="nl-NL" dirty="0">
                <a:solidFill>
                  <a:srgbClr val="253646"/>
                </a:solidFill>
                <a:latin typeface="+mj-lt"/>
              </a:rPr>
              <a:t>B</a:t>
            </a:r>
            <a:r>
              <a:rPr lang="nl-NL" b="0" i="0" dirty="0">
                <a:solidFill>
                  <a:srgbClr val="253646"/>
                </a:solidFill>
                <a:effectLst/>
                <a:latin typeface="+mj-lt"/>
              </a:rPr>
              <a:t>ij dieren de verschillende vormen van </a:t>
            </a:r>
            <a:r>
              <a:rPr lang="nl-NL" b="1" i="0" dirty="0">
                <a:solidFill>
                  <a:srgbClr val="253646"/>
                </a:solidFill>
                <a:effectLst/>
                <a:latin typeface="+mj-lt"/>
              </a:rPr>
              <a:t>symmetrie</a:t>
            </a:r>
            <a:r>
              <a:rPr lang="nl-NL" b="0" i="0" dirty="0">
                <a:solidFill>
                  <a:srgbClr val="253646"/>
                </a:solidFill>
                <a:effectLst/>
                <a:latin typeface="+mj-lt"/>
              </a:rPr>
              <a:t> beschrijven.</a:t>
            </a:r>
            <a:br>
              <a:rPr lang="nl-NL" dirty="0">
                <a:latin typeface="+mj-lt"/>
              </a:rPr>
            </a:br>
            <a:r>
              <a:rPr lang="nl-NL" b="0" i="0" dirty="0">
                <a:solidFill>
                  <a:srgbClr val="253646"/>
                </a:solidFill>
                <a:effectLst/>
                <a:latin typeface="+mj-lt"/>
              </a:rPr>
              <a:t>2. Bij dieren de verschillende </a:t>
            </a:r>
            <a:r>
              <a:rPr lang="nl-NL" b="1" i="0" dirty="0">
                <a:solidFill>
                  <a:srgbClr val="253646"/>
                </a:solidFill>
                <a:effectLst/>
                <a:latin typeface="+mj-lt"/>
              </a:rPr>
              <a:t>typen skelet </a:t>
            </a:r>
            <a:r>
              <a:rPr lang="nl-NL" b="0" i="0" dirty="0">
                <a:solidFill>
                  <a:srgbClr val="253646"/>
                </a:solidFill>
                <a:effectLst/>
                <a:latin typeface="+mj-lt"/>
              </a:rPr>
              <a:t>beschrijven.</a:t>
            </a:r>
            <a:br>
              <a:rPr lang="nl-NL" dirty="0">
                <a:latin typeface="+mj-lt"/>
              </a:rPr>
            </a:br>
            <a:r>
              <a:rPr lang="nl-NL" b="0" i="0" dirty="0">
                <a:solidFill>
                  <a:srgbClr val="253646"/>
                </a:solidFill>
                <a:effectLst/>
                <a:latin typeface="+mj-lt"/>
              </a:rPr>
              <a:t>3. </a:t>
            </a:r>
            <a:r>
              <a:rPr lang="nl-NL" dirty="0">
                <a:solidFill>
                  <a:srgbClr val="253646"/>
                </a:solidFill>
                <a:latin typeface="+mj-lt"/>
              </a:rPr>
              <a:t>K</a:t>
            </a:r>
            <a:r>
              <a:rPr lang="nl-NL" b="0" i="0" dirty="0">
                <a:solidFill>
                  <a:srgbClr val="253646"/>
                </a:solidFill>
                <a:effectLst/>
                <a:latin typeface="+mj-lt"/>
              </a:rPr>
              <a:t>enmerken en voorbeelden te noemen van zes groepen dieren.</a:t>
            </a:r>
            <a:br>
              <a:rPr lang="nl-NL" dirty="0"/>
            </a:br>
            <a:endParaRPr lang="nl-B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0370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yan Blue ( #00ffff ) - plain background image">
            <a:extLst>
              <a:ext uri="{FF2B5EF4-FFF2-40B4-BE49-F238E27FC236}">
                <a16:creationId xmlns:a16="http://schemas.microsoft.com/office/drawing/2014/main" id="{29C7F525-020A-4E6E-66E7-D067440F3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956" y="-12700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ellen | StudyGo">
            <a:extLst>
              <a:ext uri="{FF2B5EF4-FFF2-40B4-BE49-F238E27FC236}">
                <a16:creationId xmlns:a16="http://schemas.microsoft.com/office/drawing/2014/main" id="{9965A6EB-A47F-8F37-3C15-460AEDDA35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30"/>
          <a:stretch/>
        </p:blipFill>
        <p:spPr bwMode="auto">
          <a:xfrm>
            <a:off x="314687" y="1585194"/>
            <a:ext cx="3789080" cy="484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13801264-3A83-B7B0-4D2A-4D944C3C3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3FABB696-B63C-A8C0-8E83-558D5FEEE0EA}"/>
              </a:ext>
            </a:extLst>
          </p:cNvPr>
          <p:cNvSpPr/>
          <p:nvPr/>
        </p:nvSpPr>
        <p:spPr>
          <a:xfrm>
            <a:off x="4204950" y="383126"/>
            <a:ext cx="3489812" cy="677800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DD47542-9CD8-896E-A0E1-642E69F8F4D3}"/>
              </a:ext>
            </a:extLst>
          </p:cNvPr>
          <p:cNvSpPr txBox="1"/>
          <p:nvPr/>
        </p:nvSpPr>
        <p:spPr>
          <a:xfrm>
            <a:off x="3283527" y="429638"/>
            <a:ext cx="536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Celkenmerken dier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136381-F7EB-AD6B-B512-58050F50C835}"/>
              </a:ext>
            </a:extLst>
          </p:cNvPr>
          <p:cNvCxnSpPr/>
          <p:nvPr/>
        </p:nvCxnSpPr>
        <p:spPr>
          <a:xfrm>
            <a:off x="3289966" y="2528922"/>
            <a:ext cx="758752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92F77A0-8459-5103-9237-C0F83BCC73D0}"/>
              </a:ext>
            </a:extLst>
          </p:cNvPr>
          <p:cNvSpPr txBox="1"/>
          <p:nvPr/>
        </p:nvSpPr>
        <p:spPr>
          <a:xfrm>
            <a:off x="4204951" y="2359645"/>
            <a:ext cx="1700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+mj-lt"/>
              </a:rPr>
              <a:t>Celkern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457A26-2CD5-0C11-A0F3-678CB2C16623}"/>
              </a:ext>
            </a:extLst>
          </p:cNvPr>
          <p:cNvSpPr txBox="1"/>
          <p:nvPr/>
        </p:nvSpPr>
        <p:spPr>
          <a:xfrm>
            <a:off x="4204951" y="3374930"/>
            <a:ext cx="1700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+mj-lt"/>
              </a:rPr>
              <a:t>Cytoplasma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5256ED-F8E8-CCA6-A613-0E4ACB7F3307}"/>
              </a:ext>
            </a:extLst>
          </p:cNvPr>
          <p:cNvSpPr txBox="1"/>
          <p:nvPr/>
        </p:nvSpPr>
        <p:spPr>
          <a:xfrm>
            <a:off x="4204950" y="4167979"/>
            <a:ext cx="1700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+mj-lt"/>
              </a:rPr>
              <a:t>Celmembraan</a:t>
            </a:r>
          </a:p>
        </p:txBody>
      </p:sp>
      <p:sp>
        <p:nvSpPr>
          <p:cNvPr id="16" name="Tekstvak 24">
            <a:extLst>
              <a:ext uri="{FF2B5EF4-FFF2-40B4-BE49-F238E27FC236}">
                <a16:creationId xmlns:a16="http://schemas.microsoft.com/office/drawing/2014/main" id="{79CBBFD4-5F6A-0AC9-A3A6-6B0B98AFFA9C}"/>
              </a:ext>
            </a:extLst>
          </p:cNvPr>
          <p:cNvSpPr txBox="1"/>
          <p:nvPr/>
        </p:nvSpPr>
        <p:spPr>
          <a:xfrm>
            <a:off x="7546916" y="2538833"/>
            <a:ext cx="4082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i="1" dirty="0">
                <a:latin typeface="+mj-lt"/>
              </a:rPr>
              <a:t>Dierlijke cellen zijn…</a:t>
            </a:r>
            <a:br>
              <a:rPr lang="nl-BE" sz="2000" i="1" dirty="0">
                <a:latin typeface="+mj-lt"/>
              </a:rPr>
            </a:br>
            <a:r>
              <a:rPr lang="nl-BE" sz="2000" dirty="0">
                <a:latin typeface="+mj-lt"/>
              </a:rPr>
              <a:t>Eencellig / Eencellig of meercellig</a:t>
            </a:r>
          </a:p>
        </p:txBody>
      </p:sp>
      <p:sp>
        <p:nvSpPr>
          <p:cNvPr id="17" name="Ovaal 25">
            <a:extLst>
              <a:ext uri="{FF2B5EF4-FFF2-40B4-BE49-F238E27FC236}">
                <a16:creationId xmlns:a16="http://schemas.microsoft.com/office/drawing/2014/main" id="{9EDBA678-6D2B-4981-7178-3093F2531C1A}"/>
              </a:ext>
            </a:extLst>
          </p:cNvPr>
          <p:cNvSpPr/>
          <p:nvPr/>
        </p:nvSpPr>
        <p:spPr>
          <a:xfrm>
            <a:off x="8607188" y="2771723"/>
            <a:ext cx="2636066" cy="6032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9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anten | StudyGo">
            <a:extLst>
              <a:ext uri="{FF2B5EF4-FFF2-40B4-BE49-F238E27FC236}">
                <a16:creationId xmlns:a16="http://schemas.microsoft.com/office/drawing/2014/main" id="{81372588-6A8E-51BB-1401-8E6D402D5F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97"/>
          <a:stretch/>
        </p:blipFill>
        <p:spPr bwMode="auto">
          <a:xfrm>
            <a:off x="4665077" y="994963"/>
            <a:ext cx="5424854" cy="188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13801264-3A83-B7B0-4D2A-4D944C3C3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700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3FABB696-B63C-A8C0-8E83-558D5FEEE0EA}"/>
              </a:ext>
            </a:extLst>
          </p:cNvPr>
          <p:cNvSpPr/>
          <p:nvPr/>
        </p:nvSpPr>
        <p:spPr>
          <a:xfrm>
            <a:off x="3283527" y="383126"/>
            <a:ext cx="5362575" cy="677800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DD47542-9CD8-896E-A0E1-642E69F8F4D3}"/>
              </a:ext>
            </a:extLst>
          </p:cNvPr>
          <p:cNvSpPr txBox="1"/>
          <p:nvPr/>
        </p:nvSpPr>
        <p:spPr>
          <a:xfrm>
            <a:off x="3283527" y="429638"/>
            <a:ext cx="536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Indeling van planten </a:t>
            </a:r>
          </a:p>
        </p:txBody>
      </p:sp>
      <p:pic>
        <p:nvPicPr>
          <p:cNvPr id="9" name="Picture 2" descr="Domein (biologie) - Wikipedia">
            <a:extLst>
              <a:ext uri="{FF2B5EF4-FFF2-40B4-BE49-F238E27FC236}">
                <a16:creationId xmlns:a16="http://schemas.microsoft.com/office/drawing/2014/main" id="{60468148-ADD4-E99E-CBDF-FFDF2817E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8"/>
          <a:stretch/>
        </p:blipFill>
        <p:spPr bwMode="auto">
          <a:xfrm>
            <a:off x="512397" y="1552412"/>
            <a:ext cx="2375846" cy="525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15">
            <a:extLst>
              <a:ext uri="{FF2B5EF4-FFF2-40B4-BE49-F238E27FC236}">
                <a16:creationId xmlns:a16="http://schemas.microsoft.com/office/drawing/2014/main" id="{6CD9E44F-3061-5BB9-04AC-60E88694AC1B}"/>
              </a:ext>
            </a:extLst>
          </p:cNvPr>
          <p:cNvSpPr txBox="1"/>
          <p:nvPr/>
        </p:nvSpPr>
        <p:spPr>
          <a:xfrm>
            <a:off x="731218" y="1060926"/>
            <a:ext cx="2069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+mj-lt"/>
              </a:rPr>
              <a:t>Taxonomische boom</a:t>
            </a:r>
          </a:p>
        </p:txBody>
      </p:sp>
      <p:cxnSp>
        <p:nvCxnSpPr>
          <p:cNvPr id="11" name="Rechte verbindingslijn met pijl 16">
            <a:extLst>
              <a:ext uri="{FF2B5EF4-FFF2-40B4-BE49-F238E27FC236}">
                <a16:creationId xmlns:a16="http://schemas.microsoft.com/office/drawing/2014/main" id="{BC9310AA-4B6C-0C52-B977-70BE4A6FE23F}"/>
              </a:ext>
            </a:extLst>
          </p:cNvPr>
          <p:cNvCxnSpPr>
            <a:cxnSpLocks/>
          </p:cNvCxnSpPr>
          <p:nvPr/>
        </p:nvCxnSpPr>
        <p:spPr>
          <a:xfrm>
            <a:off x="2829970" y="1918890"/>
            <a:ext cx="845289" cy="1651"/>
          </a:xfrm>
          <a:prstGeom prst="straightConnector1">
            <a:avLst/>
          </a:prstGeom>
          <a:ln w="158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kstvak 18">
            <a:extLst>
              <a:ext uri="{FF2B5EF4-FFF2-40B4-BE49-F238E27FC236}">
                <a16:creationId xmlns:a16="http://schemas.microsoft.com/office/drawing/2014/main" id="{433D249D-2C2B-6E95-A3CC-0DFE9AC44B96}"/>
              </a:ext>
            </a:extLst>
          </p:cNvPr>
          <p:cNvSpPr txBox="1"/>
          <p:nvPr/>
        </p:nvSpPr>
        <p:spPr>
          <a:xfrm>
            <a:off x="3675259" y="1750151"/>
            <a:ext cx="1365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Eukaryoten</a:t>
            </a:r>
          </a:p>
        </p:txBody>
      </p:sp>
      <p:cxnSp>
        <p:nvCxnSpPr>
          <p:cNvPr id="13" name="Rechte verbindingslijn met pijl 19">
            <a:extLst>
              <a:ext uri="{FF2B5EF4-FFF2-40B4-BE49-F238E27FC236}">
                <a16:creationId xmlns:a16="http://schemas.microsoft.com/office/drawing/2014/main" id="{69654731-474A-A201-9E42-52FC6F14A1AE}"/>
              </a:ext>
            </a:extLst>
          </p:cNvPr>
          <p:cNvCxnSpPr>
            <a:cxnSpLocks/>
          </p:cNvCxnSpPr>
          <p:nvPr/>
        </p:nvCxnSpPr>
        <p:spPr>
          <a:xfrm>
            <a:off x="2853188" y="2589379"/>
            <a:ext cx="845289" cy="1651"/>
          </a:xfrm>
          <a:prstGeom prst="straightConnector1">
            <a:avLst/>
          </a:prstGeom>
          <a:ln w="15875">
            <a:solidFill>
              <a:srgbClr val="78D8EE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kstvak 20">
            <a:extLst>
              <a:ext uri="{FF2B5EF4-FFF2-40B4-BE49-F238E27FC236}">
                <a16:creationId xmlns:a16="http://schemas.microsoft.com/office/drawing/2014/main" id="{10C912F8-FC73-60B9-9DB8-FE8B7583C7FA}"/>
              </a:ext>
            </a:extLst>
          </p:cNvPr>
          <p:cNvSpPr txBox="1"/>
          <p:nvPr/>
        </p:nvSpPr>
        <p:spPr>
          <a:xfrm>
            <a:off x="3698477" y="2401397"/>
            <a:ext cx="96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B0F0"/>
                </a:solidFill>
                <a:latin typeface="+mj-lt"/>
              </a:rPr>
              <a:t>Dieren</a:t>
            </a:r>
          </a:p>
        </p:txBody>
      </p:sp>
      <p:cxnSp>
        <p:nvCxnSpPr>
          <p:cNvPr id="15" name="Rechte verbindingslijn met pijl 21">
            <a:extLst>
              <a:ext uri="{FF2B5EF4-FFF2-40B4-BE49-F238E27FC236}">
                <a16:creationId xmlns:a16="http://schemas.microsoft.com/office/drawing/2014/main" id="{8969C83D-1EFB-8AD5-9E23-A929999E83BB}"/>
              </a:ext>
            </a:extLst>
          </p:cNvPr>
          <p:cNvCxnSpPr>
            <a:cxnSpLocks/>
          </p:cNvCxnSpPr>
          <p:nvPr/>
        </p:nvCxnSpPr>
        <p:spPr>
          <a:xfrm>
            <a:off x="2829970" y="3259868"/>
            <a:ext cx="1974774" cy="0"/>
          </a:xfrm>
          <a:prstGeom prst="straightConnector1">
            <a:avLst/>
          </a:prstGeom>
          <a:ln w="15875">
            <a:solidFill>
              <a:srgbClr val="7AECA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DDE954F-63B6-B0D6-0CBD-70441CF1E93E}"/>
              </a:ext>
            </a:extLst>
          </p:cNvPr>
          <p:cNvSpPr/>
          <p:nvPr/>
        </p:nvSpPr>
        <p:spPr>
          <a:xfrm>
            <a:off x="4956874" y="3067337"/>
            <a:ext cx="755775" cy="4774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205E5AC-CE09-0E26-C5FD-632A3C4D2928}"/>
              </a:ext>
            </a:extLst>
          </p:cNvPr>
          <p:cNvSpPr/>
          <p:nvPr/>
        </p:nvSpPr>
        <p:spPr>
          <a:xfrm>
            <a:off x="7834300" y="3069758"/>
            <a:ext cx="755775" cy="4774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3C17D46-2CCD-BE86-884B-C305AFEF36D1}"/>
              </a:ext>
            </a:extLst>
          </p:cNvPr>
          <p:cNvSpPr/>
          <p:nvPr/>
        </p:nvSpPr>
        <p:spPr>
          <a:xfrm>
            <a:off x="5908562" y="3069758"/>
            <a:ext cx="755775" cy="4774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9FAF7A7-EDA0-91AF-811B-C02D793CB2EE}"/>
              </a:ext>
            </a:extLst>
          </p:cNvPr>
          <p:cNvSpPr/>
          <p:nvPr/>
        </p:nvSpPr>
        <p:spPr>
          <a:xfrm>
            <a:off x="6843299" y="3079637"/>
            <a:ext cx="755775" cy="4774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2A2EBA1-256D-C858-FFCE-F8E638880924}"/>
              </a:ext>
            </a:extLst>
          </p:cNvPr>
          <p:cNvCxnSpPr>
            <a:cxnSpLocks/>
          </p:cNvCxnSpPr>
          <p:nvPr/>
        </p:nvCxnSpPr>
        <p:spPr>
          <a:xfrm>
            <a:off x="5313057" y="2990683"/>
            <a:ext cx="5829268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76A3B8E-046A-5AC6-2797-7F996DC1B498}"/>
              </a:ext>
            </a:extLst>
          </p:cNvPr>
          <p:cNvCxnSpPr>
            <a:cxnSpLocks/>
          </p:cNvCxnSpPr>
          <p:nvPr/>
        </p:nvCxnSpPr>
        <p:spPr>
          <a:xfrm flipH="1">
            <a:off x="6901994" y="2887227"/>
            <a:ext cx="582" cy="97106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622EDEB-54E8-048E-81CA-473EBD636F1E}"/>
              </a:ext>
            </a:extLst>
          </p:cNvPr>
          <p:cNvSpPr txBox="1"/>
          <p:nvPr/>
        </p:nvSpPr>
        <p:spPr>
          <a:xfrm>
            <a:off x="5071063" y="3177395"/>
            <a:ext cx="7557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1" dirty="0">
                <a:latin typeface="+mj-lt"/>
              </a:rPr>
              <a:t>Sponzen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C73E62A-DB0F-6E92-33A4-52C4AB750060}"/>
              </a:ext>
            </a:extLst>
          </p:cNvPr>
          <p:cNvSpPr/>
          <p:nvPr/>
        </p:nvSpPr>
        <p:spPr>
          <a:xfrm>
            <a:off x="6524689" y="2411567"/>
            <a:ext cx="755775" cy="4774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1872D0-97D2-B1B6-4EB9-6E0D4F5F4B38}"/>
              </a:ext>
            </a:extLst>
          </p:cNvPr>
          <p:cNvSpPr/>
          <p:nvPr/>
        </p:nvSpPr>
        <p:spPr>
          <a:xfrm>
            <a:off x="5631675" y="2403163"/>
            <a:ext cx="755775" cy="47746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FA4BFE-E3B7-128F-98F0-E8FA1A5FF4E4}"/>
              </a:ext>
            </a:extLst>
          </p:cNvPr>
          <p:cNvSpPr txBox="1"/>
          <p:nvPr/>
        </p:nvSpPr>
        <p:spPr>
          <a:xfrm>
            <a:off x="5741025" y="2533908"/>
            <a:ext cx="5591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b="1" dirty="0">
                <a:latin typeface="+mj-lt"/>
              </a:rPr>
              <a:t>Planten</a:t>
            </a:r>
            <a:endParaRPr lang="nl-NL" sz="8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09405-9F19-7361-EF6E-F9D65E303E95}"/>
              </a:ext>
            </a:extLst>
          </p:cNvPr>
          <p:cNvSpPr txBox="1"/>
          <p:nvPr/>
        </p:nvSpPr>
        <p:spPr>
          <a:xfrm>
            <a:off x="6664337" y="2533981"/>
            <a:ext cx="5591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b="1" dirty="0">
                <a:latin typeface="+mj-lt"/>
              </a:rPr>
              <a:t>Dieren</a:t>
            </a:r>
            <a:endParaRPr lang="nl-NL" sz="800" b="1" dirty="0">
              <a:latin typeface="+mj-lt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5FB0A15-5756-CBBE-18F7-C16E9D9E1783}"/>
              </a:ext>
            </a:extLst>
          </p:cNvPr>
          <p:cNvSpPr/>
          <p:nvPr/>
        </p:nvSpPr>
        <p:spPr>
          <a:xfrm>
            <a:off x="8818453" y="3071877"/>
            <a:ext cx="755775" cy="4774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B1FDB4C-5B44-D6D0-C4D7-34C24D305799}"/>
              </a:ext>
            </a:extLst>
          </p:cNvPr>
          <p:cNvSpPr/>
          <p:nvPr/>
        </p:nvSpPr>
        <p:spPr>
          <a:xfrm>
            <a:off x="9786943" y="3071877"/>
            <a:ext cx="755775" cy="4774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F24BAE5-5A25-7350-9110-E8F835D933C6}"/>
              </a:ext>
            </a:extLst>
          </p:cNvPr>
          <p:cNvSpPr/>
          <p:nvPr/>
        </p:nvSpPr>
        <p:spPr>
          <a:xfrm>
            <a:off x="10764438" y="3071877"/>
            <a:ext cx="755775" cy="4774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289BF0-B4BD-8231-2C63-DC2A98DAEDDD}"/>
              </a:ext>
            </a:extLst>
          </p:cNvPr>
          <p:cNvCxnSpPr>
            <a:cxnSpLocks/>
          </p:cNvCxnSpPr>
          <p:nvPr/>
        </p:nvCxnSpPr>
        <p:spPr>
          <a:xfrm>
            <a:off x="5320697" y="2987648"/>
            <a:ext cx="0" cy="79689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8861713-424C-E968-355F-5B9BF42561D3}"/>
              </a:ext>
            </a:extLst>
          </p:cNvPr>
          <p:cNvCxnSpPr>
            <a:cxnSpLocks/>
          </p:cNvCxnSpPr>
          <p:nvPr/>
        </p:nvCxnSpPr>
        <p:spPr>
          <a:xfrm>
            <a:off x="6300220" y="2987508"/>
            <a:ext cx="0" cy="79689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2F7C5B5-591F-CEA8-24F5-ADAAD7782371}"/>
              </a:ext>
            </a:extLst>
          </p:cNvPr>
          <p:cNvCxnSpPr>
            <a:cxnSpLocks/>
          </p:cNvCxnSpPr>
          <p:nvPr/>
        </p:nvCxnSpPr>
        <p:spPr>
          <a:xfrm>
            <a:off x="7221186" y="2997033"/>
            <a:ext cx="0" cy="79689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0F0239B-9763-437C-4FBB-5956DA8C8004}"/>
              </a:ext>
            </a:extLst>
          </p:cNvPr>
          <p:cNvCxnSpPr>
            <a:cxnSpLocks/>
          </p:cNvCxnSpPr>
          <p:nvPr/>
        </p:nvCxnSpPr>
        <p:spPr>
          <a:xfrm>
            <a:off x="8227691" y="2990683"/>
            <a:ext cx="0" cy="79689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E079F84-AE8C-DA02-AC59-26BA0FEB810A}"/>
              </a:ext>
            </a:extLst>
          </p:cNvPr>
          <p:cNvCxnSpPr>
            <a:cxnSpLocks/>
          </p:cNvCxnSpPr>
          <p:nvPr/>
        </p:nvCxnSpPr>
        <p:spPr>
          <a:xfrm>
            <a:off x="9196340" y="2998750"/>
            <a:ext cx="0" cy="79689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BB5BFD9-0280-5209-6A1B-EC5C08102ED7}"/>
              </a:ext>
            </a:extLst>
          </p:cNvPr>
          <p:cNvCxnSpPr>
            <a:cxnSpLocks/>
          </p:cNvCxnSpPr>
          <p:nvPr/>
        </p:nvCxnSpPr>
        <p:spPr>
          <a:xfrm>
            <a:off x="10167402" y="2990683"/>
            <a:ext cx="0" cy="79689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7F48C1D-E423-015F-24A7-0AA8FC2F2C4F}"/>
              </a:ext>
            </a:extLst>
          </p:cNvPr>
          <p:cNvCxnSpPr>
            <a:cxnSpLocks/>
          </p:cNvCxnSpPr>
          <p:nvPr/>
        </p:nvCxnSpPr>
        <p:spPr>
          <a:xfrm>
            <a:off x="11135372" y="2992400"/>
            <a:ext cx="0" cy="79689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2C8924C-A66B-8F09-AAF5-ADA9F6F2B310}"/>
              </a:ext>
            </a:extLst>
          </p:cNvPr>
          <p:cNvSpPr txBox="1"/>
          <p:nvPr/>
        </p:nvSpPr>
        <p:spPr>
          <a:xfrm>
            <a:off x="5985393" y="3181551"/>
            <a:ext cx="7557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1" dirty="0">
                <a:latin typeface="+mj-lt"/>
              </a:rPr>
              <a:t>Holtedieren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EE15D1-84C5-8DDD-B69A-58C4CB2B7AB8}"/>
              </a:ext>
            </a:extLst>
          </p:cNvPr>
          <p:cNvSpPr txBox="1"/>
          <p:nvPr/>
        </p:nvSpPr>
        <p:spPr>
          <a:xfrm>
            <a:off x="6962888" y="3186387"/>
            <a:ext cx="7557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1" dirty="0">
                <a:latin typeface="+mj-lt"/>
              </a:rPr>
              <a:t>Wormen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12E37A3-CEEA-11B3-7306-4A9423E17773}"/>
              </a:ext>
            </a:extLst>
          </p:cNvPr>
          <p:cNvSpPr txBox="1"/>
          <p:nvPr/>
        </p:nvSpPr>
        <p:spPr>
          <a:xfrm>
            <a:off x="7896480" y="3185684"/>
            <a:ext cx="7557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1" dirty="0">
                <a:latin typeface="+mj-lt"/>
              </a:rPr>
              <a:t>Weekdieren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A618209-BBFA-A00F-AA85-B10096C7F474}"/>
              </a:ext>
            </a:extLst>
          </p:cNvPr>
          <p:cNvSpPr txBox="1"/>
          <p:nvPr/>
        </p:nvSpPr>
        <p:spPr>
          <a:xfrm>
            <a:off x="8796441" y="3185684"/>
            <a:ext cx="8273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1" dirty="0">
                <a:latin typeface="+mj-lt"/>
              </a:rPr>
              <a:t>Geleedpotigen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B43B8EA-5A81-FE88-DC35-9B8E9195158D}"/>
              </a:ext>
            </a:extLst>
          </p:cNvPr>
          <p:cNvSpPr txBox="1"/>
          <p:nvPr/>
        </p:nvSpPr>
        <p:spPr>
          <a:xfrm>
            <a:off x="10782577" y="3190994"/>
            <a:ext cx="7984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1" dirty="0">
                <a:latin typeface="+mj-lt"/>
              </a:rPr>
              <a:t>Gewervelden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FEA1CB9-4A07-0546-4533-9464FE671AC2}"/>
              </a:ext>
            </a:extLst>
          </p:cNvPr>
          <p:cNvSpPr txBox="1"/>
          <p:nvPr/>
        </p:nvSpPr>
        <p:spPr>
          <a:xfrm>
            <a:off x="9767960" y="3190798"/>
            <a:ext cx="8019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1" dirty="0">
                <a:latin typeface="+mj-lt"/>
              </a:rPr>
              <a:t>Stekelhuidigen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3D87D20-F307-A072-C960-21FCD7E2BB6E}"/>
              </a:ext>
            </a:extLst>
          </p:cNvPr>
          <p:cNvSpPr txBox="1"/>
          <p:nvPr/>
        </p:nvSpPr>
        <p:spPr>
          <a:xfrm>
            <a:off x="4899349" y="4391660"/>
            <a:ext cx="5638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+mj-lt"/>
              </a:rPr>
              <a:t>Indeling van dieren hangt voornamelijk af van twee kenmerken: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sz="1600" dirty="0">
                <a:latin typeface="+mj-lt"/>
              </a:rPr>
              <a:t>Symmetrie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sz="1600" dirty="0">
                <a:latin typeface="+mj-lt"/>
              </a:rPr>
              <a:t>Skelet</a:t>
            </a:r>
          </a:p>
        </p:txBody>
      </p:sp>
    </p:spTree>
    <p:extLst>
      <p:ext uri="{BB962C8B-B14F-4D97-AF65-F5344CB8AC3E}">
        <p14:creationId xmlns:p14="http://schemas.microsoft.com/office/powerpoint/2010/main" val="52122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844989-4ED1-EA97-E2DE-A1DEC464C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108" y="2172494"/>
            <a:ext cx="9879782" cy="2966619"/>
          </a:xfrm>
          <a:prstGeom prst="rect">
            <a:avLst/>
          </a:prstGeom>
        </p:spPr>
      </p:pic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13801264-3A83-B7B0-4D2A-4D944C3C3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" y="-18397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101B3240-A0BF-7A9E-596D-F0C3B5729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846" y="1344613"/>
            <a:ext cx="10930577" cy="1655762"/>
          </a:xfrm>
        </p:spPr>
        <p:txBody>
          <a:bodyPr>
            <a:normAutofit/>
          </a:bodyPr>
          <a:lstStyle/>
          <a:p>
            <a:r>
              <a:rPr lang="nl-NL" sz="1800" b="1" dirty="0">
                <a:solidFill>
                  <a:srgbClr val="0070C0"/>
                </a:solidFill>
                <a:latin typeface="+mj-lt"/>
              </a:rPr>
              <a:t>Symmetrisch </a:t>
            </a:r>
            <a:r>
              <a:rPr lang="nl-NL" sz="1800" dirty="0">
                <a:latin typeface="+mj-lt"/>
              </a:rPr>
              <a:t>is wanneer je een organisme in twee gelijke helften kunt verdelen die elkaar </a:t>
            </a:r>
            <a:r>
              <a:rPr lang="nl-NL" sz="1800" dirty="0">
                <a:solidFill>
                  <a:srgbClr val="C00000"/>
                </a:solidFill>
                <a:latin typeface="+mj-lt"/>
              </a:rPr>
              <a:t>spiegelbeeld</a:t>
            </a:r>
            <a:r>
              <a:rPr lang="nl-NL" sz="1800" dirty="0">
                <a:latin typeface="+mj-lt"/>
              </a:rPr>
              <a:t> zijn.</a:t>
            </a:r>
          </a:p>
          <a:p>
            <a:endParaRPr lang="nl-NL" sz="1800" dirty="0">
              <a:latin typeface="+mj-lt"/>
            </a:endParaRPr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3FABB696-B63C-A8C0-8E83-558D5FEEE0EA}"/>
              </a:ext>
            </a:extLst>
          </p:cNvPr>
          <p:cNvSpPr/>
          <p:nvPr/>
        </p:nvSpPr>
        <p:spPr>
          <a:xfrm>
            <a:off x="4722125" y="383126"/>
            <a:ext cx="2367887" cy="677800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DD47542-9CD8-896E-A0E1-642E69F8F4D3}"/>
              </a:ext>
            </a:extLst>
          </p:cNvPr>
          <p:cNvSpPr txBox="1"/>
          <p:nvPr/>
        </p:nvSpPr>
        <p:spPr>
          <a:xfrm>
            <a:off x="3283527" y="429638"/>
            <a:ext cx="536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Symmetrie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54A2AA-4481-C81A-F7E2-A03B211C44E7}"/>
              </a:ext>
            </a:extLst>
          </p:cNvPr>
          <p:cNvSpPr txBox="1"/>
          <p:nvPr/>
        </p:nvSpPr>
        <p:spPr>
          <a:xfrm>
            <a:off x="2224585" y="1896876"/>
            <a:ext cx="1550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latin typeface="+mj-lt"/>
              </a:rPr>
              <a:t>Kever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63F08D-DA9A-5882-EE00-D93D7D0BE2F9}"/>
              </a:ext>
            </a:extLst>
          </p:cNvPr>
          <p:cNvSpPr txBox="1"/>
          <p:nvPr/>
        </p:nvSpPr>
        <p:spPr>
          <a:xfrm>
            <a:off x="5993641" y="1914389"/>
            <a:ext cx="1550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latin typeface="+mj-lt"/>
              </a:rPr>
              <a:t>Zeester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B42451-7AD8-8900-FAF7-341E1AD7BE83}"/>
              </a:ext>
            </a:extLst>
          </p:cNvPr>
          <p:cNvSpPr txBox="1"/>
          <p:nvPr/>
        </p:nvSpPr>
        <p:spPr>
          <a:xfrm>
            <a:off x="9485629" y="2203224"/>
            <a:ext cx="1550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latin typeface="+mj-lt"/>
              </a:rPr>
              <a:t>Spons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7A9BE2-BCEB-78EF-288A-E6596DDA1C14}"/>
              </a:ext>
            </a:extLst>
          </p:cNvPr>
          <p:cNvSpPr txBox="1"/>
          <p:nvPr/>
        </p:nvSpPr>
        <p:spPr>
          <a:xfrm>
            <a:off x="1426191" y="5344110"/>
            <a:ext cx="3050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>
                <a:solidFill>
                  <a:srgbClr val="0070C0"/>
                </a:solidFill>
                <a:latin typeface="+mj-lt"/>
              </a:rPr>
              <a:t>Tweezijdig symmetrisch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6E6B3E-A902-C2A4-25F4-E7A2FA327E64}"/>
              </a:ext>
            </a:extLst>
          </p:cNvPr>
          <p:cNvSpPr txBox="1"/>
          <p:nvPr/>
        </p:nvSpPr>
        <p:spPr>
          <a:xfrm>
            <a:off x="5106538" y="5344110"/>
            <a:ext cx="3050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>
                <a:solidFill>
                  <a:srgbClr val="0070C0"/>
                </a:solidFill>
                <a:latin typeface="+mj-lt"/>
              </a:rPr>
              <a:t>Meervoudig symmetrisch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593C61-F15D-AC48-5A27-16479E21AF73}"/>
              </a:ext>
            </a:extLst>
          </p:cNvPr>
          <p:cNvSpPr txBox="1"/>
          <p:nvPr/>
        </p:nvSpPr>
        <p:spPr>
          <a:xfrm>
            <a:off x="8865277" y="5344110"/>
            <a:ext cx="3050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>
                <a:solidFill>
                  <a:srgbClr val="0070C0"/>
                </a:solidFill>
                <a:latin typeface="+mj-lt"/>
              </a:rPr>
              <a:t>Niet-symmetrisch</a:t>
            </a:r>
          </a:p>
        </p:txBody>
      </p:sp>
    </p:spTree>
    <p:extLst>
      <p:ext uri="{BB962C8B-B14F-4D97-AF65-F5344CB8AC3E}">
        <p14:creationId xmlns:p14="http://schemas.microsoft.com/office/powerpoint/2010/main" val="321418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13801264-3A83-B7B0-4D2A-4D944C3C3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101B3240-A0BF-7A9E-596D-F0C3B5729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1902" y="1337789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nl-NL" sz="1800" b="1" dirty="0">
                <a:solidFill>
                  <a:srgbClr val="0070C0"/>
                </a:solidFill>
                <a:latin typeface="+mj-lt"/>
              </a:rPr>
              <a:t>Skelet </a:t>
            </a:r>
            <a:r>
              <a:rPr lang="nl-NL" sz="1800" dirty="0">
                <a:latin typeface="+mj-lt"/>
              </a:rPr>
              <a:t>is het geheel van botten en beenderen in een organisme</a:t>
            </a:r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3FABB696-B63C-A8C0-8E83-558D5FEEE0EA}"/>
              </a:ext>
            </a:extLst>
          </p:cNvPr>
          <p:cNvSpPr/>
          <p:nvPr/>
        </p:nvSpPr>
        <p:spPr>
          <a:xfrm>
            <a:off x="3283527" y="383126"/>
            <a:ext cx="5362575" cy="677800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DD47542-9CD8-896E-A0E1-642E69F8F4D3}"/>
              </a:ext>
            </a:extLst>
          </p:cNvPr>
          <p:cNvSpPr txBox="1"/>
          <p:nvPr/>
        </p:nvSpPr>
        <p:spPr>
          <a:xfrm>
            <a:off x="3283527" y="429638"/>
            <a:ext cx="536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Skelet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3BCF1D-437C-C59A-0016-D115B10C6B18}"/>
              </a:ext>
            </a:extLst>
          </p:cNvPr>
          <p:cNvSpPr/>
          <p:nvPr/>
        </p:nvSpPr>
        <p:spPr>
          <a:xfrm>
            <a:off x="1325074" y="1924334"/>
            <a:ext cx="1958453" cy="61415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Geen skelet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EB0E90-78C7-D429-4EC9-FEA0680E677D}"/>
              </a:ext>
            </a:extLst>
          </p:cNvPr>
          <p:cNvSpPr/>
          <p:nvPr/>
        </p:nvSpPr>
        <p:spPr>
          <a:xfrm>
            <a:off x="5059907" y="1924334"/>
            <a:ext cx="1958453" cy="61415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Uitwendig skelet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77A0FA0-6EA8-A854-2041-3C37FEFD3CAE}"/>
              </a:ext>
            </a:extLst>
          </p:cNvPr>
          <p:cNvSpPr/>
          <p:nvPr/>
        </p:nvSpPr>
        <p:spPr>
          <a:xfrm>
            <a:off x="8646102" y="1924334"/>
            <a:ext cx="1958453" cy="61415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Inwendig skelet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20A3F50-136D-3476-AB35-3F57EB04793A}"/>
              </a:ext>
            </a:extLst>
          </p:cNvPr>
          <p:cNvCxnSpPr>
            <a:stCxn id="4" idx="2"/>
          </p:cNvCxnSpPr>
          <p:nvPr/>
        </p:nvCxnSpPr>
        <p:spPr>
          <a:xfrm flipH="1">
            <a:off x="2304300" y="2538484"/>
            <a:ext cx="1" cy="586853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4C7F05C-44D8-DB14-2B89-6DA699655672}"/>
              </a:ext>
            </a:extLst>
          </p:cNvPr>
          <p:cNvCxnSpPr/>
          <p:nvPr/>
        </p:nvCxnSpPr>
        <p:spPr>
          <a:xfrm flipH="1">
            <a:off x="6039132" y="2538484"/>
            <a:ext cx="1" cy="586853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3EFBFFE-0198-582E-0DE1-81541EF9DD8E}"/>
              </a:ext>
            </a:extLst>
          </p:cNvPr>
          <p:cNvCxnSpPr/>
          <p:nvPr/>
        </p:nvCxnSpPr>
        <p:spPr>
          <a:xfrm flipH="1">
            <a:off x="9690014" y="2538484"/>
            <a:ext cx="1" cy="586853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3074" name="Picture 2" descr="waterverf zee egel 16534717 PNG">
            <a:extLst>
              <a:ext uri="{FF2B5EF4-FFF2-40B4-BE49-F238E27FC236}">
                <a16:creationId xmlns:a16="http://schemas.microsoft.com/office/drawing/2014/main" id="{8EF9086D-B2FC-50FC-ACDA-14BA0FBCD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1" y="3584777"/>
            <a:ext cx="1480025" cy="146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lauw kwal illustratie vrij icoon 22506740 PNG">
            <a:extLst>
              <a:ext uri="{FF2B5EF4-FFF2-40B4-BE49-F238E27FC236}">
                <a16:creationId xmlns:a16="http://schemas.microsoft.com/office/drawing/2014/main" id="{747E08C0-E99C-AA81-FF2D-DF2C18688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155" y="2944314"/>
            <a:ext cx="2450910" cy="245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ctopus png with AI generated. 24722208 PNG">
            <a:extLst>
              <a:ext uri="{FF2B5EF4-FFF2-40B4-BE49-F238E27FC236}">
                <a16:creationId xmlns:a16="http://schemas.microsoft.com/office/drawing/2014/main" id="{1A0AB432-05B3-C28F-F4A4-E78BDEEDD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9" y="5402049"/>
            <a:ext cx="2163171" cy="121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pin transparante png 8531261 PNG">
            <a:extLst>
              <a:ext uri="{FF2B5EF4-FFF2-40B4-BE49-F238E27FC236}">
                <a16:creationId xmlns:a16="http://schemas.microsoft.com/office/drawing/2014/main" id="{199BC776-9F85-91BD-9DE6-32AFEAF02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429" y="2722207"/>
            <a:ext cx="1770987" cy="177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vers rauw kreeft geïsoleerd Aan wit achtergrond met knipsel pad 10833997 PNG">
            <a:extLst>
              <a:ext uri="{FF2B5EF4-FFF2-40B4-BE49-F238E27FC236}">
                <a16:creationId xmlns:a16="http://schemas.microsoft.com/office/drawing/2014/main" id="{8F715E06-7614-F658-C019-B00FB7E7E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920" y="4489125"/>
            <a:ext cx="2617787" cy="198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710D2AA5-2C7D-3DE1-2FF6-5F5CA2021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079">
            <a:off x="7642035" y="2810487"/>
            <a:ext cx="3505682" cy="233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menselijk lichaam skelet 19050977 PNG">
            <a:extLst>
              <a:ext uri="{FF2B5EF4-FFF2-40B4-BE49-F238E27FC236}">
                <a16:creationId xmlns:a16="http://schemas.microsoft.com/office/drawing/2014/main" id="{E4EE118D-96E5-CBEB-AA84-AA20B33E4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204" y="4251431"/>
            <a:ext cx="945357" cy="23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61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E0880C-F696-609A-0C21-BC9D980B1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257" y="2069385"/>
            <a:ext cx="3771928" cy="32480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44B105-851D-D21C-76B5-4C8781071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48" y="165522"/>
            <a:ext cx="6444388" cy="4416555"/>
          </a:xfrm>
          <a:prstGeom prst="rect">
            <a:avLst/>
          </a:prstGeom>
        </p:spPr>
      </p:pic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13801264-3A83-B7B0-4D2A-4D944C3C3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132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Nickelodeon Sticker by SpongeBob SquarePants">
            <a:extLst>
              <a:ext uri="{FF2B5EF4-FFF2-40B4-BE49-F238E27FC236}">
                <a16:creationId xmlns:a16="http://schemas.microsoft.com/office/drawing/2014/main" id="{0B00F85E-6D2F-E602-FBCC-76471C720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95" y="4442654"/>
            <a:ext cx="2157554" cy="218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03887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344</Words>
  <Application>Microsoft Office PowerPoint</Application>
  <PresentationFormat>Widescreen</PresentationFormat>
  <Paragraphs>92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Kantoorthema</vt:lpstr>
      <vt:lpstr>Dieren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mike baets</dc:creator>
  <cp:lastModifiedBy>Mike baets</cp:lastModifiedBy>
  <cp:revision>5</cp:revision>
  <dcterms:created xsi:type="dcterms:W3CDTF">2023-08-17T09:41:25Z</dcterms:created>
  <dcterms:modified xsi:type="dcterms:W3CDTF">2024-11-24T13:00:24Z</dcterms:modified>
</cp:coreProperties>
</file>