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77" r:id="rId7"/>
    <p:sldId id="275" r:id="rId8"/>
    <p:sldId id="276" r:id="rId9"/>
    <p:sldId id="279" r:id="rId10"/>
    <p:sldId id="308" r:id="rId11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87F58-9A4B-4FD7-8D9D-1F4EEFD3125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58C3E1C-2C0A-4F4C-92E1-FA4CA92ABFDB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Leren </a:t>
          </a:r>
          <a:endParaRPr lang="en-US" sz="1600" dirty="0">
            <a:latin typeface="+mj-lt"/>
          </a:endParaRPr>
        </a:p>
      </dgm:t>
    </dgm:pt>
    <dgm:pt modelId="{B630E789-BDF0-4F2C-8F80-2DA32A980469}" type="parTrans" cxnId="{1632AA78-5912-41EF-B9AA-916B815475FE}">
      <dgm:prSet/>
      <dgm:spPr/>
      <dgm:t>
        <a:bodyPr/>
        <a:lstStyle/>
        <a:p>
          <a:endParaRPr lang="en-US"/>
        </a:p>
      </dgm:t>
    </dgm:pt>
    <dgm:pt modelId="{EF9F3F1C-8942-4785-A0A4-6BA8AAC086D1}" type="sibTrans" cxnId="{1632AA78-5912-41EF-B9AA-916B815475FE}">
      <dgm:prSet/>
      <dgm:spPr/>
      <dgm:t>
        <a:bodyPr/>
        <a:lstStyle/>
        <a:p>
          <a:endParaRPr lang="en-US"/>
        </a:p>
      </dgm:t>
    </dgm:pt>
    <dgm:pt modelId="{CF8ABD63-CCDE-48F9-88E6-2F1551806991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Zijn je samenvattingen in orde?</a:t>
          </a:r>
          <a:endParaRPr lang="en-US" sz="1600" dirty="0">
            <a:latin typeface="+mj-lt"/>
          </a:endParaRPr>
        </a:p>
      </dgm:t>
    </dgm:pt>
    <dgm:pt modelId="{18878660-F6B4-416C-A1BD-38197F61F5AE}" type="parTrans" cxnId="{FCAD8B59-C903-4039-B2A9-704B534B3351}">
      <dgm:prSet/>
      <dgm:spPr/>
      <dgm:t>
        <a:bodyPr/>
        <a:lstStyle/>
        <a:p>
          <a:endParaRPr lang="en-US"/>
        </a:p>
      </dgm:t>
    </dgm:pt>
    <dgm:pt modelId="{3AF7EBFA-9925-447D-8E67-E876CF23FB65}" type="sibTrans" cxnId="{FCAD8B59-C903-4039-B2A9-704B534B3351}">
      <dgm:prSet/>
      <dgm:spPr/>
      <dgm:t>
        <a:bodyPr/>
        <a:lstStyle/>
        <a:p>
          <a:endParaRPr lang="en-US"/>
        </a:p>
      </dgm:t>
    </dgm:pt>
    <dgm:pt modelId="{05AFBC1F-F500-4D6E-92DE-128A05F93647}">
      <dgm:prSet custT="1"/>
      <dgm:spPr/>
      <dgm:t>
        <a:bodyPr/>
        <a:lstStyle/>
        <a:p>
          <a:pPr>
            <a:defRPr cap="all"/>
          </a:pPr>
          <a:r>
            <a:rPr lang="nl-NL" sz="1600" dirty="0">
              <a:latin typeface="+mj-lt"/>
            </a:rPr>
            <a:t>Voorbereiden</a:t>
          </a:r>
          <a:endParaRPr lang="en-US" sz="1600" dirty="0">
            <a:latin typeface="+mj-lt"/>
          </a:endParaRPr>
        </a:p>
      </dgm:t>
    </dgm:pt>
    <dgm:pt modelId="{61EF4A55-62D5-48AF-AFE7-5A12C5AE3EED}" type="sibTrans" cxnId="{0EEAB2C2-F982-4B81-B098-7A4BCF34AE7D}">
      <dgm:prSet/>
      <dgm:spPr/>
      <dgm:t>
        <a:bodyPr/>
        <a:lstStyle/>
        <a:p>
          <a:endParaRPr lang="en-US"/>
        </a:p>
      </dgm:t>
    </dgm:pt>
    <dgm:pt modelId="{714D40B6-03B0-42D9-B3F0-565058F97AD4}" type="parTrans" cxnId="{0EEAB2C2-F982-4B81-B098-7A4BCF34AE7D}">
      <dgm:prSet/>
      <dgm:spPr/>
      <dgm:t>
        <a:bodyPr/>
        <a:lstStyle/>
        <a:p>
          <a:endParaRPr lang="en-US"/>
        </a:p>
      </dgm:t>
    </dgm:pt>
    <dgm:pt modelId="{B6E97FBA-CB8A-4889-99B6-7FD8FBD232B5}" type="pres">
      <dgm:prSet presAssocID="{D5087F58-9A4B-4FD7-8D9D-1F4EEFD31250}" presName="root" presStyleCnt="0">
        <dgm:presLayoutVars>
          <dgm:dir/>
          <dgm:resizeHandles val="exact"/>
        </dgm:presLayoutVars>
      </dgm:prSet>
      <dgm:spPr/>
    </dgm:pt>
    <dgm:pt modelId="{AFA7B3F6-EC1A-4CBD-A15A-277C07D6C52C}" type="pres">
      <dgm:prSet presAssocID="{658C3E1C-2C0A-4F4C-92E1-FA4CA92ABFDB}" presName="compNode" presStyleCnt="0"/>
      <dgm:spPr/>
    </dgm:pt>
    <dgm:pt modelId="{07167935-4709-4959-9F4E-58407CA7391D}" type="pres">
      <dgm:prSet presAssocID="{658C3E1C-2C0A-4F4C-92E1-FA4CA92ABFD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6BCA29B-AD80-47BC-8A1B-3E973F6DB84C}" type="pres">
      <dgm:prSet presAssocID="{658C3E1C-2C0A-4F4C-92E1-FA4CA92ABF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B645E451-4644-417A-A1F3-8C34C0FEE892}" type="pres">
      <dgm:prSet presAssocID="{658C3E1C-2C0A-4F4C-92E1-FA4CA92ABFDB}" presName="spaceRect" presStyleCnt="0"/>
      <dgm:spPr/>
    </dgm:pt>
    <dgm:pt modelId="{84C2BD40-88C2-477D-A210-EA385F8008CE}" type="pres">
      <dgm:prSet presAssocID="{658C3E1C-2C0A-4F4C-92E1-FA4CA92ABFDB}" presName="textRect" presStyleLbl="revTx" presStyleIdx="0" presStyleCnt="3" custLinFactNeighborX="-353" custLinFactNeighborY="-46653">
        <dgm:presLayoutVars>
          <dgm:chMax val="1"/>
          <dgm:chPref val="1"/>
        </dgm:presLayoutVars>
      </dgm:prSet>
      <dgm:spPr/>
    </dgm:pt>
    <dgm:pt modelId="{87D2A9BA-4A74-4D53-A770-56EEAAD187F5}" type="pres">
      <dgm:prSet presAssocID="{EF9F3F1C-8942-4785-A0A4-6BA8AAC086D1}" presName="sibTrans" presStyleCnt="0"/>
      <dgm:spPr/>
    </dgm:pt>
    <dgm:pt modelId="{521B4599-34AD-4088-9158-E05DA235E201}" type="pres">
      <dgm:prSet presAssocID="{CF8ABD63-CCDE-48F9-88E6-2F1551806991}" presName="compNode" presStyleCnt="0"/>
      <dgm:spPr/>
    </dgm:pt>
    <dgm:pt modelId="{628E004B-19BF-41F0-A5CD-EC97B64C8A5E}" type="pres">
      <dgm:prSet presAssocID="{CF8ABD63-CCDE-48F9-88E6-2F155180699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135190E-3B62-4FD0-9896-49B3FCA0711E}" type="pres">
      <dgm:prSet presAssocID="{CF8ABD63-CCDE-48F9-88E6-2F1551806991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18CC4E4D-EFE0-4835-8DDC-A533B8A53F38}" type="pres">
      <dgm:prSet presAssocID="{CF8ABD63-CCDE-48F9-88E6-2F1551806991}" presName="spaceRect" presStyleCnt="0"/>
      <dgm:spPr/>
    </dgm:pt>
    <dgm:pt modelId="{E754325C-4221-4D58-A3A3-D8D53022188E}" type="pres">
      <dgm:prSet presAssocID="{CF8ABD63-CCDE-48F9-88E6-2F1551806991}" presName="textRect" presStyleLbl="revTx" presStyleIdx="1" presStyleCnt="3" custLinFactX="13424" custLinFactNeighborX="100000" custLinFactNeighborY="-52539">
        <dgm:presLayoutVars>
          <dgm:chMax val="1"/>
          <dgm:chPref val="1"/>
        </dgm:presLayoutVars>
      </dgm:prSet>
      <dgm:spPr/>
    </dgm:pt>
    <dgm:pt modelId="{C38CEE49-F896-4EBE-BD92-502FD3B64174}" type="pres">
      <dgm:prSet presAssocID="{3AF7EBFA-9925-447D-8E67-E876CF23FB65}" presName="sibTrans" presStyleCnt="0"/>
      <dgm:spPr/>
    </dgm:pt>
    <dgm:pt modelId="{B6CCAAF1-5A8A-4A34-A1EA-64EFBF5CE080}" type="pres">
      <dgm:prSet presAssocID="{05AFBC1F-F500-4D6E-92DE-128A05F93647}" presName="compNode" presStyleCnt="0"/>
      <dgm:spPr/>
    </dgm:pt>
    <dgm:pt modelId="{440793BC-608C-42E9-88AF-006458996EF7}" type="pres">
      <dgm:prSet presAssocID="{05AFBC1F-F500-4D6E-92DE-128A05F9364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C28DAF3-07B1-474B-9109-6C541FA8219F}" type="pres">
      <dgm:prSet presAssocID="{05AFBC1F-F500-4D6E-92DE-128A05F93647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0EA045B0-0B99-4427-9DC8-437957278D0B}" type="pres">
      <dgm:prSet presAssocID="{05AFBC1F-F500-4D6E-92DE-128A05F93647}" presName="spaceRect" presStyleCnt="0"/>
      <dgm:spPr/>
    </dgm:pt>
    <dgm:pt modelId="{BCA50469-C543-4B6B-B7C8-C0DA73BF41BE}" type="pres">
      <dgm:prSet presAssocID="{05AFBC1F-F500-4D6E-92DE-128A05F93647}" presName="textRect" presStyleLbl="revTx" presStyleIdx="2" presStyleCnt="3" custLinFactX="-23367" custLinFactNeighborX="-100000" custLinFactNeighborY="-49742">
        <dgm:presLayoutVars>
          <dgm:chMax val="1"/>
          <dgm:chPref val="1"/>
        </dgm:presLayoutVars>
      </dgm:prSet>
      <dgm:spPr/>
    </dgm:pt>
  </dgm:ptLst>
  <dgm:cxnLst>
    <dgm:cxn modelId="{4CDD3A0F-EECE-420A-A036-97192ECD8893}" type="presOf" srcId="{D5087F58-9A4B-4FD7-8D9D-1F4EEFD31250}" destId="{B6E97FBA-CB8A-4889-99B6-7FD8FBD232B5}" srcOrd="0" destOrd="0" presId="urn:microsoft.com/office/officeart/2018/5/layout/IconLeafLabelList"/>
    <dgm:cxn modelId="{5414673B-18CD-4D6B-8AAE-955E77625C87}" type="presOf" srcId="{CF8ABD63-CCDE-48F9-88E6-2F1551806991}" destId="{E754325C-4221-4D58-A3A3-D8D53022188E}" srcOrd="0" destOrd="0" presId="urn:microsoft.com/office/officeart/2018/5/layout/IconLeafLabelList"/>
    <dgm:cxn modelId="{1632AA78-5912-41EF-B9AA-916B815475FE}" srcId="{D5087F58-9A4B-4FD7-8D9D-1F4EEFD31250}" destId="{658C3E1C-2C0A-4F4C-92E1-FA4CA92ABFDB}" srcOrd="0" destOrd="0" parTransId="{B630E789-BDF0-4F2C-8F80-2DA32A980469}" sibTransId="{EF9F3F1C-8942-4785-A0A4-6BA8AAC086D1}"/>
    <dgm:cxn modelId="{FCAD8B59-C903-4039-B2A9-704B534B3351}" srcId="{D5087F58-9A4B-4FD7-8D9D-1F4EEFD31250}" destId="{CF8ABD63-CCDE-48F9-88E6-2F1551806991}" srcOrd="1" destOrd="0" parTransId="{18878660-F6B4-416C-A1BD-38197F61F5AE}" sibTransId="{3AF7EBFA-9925-447D-8E67-E876CF23FB65}"/>
    <dgm:cxn modelId="{0EEAB2C2-F982-4B81-B098-7A4BCF34AE7D}" srcId="{D5087F58-9A4B-4FD7-8D9D-1F4EEFD31250}" destId="{05AFBC1F-F500-4D6E-92DE-128A05F93647}" srcOrd="2" destOrd="0" parTransId="{714D40B6-03B0-42D9-B3F0-565058F97AD4}" sibTransId="{61EF4A55-62D5-48AF-AFE7-5A12C5AE3EED}"/>
    <dgm:cxn modelId="{70CB8AC6-8BC4-4971-B246-1A23CB013A31}" type="presOf" srcId="{658C3E1C-2C0A-4F4C-92E1-FA4CA92ABFDB}" destId="{84C2BD40-88C2-477D-A210-EA385F8008CE}" srcOrd="0" destOrd="0" presId="urn:microsoft.com/office/officeart/2018/5/layout/IconLeafLabelList"/>
    <dgm:cxn modelId="{EFC8F2D9-5062-4352-B258-AA1CD92000D7}" type="presOf" srcId="{05AFBC1F-F500-4D6E-92DE-128A05F93647}" destId="{BCA50469-C543-4B6B-B7C8-C0DA73BF41BE}" srcOrd="0" destOrd="0" presId="urn:microsoft.com/office/officeart/2018/5/layout/IconLeafLabelList"/>
    <dgm:cxn modelId="{A5FD9AF6-1D86-4233-BA1B-C09A8D3C9EB2}" type="presParOf" srcId="{B6E97FBA-CB8A-4889-99B6-7FD8FBD232B5}" destId="{AFA7B3F6-EC1A-4CBD-A15A-277C07D6C52C}" srcOrd="0" destOrd="0" presId="urn:microsoft.com/office/officeart/2018/5/layout/IconLeafLabelList"/>
    <dgm:cxn modelId="{620F256C-4462-4BF9-81CB-B3BB2B661543}" type="presParOf" srcId="{AFA7B3F6-EC1A-4CBD-A15A-277C07D6C52C}" destId="{07167935-4709-4959-9F4E-58407CA7391D}" srcOrd="0" destOrd="0" presId="urn:microsoft.com/office/officeart/2018/5/layout/IconLeafLabelList"/>
    <dgm:cxn modelId="{EB48233C-795B-423E-A9C9-F92120F982CD}" type="presParOf" srcId="{AFA7B3F6-EC1A-4CBD-A15A-277C07D6C52C}" destId="{A6BCA29B-AD80-47BC-8A1B-3E973F6DB84C}" srcOrd="1" destOrd="0" presId="urn:microsoft.com/office/officeart/2018/5/layout/IconLeafLabelList"/>
    <dgm:cxn modelId="{9FF161AB-140D-4E86-B59E-58D8B866A047}" type="presParOf" srcId="{AFA7B3F6-EC1A-4CBD-A15A-277C07D6C52C}" destId="{B645E451-4644-417A-A1F3-8C34C0FEE892}" srcOrd="2" destOrd="0" presId="urn:microsoft.com/office/officeart/2018/5/layout/IconLeafLabelList"/>
    <dgm:cxn modelId="{69548177-9646-4D73-8843-03D24B446A63}" type="presParOf" srcId="{AFA7B3F6-EC1A-4CBD-A15A-277C07D6C52C}" destId="{84C2BD40-88C2-477D-A210-EA385F8008CE}" srcOrd="3" destOrd="0" presId="urn:microsoft.com/office/officeart/2018/5/layout/IconLeafLabelList"/>
    <dgm:cxn modelId="{C2753DDC-D96D-4278-AA45-867F66694B7D}" type="presParOf" srcId="{B6E97FBA-CB8A-4889-99B6-7FD8FBD232B5}" destId="{87D2A9BA-4A74-4D53-A770-56EEAAD187F5}" srcOrd="1" destOrd="0" presId="urn:microsoft.com/office/officeart/2018/5/layout/IconLeafLabelList"/>
    <dgm:cxn modelId="{6F5954FC-ADE1-426E-A8E2-ECEFEC410C67}" type="presParOf" srcId="{B6E97FBA-CB8A-4889-99B6-7FD8FBD232B5}" destId="{521B4599-34AD-4088-9158-E05DA235E201}" srcOrd="2" destOrd="0" presId="urn:microsoft.com/office/officeart/2018/5/layout/IconLeafLabelList"/>
    <dgm:cxn modelId="{0C5F3029-34E4-426A-AC3E-766744FF6E27}" type="presParOf" srcId="{521B4599-34AD-4088-9158-E05DA235E201}" destId="{628E004B-19BF-41F0-A5CD-EC97B64C8A5E}" srcOrd="0" destOrd="0" presId="urn:microsoft.com/office/officeart/2018/5/layout/IconLeafLabelList"/>
    <dgm:cxn modelId="{68FFC545-B7FF-41D0-BB2E-B8E1EE715F91}" type="presParOf" srcId="{521B4599-34AD-4088-9158-E05DA235E201}" destId="{1135190E-3B62-4FD0-9896-49B3FCA0711E}" srcOrd="1" destOrd="0" presId="urn:microsoft.com/office/officeart/2018/5/layout/IconLeafLabelList"/>
    <dgm:cxn modelId="{3D45FE3F-7218-4FF0-AF01-0AAF43CB12DC}" type="presParOf" srcId="{521B4599-34AD-4088-9158-E05DA235E201}" destId="{18CC4E4D-EFE0-4835-8DDC-A533B8A53F38}" srcOrd="2" destOrd="0" presId="urn:microsoft.com/office/officeart/2018/5/layout/IconLeafLabelList"/>
    <dgm:cxn modelId="{B30244FB-4669-46B4-BE8C-C44D871C72AF}" type="presParOf" srcId="{521B4599-34AD-4088-9158-E05DA235E201}" destId="{E754325C-4221-4D58-A3A3-D8D53022188E}" srcOrd="3" destOrd="0" presId="urn:microsoft.com/office/officeart/2018/5/layout/IconLeafLabelList"/>
    <dgm:cxn modelId="{EDDDBAFB-0D8D-4139-B6A6-2773A27B6A0F}" type="presParOf" srcId="{B6E97FBA-CB8A-4889-99B6-7FD8FBD232B5}" destId="{C38CEE49-F896-4EBE-BD92-502FD3B64174}" srcOrd="3" destOrd="0" presId="urn:microsoft.com/office/officeart/2018/5/layout/IconLeafLabelList"/>
    <dgm:cxn modelId="{6AF2C738-43EB-40BF-8F13-C253355526DE}" type="presParOf" srcId="{B6E97FBA-CB8A-4889-99B6-7FD8FBD232B5}" destId="{B6CCAAF1-5A8A-4A34-A1EA-64EFBF5CE080}" srcOrd="4" destOrd="0" presId="urn:microsoft.com/office/officeart/2018/5/layout/IconLeafLabelList"/>
    <dgm:cxn modelId="{ED9205EA-AED5-4D70-9CFE-F5AB71435C0D}" type="presParOf" srcId="{B6CCAAF1-5A8A-4A34-A1EA-64EFBF5CE080}" destId="{440793BC-608C-42E9-88AF-006458996EF7}" srcOrd="0" destOrd="0" presId="urn:microsoft.com/office/officeart/2018/5/layout/IconLeafLabelList"/>
    <dgm:cxn modelId="{9663A3CB-F37B-48D9-B6EC-219CAC6A0EF7}" type="presParOf" srcId="{B6CCAAF1-5A8A-4A34-A1EA-64EFBF5CE080}" destId="{DC28DAF3-07B1-474B-9109-6C541FA8219F}" srcOrd="1" destOrd="0" presId="urn:microsoft.com/office/officeart/2018/5/layout/IconLeafLabelList"/>
    <dgm:cxn modelId="{05B5413A-04B8-4A15-A840-A21FAE50BF63}" type="presParOf" srcId="{B6CCAAF1-5A8A-4A34-A1EA-64EFBF5CE080}" destId="{0EA045B0-0B99-4427-9DC8-437957278D0B}" srcOrd="2" destOrd="0" presId="urn:microsoft.com/office/officeart/2018/5/layout/IconLeafLabelList"/>
    <dgm:cxn modelId="{8966292D-8F37-4309-8481-9DFC8E1E17C1}" type="presParOf" srcId="{B6CCAAF1-5A8A-4A34-A1EA-64EFBF5CE080}" destId="{BCA50469-C543-4B6B-B7C8-C0DA73BF41B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67935-4709-4959-9F4E-58407CA7391D}">
      <dsp:nvSpPr>
        <dsp:cNvPr id="0" name=""/>
        <dsp:cNvSpPr/>
      </dsp:nvSpPr>
      <dsp:spPr>
        <a:xfrm>
          <a:off x="726337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CA29B-AD80-47BC-8A1B-3E973F6DB84C}">
      <dsp:nvSpPr>
        <dsp:cNvPr id="0" name=""/>
        <dsp:cNvSpPr/>
      </dsp:nvSpPr>
      <dsp:spPr>
        <a:xfrm>
          <a:off x="1150462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2BD40-88C2-477D-A210-EA385F8008CE}">
      <dsp:nvSpPr>
        <dsp:cNvPr id="0" name=""/>
        <dsp:cNvSpPr/>
      </dsp:nvSpPr>
      <dsp:spPr>
        <a:xfrm>
          <a:off x="78632" y="234515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Leren </a:t>
          </a:r>
          <a:endParaRPr lang="en-US" sz="1600" kern="1200" dirty="0">
            <a:latin typeface="+mj-lt"/>
          </a:endParaRPr>
        </a:p>
      </dsp:txBody>
      <dsp:txXfrm>
        <a:off x="78632" y="2345157"/>
        <a:ext cx="3262500" cy="720000"/>
      </dsp:txXfrm>
    </dsp:sp>
    <dsp:sp modelId="{628E004B-19BF-41F0-A5CD-EC97B64C8A5E}">
      <dsp:nvSpPr>
        <dsp:cNvPr id="0" name=""/>
        <dsp:cNvSpPr/>
      </dsp:nvSpPr>
      <dsp:spPr>
        <a:xfrm>
          <a:off x="4559774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5190E-3B62-4FD0-9896-49B3FCA0711E}">
      <dsp:nvSpPr>
        <dsp:cNvPr id="0" name=""/>
        <dsp:cNvSpPr/>
      </dsp:nvSpPr>
      <dsp:spPr>
        <a:xfrm>
          <a:off x="4983899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4325C-4221-4D58-A3A3-D8D53022188E}">
      <dsp:nvSpPr>
        <dsp:cNvPr id="0" name=""/>
        <dsp:cNvSpPr/>
      </dsp:nvSpPr>
      <dsp:spPr>
        <a:xfrm>
          <a:off x="7624045" y="2302778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Zijn je samenvattingen in orde?</a:t>
          </a:r>
          <a:endParaRPr lang="en-US" sz="1600" kern="1200" dirty="0">
            <a:latin typeface="+mj-lt"/>
          </a:endParaRPr>
        </a:p>
      </dsp:txBody>
      <dsp:txXfrm>
        <a:off x="7624045" y="2302778"/>
        <a:ext cx="3262500" cy="720000"/>
      </dsp:txXfrm>
    </dsp:sp>
    <dsp:sp modelId="{440793BC-608C-42E9-88AF-006458996EF7}">
      <dsp:nvSpPr>
        <dsp:cNvPr id="0" name=""/>
        <dsp:cNvSpPr/>
      </dsp:nvSpPr>
      <dsp:spPr>
        <a:xfrm>
          <a:off x="8393212" y="71058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8DAF3-07B1-474B-9109-6C541FA8219F}">
      <dsp:nvSpPr>
        <dsp:cNvPr id="0" name=""/>
        <dsp:cNvSpPr/>
      </dsp:nvSpPr>
      <dsp:spPr>
        <a:xfrm>
          <a:off x="8817337" y="495183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50469-C543-4B6B-B7C8-C0DA73BF41BE}">
      <dsp:nvSpPr>
        <dsp:cNvPr id="0" name=""/>
        <dsp:cNvSpPr/>
      </dsp:nvSpPr>
      <dsp:spPr>
        <a:xfrm>
          <a:off x="3732176" y="2322916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>
              <a:latin typeface="+mj-lt"/>
            </a:rPr>
            <a:t>Voorbereiden</a:t>
          </a:r>
          <a:endParaRPr lang="en-US" sz="1600" kern="1200" dirty="0">
            <a:latin typeface="+mj-lt"/>
          </a:endParaRPr>
        </a:p>
      </dsp:txBody>
      <dsp:txXfrm>
        <a:off x="3732176" y="2322916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F1422-ED1B-6A24-F2FC-4FD66C04D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27910A-7CD4-313C-8824-F57DC08AF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7F1E1B-E47B-AB13-B1D8-281EEC95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5EA116-5333-6E40-1D30-7A9755F4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BBD49D-D06A-BC51-41E2-B83EBD87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3B04E-ADF4-7E36-8D7A-CF15589C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4A7051-D569-A81D-89D1-135C3EF0C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0E135D-BF14-0743-D19D-DD28F04A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AE1FFC-7AF4-DF82-7CE6-0299E3BC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9AA7AE-70DD-9013-3E9B-4334E622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CE7D4B-52BB-C353-2921-BB4A766C6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3BFEB5-D180-799D-CEAF-98604E371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53EA1E-ADB3-C604-E09C-3553682E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5BABAB-4433-7921-0C29-ECF4E7E0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E5FE99-FBF0-7B26-984A-4CA7A0B2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067A-3B67-A59B-73E2-F0AF69BB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F89D25-4958-52F2-1B89-FFA1F8324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2EF760-C785-1AE7-D721-5021567E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42C114-CBA4-7082-6DD0-7DA8FA81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1FA6C0-13D9-8260-9980-F6710779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7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413F6-F2FD-C16A-83CB-E706DD50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2AE46D-AC96-A563-27FB-C9F2D0CB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27C542-E160-4DF4-AC59-569C089B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75D0BE-EB62-6BCE-F802-8E1AB3C2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651044-28B3-AA32-2E1B-43073533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CED17-9DB6-2116-A337-8209745E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27D9BA-66D2-8F66-AE87-DCBA2AC44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74424B-A2E9-B29C-1EAE-A4A2FDCDA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F7D7DA-D650-B187-CF3D-04676AB4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F54624-E0C6-3622-A34C-03615A3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C93FDA-963D-6FF1-6E15-8D46AAF8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9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81700-038E-BD81-1504-6D780B8E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41EDB6-EF1E-B74F-CC74-A34593B3D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8C78EA-9154-CA03-E67D-D771E925D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47D103C-B37A-8428-A67B-A237D7F68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45C051-DC80-D016-7D7E-FDF6CF2F5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139A19-5796-3D71-7BB3-4AE76C5D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D2DFFC-0C1E-FD0F-7DC5-B91A6A47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D840F5-85AD-1FC5-A6FE-DDABA801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78E7D-B8EA-FEEB-2473-3823CD4A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03CED5-E08C-6501-B9DA-F67B0041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1BB6ED-C645-376B-CBC6-8FC03649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A214F1-1C26-5DCF-E1F1-0000D62E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0CC69E-8FDB-6BF8-2320-A6080A70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6D34A6-6E05-5BD2-CA65-AAF873E5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173130-DA97-23EA-353E-F86D6189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76424-0F3A-304C-1E7A-DB3E2D21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666C54-3D36-0A32-8267-C1B959A5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455C25-0C1A-71C0-2A77-EAF150479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042320-619F-441A-32D6-FBCF00D1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27074A-9AB7-26E1-1957-482A692A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67B784-EF9A-CE02-5FA9-1042E478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F1E66-1789-B1BC-F3A5-E42AC0EC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D39B2B5-9B75-0AE4-3D1B-57BB3AEC2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2F8AEA-1625-4ECE-A84C-3A4344290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7F8649-67B9-60A3-BA5B-1C7EF9C6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CA76C4-CD6F-B6E4-7708-6414BA5A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69CFA0-585A-178A-701C-7CC54DEE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9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43234A-792F-DBB8-90AE-BB4075F4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8680D9-8DE0-FE91-F97A-FB5AB4A8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FD77A1-B952-E46B-2032-DC52641B9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F0934-FC96-4271-96A8-3A6108B57D4D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D4BEF4-7638-E199-A8FF-4F73606C6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E8664A-E087-39EF-9E9B-B75F7AAAB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C42E-3085-4A84-9760-B32A7E670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0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hooltv.nl/video/het-pantoffeldiertje-leven-in-een-vieze-sloo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2065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7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070" name="Straight Connector 2069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97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16946F5-E8DA-4CED-E4EC-72E82126B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nl-BE" sz="5800" dirty="0">
                <a:solidFill>
                  <a:srgbClr val="497078"/>
                </a:solidFill>
              </a:rPr>
              <a:t>Eencellige organismen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EF0BEF-59D6-C7F0-6E28-4C5C65C1C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r>
              <a:rPr lang="nl-BE" sz="1100" dirty="0">
                <a:solidFill>
                  <a:srgbClr val="497078"/>
                </a:solidFill>
              </a:rPr>
              <a:t>2.7 Biologie voor jou</a:t>
            </a:r>
            <a:br>
              <a:rPr lang="nl-BE" sz="1100" dirty="0">
                <a:solidFill>
                  <a:srgbClr val="497078"/>
                </a:solidFill>
              </a:rPr>
            </a:br>
            <a:r>
              <a:rPr lang="nl-BE" sz="1100" dirty="0">
                <a:solidFill>
                  <a:srgbClr val="497078"/>
                </a:solidFill>
              </a:rPr>
              <a:t>Leerjaar 1</a:t>
            </a:r>
          </a:p>
        </p:txBody>
      </p:sp>
      <p:pic>
        <p:nvPicPr>
          <p:cNvPr id="1026" name="Picture 2" descr="Conjunto De Organismos Unicelulares Aislados Sobre Fondo Blanco Ilustración  del Vector - Ilustración de aprendizaje, célula: 214260833">
            <a:extLst>
              <a:ext uri="{FF2B5EF4-FFF2-40B4-BE49-F238E27FC236}">
                <a16:creationId xmlns:a16="http://schemas.microsoft.com/office/drawing/2014/main" id="{6BA0F68A-14C2-B33B-6BFA-8B5F476E7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9" r="1" b="3448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C62751-3509-555F-5573-8BDADFAF3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50" y="5574506"/>
            <a:ext cx="1028214" cy="102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7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Bacteria Pictures [HD] | Download Free Images on Unsplash">
            <a:extLst>
              <a:ext uri="{FF2B5EF4-FFF2-40B4-BE49-F238E27FC236}">
                <a16:creationId xmlns:a16="http://schemas.microsoft.com/office/drawing/2014/main" id="{05853F57-2071-78E8-C83F-5C55E83BC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3" y="-79661"/>
            <a:ext cx="12471591" cy="70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4271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Huiswerk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E058966-4C1D-CC04-0916-5F696923A688}"/>
              </a:ext>
            </a:extLst>
          </p:cNvPr>
          <p:cNvSpPr txBox="1"/>
          <p:nvPr/>
        </p:nvSpPr>
        <p:spPr>
          <a:xfrm>
            <a:off x="545156" y="1306401"/>
            <a:ext cx="11352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3600" dirty="0">
                <a:latin typeface="+mj-lt"/>
              </a:rPr>
            </a:br>
            <a:endParaRPr lang="nl-NL" sz="3600" i="1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nl-NL" i="1" dirty="0">
              <a:latin typeface="+mj-lt"/>
            </a:endParaRPr>
          </a:p>
          <a:p>
            <a:endParaRPr lang="nl-NL" i="1" dirty="0">
              <a:latin typeface="+mj-lt"/>
            </a:endParaRPr>
          </a:p>
        </p:txBody>
      </p:sp>
      <p:graphicFrame>
        <p:nvGraphicFramePr>
          <p:cNvPr id="2" name="Tijdelijke aanduiding voor inhoud 2">
            <a:extLst>
              <a:ext uri="{FF2B5EF4-FFF2-40B4-BE49-F238E27FC236}">
                <a16:creationId xmlns:a16="http://schemas.microsoft.com/office/drawing/2014/main" id="{B9073205-4319-C76F-E7B7-3ED4E64BAC7E}"/>
              </a:ext>
            </a:extLst>
          </p:cNvPr>
          <p:cNvGraphicFramePr>
            <a:graphicFrameLocks noGrp="1"/>
          </p:cNvGraphicFramePr>
          <p:nvPr/>
        </p:nvGraphicFramePr>
        <p:xfrm>
          <a:off x="409977" y="1903165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0A0133CB-2B81-6267-5004-3DCB2618C861}"/>
              </a:ext>
            </a:extLst>
          </p:cNvPr>
          <p:cNvSpPr/>
          <p:nvPr/>
        </p:nvSpPr>
        <p:spPr>
          <a:xfrm>
            <a:off x="4723842" y="413903"/>
            <a:ext cx="2481943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EA93EA2-4FD6-FA67-7663-D38F54330595}"/>
              </a:ext>
            </a:extLst>
          </p:cNvPr>
          <p:cNvSpPr txBox="1"/>
          <p:nvPr/>
        </p:nvSpPr>
        <p:spPr>
          <a:xfrm>
            <a:off x="3283527" y="429638"/>
            <a:ext cx="536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>
                <a:latin typeface="+mj-lt"/>
              </a:rPr>
              <a:t>Huiswerk </a:t>
            </a:r>
          </a:p>
        </p:txBody>
      </p:sp>
    </p:spTree>
    <p:extLst>
      <p:ext uri="{BB962C8B-B14F-4D97-AF65-F5344CB8AC3E}">
        <p14:creationId xmlns:p14="http://schemas.microsoft.com/office/powerpoint/2010/main" val="158483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Bacteria Pictures [HD] | Download Free Images on Unsplash">
            <a:extLst>
              <a:ext uri="{FF2B5EF4-FFF2-40B4-BE49-F238E27FC236}">
                <a16:creationId xmlns:a16="http://schemas.microsoft.com/office/drawing/2014/main" id="{886411A5-2AF6-BEA6-3799-E7A1F592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3" y="-79661"/>
            <a:ext cx="12471591" cy="70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5">
            <a:extLst>
              <a:ext uri="{FF2B5EF4-FFF2-40B4-BE49-F238E27FC236}">
                <a16:creationId xmlns:a16="http://schemas.microsoft.com/office/drawing/2014/main" id="{A3DD698C-EDA1-7B6A-DC29-F2DFF050D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806" y="2438529"/>
            <a:ext cx="37876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Welkom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Uitleg 2.7 ‘Eencellige organismen’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Zijn de leerdoelen gehaald?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Zelfstandig werken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BE" altLang="en-NL" dirty="0">
                <a:latin typeface="Calibri Light" panose="020F0302020204030204" pitchFamily="34" charset="0"/>
                <a:cs typeface="Calibri Light" panose="020F0302020204030204" pitchFamily="34" charset="0"/>
              </a:rPr>
              <a:t>Huiswerk 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14073D7-A85E-0055-9A4F-6482B8DF4839}"/>
              </a:ext>
            </a:extLst>
          </p:cNvPr>
          <p:cNvCxnSpPr>
            <a:cxnSpLocks/>
          </p:cNvCxnSpPr>
          <p:nvPr/>
        </p:nvCxnSpPr>
        <p:spPr>
          <a:xfrm>
            <a:off x="5815013" y="1544843"/>
            <a:ext cx="0" cy="36272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B8ED5C-E0BC-6FE1-9C04-062F9038AFA7}"/>
              </a:ext>
            </a:extLst>
          </p:cNvPr>
          <p:cNvSpPr txBox="1">
            <a:spLocks/>
          </p:cNvSpPr>
          <p:nvPr/>
        </p:nvSpPr>
        <p:spPr>
          <a:xfrm>
            <a:off x="1031745" y="2933898"/>
            <a:ext cx="4232275" cy="76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BE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Wat gaan we doen?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0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Bacteria Pictures [HD] | Download Free Images on Unsplash">
            <a:extLst>
              <a:ext uri="{FF2B5EF4-FFF2-40B4-BE49-F238E27FC236}">
                <a16:creationId xmlns:a16="http://schemas.microsoft.com/office/drawing/2014/main" id="{7681C947-C61E-5F24-D378-782FEF9F9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3" y="-79661"/>
            <a:ext cx="12471591" cy="70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C6C21AE-5486-3F52-AF1C-C05E649B2CBD}"/>
              </a:ext>
            </a:extLst>
          </p:cNvPr>
          <p:cNvSpPr/>
          <p:nvPr/>
        </p:nvSpPr>
        <p:spPr>
          <a:xfrm>
            <a:off x="3738563" y="2701259"/>
            <a:ext cx="6548437" cy="158160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3444241-4A1B-0CB0-D41F-9C87A33A2E50}"/>
              </a:ext>
            </a:extLst>
          </p:cNvPr>
          <p:cNvSpPr/>
          <p:nvPr/>
        </p:nvSpPr>
        <p:spPr>
          <a:xfrm>
            <a:off x="0" y="1452563"/>
            <a:ext cx="1885950" cy="3897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458911A-232B-3214-453E-9D52E700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805398"/>
            <a:ext cx="1752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en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Herhalen</a:t>
            </a:r>
          </a:p>
          <a:p>
            <a:pPr eaLnBrk="1" hangingPunct="1"/>
            <a:r>
              <a:rPr lang="nl-BE" altLang="en-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2.5 De celkern</a:t>
            </a:r>
          </a:p>
          <a:p>
            <a:pPr eaLnBrk="1" hangingPunct="1"/>
            <a:r>
              <a:rPr lang="nl-BE" altLang="en-NL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2.6 Celdeling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C90E8AD-B032-CC5B-FD4F-B26B2B9A46B3}"/>
              </a:ext>
            </a:extLst>
          </p:cNvPr>
          <p:cNvSpPr txBox="1"/>
          <p:nvPr/>
        </p:nvSpPr>
        <p:spPr>
          <a:xfrm>
            <a:off x="5020121" y="2805398"/>
            <a:ext cx="6287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B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Kenmerken van chromosomen</a:t>
            </a:r>
          </a:p>
          <a:p>
            <a:pPr marL="342900" indent="-342900">
              <a:buFontTx/>
              <a:buChar char="-"/>
            </a:pPr>
            <a:r>
              <a:rPr lang="nl-B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Bouw en functie van DNA</a:t>
            </a:r>
          </a:p>
          <a:p>
            <a:pPr marL="342900" indent="-342900">
              <a:buFontTx/>
              <a:buChar char="-"/>
            </a:pPr>
            <a:r>
              <a:rPr lang="nl-B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Celdeling</a:t>
            </a:r>
          </a:p>
          <a:p>
            <a:pPr marL="342900" indent="-342900">
              <a:buFontTx/>
              <a:buChar char="-"/>
            </a:pPr>
            <a:r>
              <a:rPr lang="nl-B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Kenmerken stamcellen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01D48-E64B-7C9E-43E6-7397D4686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30" y="2972948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5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acteria Pictures [HD] | Download Free Images on Unsplash">
            <a:extLst>
              <a:ext uri="{FF2B5EF4-FFF2-40B4-BE49-F238E27FC236}">
                <a16:creationId xmlns:a16="http://schemas.microsoft.com/office/drawing/2014/main" id="{559FF606-D06E-C6DB-CAB5-4637E8EB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3" y="-79661"/>
            <a:ext cx="12471591" cy="70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115339" y="303740"/>
            <a:ext cx="1908313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 </a:t>
            </a:r>
          </a:p>
        </p:txBody>
      </p:sp>
      <p:sp>
        <p:nvSpPr>
          <p:cNvPr id="3" name="Rechthoek: afgeronde hoeken 6">
            <a:extLst>
              <a:ext uri="{FF2B5EF4-FFF2-40B4-BE49-F238E27FC236}">
                <a16:creationId xmlns:a16="http://schemas.microsoft.com/office/drawing/2014/main" id="{0BCA9FFC-90DF-74B2-3422-5740FC7F229D}"/>
              </a:ext>
            </a:extLst>
          </p:cNvPr>
          <p:cNvSpPr/>
          <p:nvPr/>
        </p:nvSpPr>
        <p:spPr>
          <a:xfrm>
            <a:off x="3130476" y="2262062"/>
            <a:ext cx="5702806" cy="86287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86BD63AE-36FF-A2D0-AB4C-7D0EF679537F}"/>
              </a:ext>
            </a:extLst>
          </p:cNvPr>
          <p:cNvSpPr txBox="1"/>
          <p:nvPr/>
        </p:nvSpPr>
        <p:spPr>
          <a:xfrm>
            <a:off x="3305214" y="2390812"/>
            <a:ext cx="537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Je leert..</a:t>
            </a:r>
          </a:p>
          <a:p>
            <a:r>
              <a:rPr lang="nl-NL" dirty="0">
                <a:latin typeface="+mj-lt"/>
              </a:rPr>
              <a:t>1. Dat organismen kunnen bestaan uit één cel.</a:t>
            </a:r>
          </a:p>
        </p:txBody>
      </p:sp>
    </p:spTree>
    <p:extLst>
      <p:ext uri="{BB962C8B-B14F-4D97-AF65-F5344CB8AC3E}">
        <p14:creationId xmlns:p14="http://schemas.microsoft.com/office/powerpoint/2010/main" val="80253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acteria Pictures [HD] | Download Free Images on Unsplash">
            <a:extLst>
              <a:ext uri="{FF2B5EF4-FFF2-40B4-BE49-F238E27FC236}">
                <a16:creationId xmlns:a16="http://schemas.microsoft.com/office/drawing/2014/main" id="{CEF01487-E6E8-8A74-20E3-C3ECBF7A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3" y="-79661"/>
            <a:ext cx="12471591" cy="70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943061" y="303740"/>
            <a:ext cx="2358887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Eencelligen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614567" y="1467857"/>
            <a:ext cx="11301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0" dirty="0">
                <a:solidFill>
                  <a:srgbClr val="0070C0"/>
                </a:solidFill>
                <a:effectLst/>
                <a:latin typeface="+mj-lt"/>
              </a:rPr>
              <a:t>Eencellige organismen</a:t>
            </a:r>
            <a:r>
              <a:rPr lang="nl-NL" b="0" i="0" dirty="0">
                <a:effectLst/>
                <a:latin typeface="+mj-lt"/>
              </a:rPr>
              <a:t>: levende wezens die uit slechts één cel bestaan.</a:t>
            </a:r>
            <a:br>
              <a:rPr lang="nl-NL" b="0" i="0" dirty="0">
                <a:effectLst/>
                <a:latin typeface="+mj-lt"/>
              </a:rPr>
            </a:br>
            <a:r>
              <a:rPr lang="nl-NL" b="0" i="0" dirty="0">
                <a:effectLst/>
                <a:latin typeface="+mj-lt"/>
              </a:rPr>
              <a:t>- Vertoont alle levenskenmerken.</a:t>
            </a:r>
            <a:br>
              <a:rPr lang="nl-NL" b="0" i="0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249D16D-AD28-8DAA-DE0F-33DD1B4C3B2C}"/>
              </a:ext>
            </a:extLst>
          </p:cNvPr>
          <p:cNvSpPr txBox="1"/>
          <p:nvPr/>
        </p:nvSpPr>
        <p:spPr>
          <a:xfrm>
            <a:off x="1295400" y="2193904"/>
            <a:ext cx="3257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>
                <a:latin typeface="+mj-lt"/>
              </a:rPr>
              <a:t>Ademhalen</a:t>
            </a:r>
          </a:p>
          <a:p>
            <a:pPr marL="342900" indent="-342900">
              <a:buAutoNum type="arabicPeriod"/>
            </a:pPr>
            <a:r>
              <a:rPr lang="nl-BE" dirty="0">
                <a:latin typeface="+mj-lt"/>
              </a:rPr>
              <a:t>Voeden		</a:t>
            </a:r>
          </a:p>
          <a:p>
            <a:pPr marL="342900" indent="-342900">
              <a:buAutoNum type="arabicPeriod"/>
            </a:pPr>
            <a:r>
              <a:rPr lang="nl-BE" dirty="0">
                <a:latin typeface="+mj-lt"/>
              </a:rPr>
              <a:t>Uitscheiden	</a:t>
            </a:r>
          </a:p>
          <a:p>
            <a:pPr marL="342900" indent="-342900">
              <a:buAutoNum type="arabicPeriod"/>
            </a:pPr>
            <a:r>
              <a:rPr lang="nl-BE" dirty="0">
                <a:latin typeface="+mj-lt"/>
              </a:rPr>
              <a:t>Waarnemen</a:t>
            </a:r>
          </a:p>
          <a:p>
            <a:pPr marL="342900" indent="-342900">
              <a:buAutoNum type="arabicPeriod"/>
            </a:pPr>
            <a:r>
              <a:rPr lang="nl-BE" dirty="0">
                <a:latin typeface="+mj-lt"/>
              </a:rPr>
              <a:t>Bewegen</a:t>
            </a:r>
          </a:p>
          <a:p>
            <a:pPr marL="342900" indent="-342900">
              <a:buAutoNum type="arabicPeriod"/>
            </a:pPr>
            <a:r>
              <a:rPr lang="nl-BE" dirty="0">
                <a:latin typeface="+mj-lt"/>
              </a:rPr>
              <a:t>Voortplanten</a:t>
            </a:r>
          </a:p>
          <a:p>
            <a:pPr marL="342900" indent="-342900">
              <a:buAutoNum type="arabicPeriod"/>
            </a:pPr>
            <a:r>
              <a:rPr lang="nl-BE" dirty="0">
                <a:latin typeface="+mj-lt"/>
              </a:rPr>
              <a:t>Groeien</a:t>
            </a:r>
            <a:r>
              <a:rPr lang="nl-BE" dirty="0"/>
              <a:t>	</a:t>
            </a:r>
          </a:p>
        </p:txBody>
      </p:sp>
      <p:pic>
        <p:nvPicPr>
          <p:cNvPr id="4098" name="Picture 2" descr="Top 30 Amoeba GIFs | Find the best GIF on Gfycat">
            <a:extLst>
              <a:ext uri="{FF2B5EF4-FFF2-40B4-BE49-F238E27FC236}">
                <a16:creationId xmlns:a16="http://schemas.microsoft.com/office/drawing/2014/main" id="{E214799A-1052-870D-7F39-D52B4FD93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737" y="3738184"/>
            <a:ext cx="3398474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ijze Melange Vilt Ezra Pantoffel voor Dames | Gratis retourneren | TOMS®">
            <a:extLst>
              <a:ext uri="{FF2B5EF4-FFF2-40B4-BE49-F238E27FC236}">
                <a16:creationId xmlns:a16="http://schemas.microsoft.com/office/drawing/2014/main" id="{568823D2-3932-2DB5-9E0B-19F94F481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8" t="3968" r="51222" b="5079"/>
          <a:stretch/>
        </p:blipFill>
        <p:spPr bwMode="auto">
          <a:xfrm rot="2346784">
            <a:off x="3696799" y="3821164"/>
            <a:ext cx="877575" cy="226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antoffeldiertjes - Wikipedia">
            <a:extLst>
              <a:ext uri="{FF2B5EF4-FFF2-40B4-BE49-F238E27FC236}">
                <a16:creationId xmlns:a16="http://schemas.microsoft.com/office/drawing/2014/main" id="{322B3368-B253-9DD8-49D2-2C0EBD521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151" y="3738184"/>
            <a:ext cx="25336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B60D153-8620-CE47-7BF1-3506908BA42A}"/>
              </a:ext>
            </a:extLst>
          </p:cNvPr>
          <p:cNvSpPr txBox="1"/>
          <p:nvPr/>
        </p:nvSpPr>
        <p:spPr>
          <a:xfrm>
            <a:off x="5878688" y="3335943"/>
            <a:ext cx="1708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0" dirty="0">
                <a:solidFill>
                  <a:srgbClr val="0070C0"/>
                </a:solidFill>
                <a:effectLst/>
                <a:latin typeface="+mj-lt"/>
              </a:rPr>
              <a:t>Pantoffeldiertje</a:t>
            </a:r>
            <a:br>
              <a:rPr lang="nl-NL" b="0" i="0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CFE9F67-C833-034B-FC55-C0FEA9BFE817}"/>
              </a:ext>
            </a:extLst>
          </p:cNvPr>
          <p:cNvSpPr txBox="1"/>
          <p:nvPr/>
        </p:nvSpPr>
        <p:spPr>
          <a:xfrm>
            <a:off x="9688964" y="3335943"/>
            <a:ext cx="1708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0" dirty="0">
                <a:solidFill>
                  <a:srgbClr val="0070C0"/>
                </a:solidFill>
                <a:effectLst/>
                <a:latin typeface="+mj-lt"/>
              </a:rPr>
              <a:t>Amoebe</a:t>
            </a:r>
            <a:br>
              <a:rPr lang="nl-NL" b="0" i="0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84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8994EF92-8C06-0BFE-70F0-B680B9821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79" y="1271887"/>
            <a:ext cx="4070467" cy="54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Bacteria Pictures [HD] | Download Free Images on Unsplash">
            <a:extLst>
              <a:ext uri="{FF2B5EF4-FFF2-40B4-BE49-F238E27FC236}">
                <a16:creationId xmlns:a16="http://schemas.microsoft.com/office/drawing/2014/main" id="{CEF01487-E6E8-8A74-20E3-C3ECBF7A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3" y="-79661"/>
            <a:ext cx="12471591" cy="70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5228948" y="303740"/>
            <a:ext cx="1731146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Amoebe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6CD99B-5390-9C45-AE21-55F2DB7E2BF9}"/>
              </a:ext>
            </a:extLst>
          </p:cNvPr>
          <p:cNvSpPr txBox="1"/>
          <p:nvPr/>
        </p:nvSpPr>
        <p:spPr>
          <a:xfrm>
            <a:off x="358265" y="1221307"/>
            <a:ext cx="113012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effectLst/>
                <a:latin typeface="+mj-lt"/>
              </a:rPr>
              <a:t>Vormverandering &amp; beweging</a:t>
            </a:r>
            <a:br>
              <a:rPr lang="nl-NL" i="1" dirty="0">
                <a:effectLst/>
                <a:latin typeface="+mj-lt"/>
              </a:rPr>
            </a:br>
            <a:r>
              <a:rPr lang="nl-NL" dirty="0">
                <a:latin typeface="+mj-lt"/>
              </a:rPr>
              <a:t>Cytoplasma stroomt in één richting en vormt uitsteeksels (</a:t>
            </a:r>
            <a:r>
              <a:rPr lang="nl-NL" b="1" dirty="0">
                <a:solidFill>
                  <a:srgbClr val="0070C0"/>
                </a:solidFill>
                <a:latin typeface="+mj-lt"/>
              </a:rPr>
              <a:t>schijnvoetjes</a:t>
            </a:r>
            <a:r>
              <a:rPr lang="nl-NL" dirty="0">
                <a:latin typeface="+mj-lt"/>
              </a:rPr>
              <a:t>)</a:t>
            </a:r>
          </a:p>
          <a:p>
            <a:r>
              <a:rPr lang="nl-NL" dirty="0">
                <a:effectLst/>
                <a:latin typeface="+mj-lt"/>
              </a:rPr>
              <a:t>	Kan hierdoor voedsel opnemen</a:t>
            </a:r>
          </a:p>
          <a:p>
            <a:endParaRPr lang="nl-NL" dirty="0">
              <a:latin typeface="+mj-lt"/>
            </a:endParaRPr>
          </a:p>
          <a:p>
            <a:r>
              <a:rPr lang="nl-NL" b="1" dirty="0">
                <a:solidFill>
                  <a:srgbClr val="0070C0"/>
                </a:solidFill>
                <a:latin typeface="+mj-lt"/>
              </a:rPr>
              <a:t>Voedingsvacuole</a:t>
            </a:r>
            <a:r>
              <a:rPr lang="nl-NL" dirty="0">
                <a:latin typeface="+mj-lt"/>
              </a:rPr>
              <a:t>: blaasje die voedsel opneemt (o.a. bacteriën)</a:t>
            </a:r>
          </a:p>
          <a:p>
            <a:r>
              <a:rPr lang="nl-NL" dirty="0">
                <a:latin typeface="+mj-lt"/>
              </a:rPr>
              <a:t>- Verteerd (afbreken) het voedsel 	</a:t>
            </a:r>
          </a:p>
          <a:p>
            <a:r>
              <a:rPr lang="nl-NL" dirty="0">
                <a:latin typeface="+mj-lt"/>
              </a:rPr>
              <a:t>- Verteerde stoffen worden opgenomen in het cytoplasma</a:t>
            </a:r>
          </a:p>
          <a:p>
            <a:r>
              <a:rPr lang="nl-NL" dirty="0">
                <a:latin typeface="+mj-lt"/>
              </a:rPr>
              <a:t>- Onverteerde resten worden via het celmembraan uitgescheiden</a:t>
            </a:r>
          </a:p>
          <a:p>
            <a:br>
              <a:rPr lang="nl-NL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pic>
        <p:nvPicPr>
          <p:cNvPr id="7174" name="Picture 6" descr="Latest Amoeba GIFs | Gfycat">
            <a:extLst>
              <a:ext uri="{FF2B5EF4-FFF2-40B4-BE49-F238E27FC236}">
                <a16:creationId xmlns:a16="http://schemas.microsoft.com/office/drawing/2014/main" id="{6CEEE8F3-1EE2-6A7B-A57E-DD0BF0BEC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1" y="4216641"/>
            <a:ext cx="3327959" cy="24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earn Nutrition in Amoeba in 2 minutes.">
            <a:extLst>
              <a:ext uri="{FF2B5EF4-FFF2-40B4-BE49-F238E27FC236}">
                <a16:creationId xmlns:a16="http://schemas.microsoft.com/office/drawing/2014/main" id="{61F01277-2318-EA1F-A50D-69A6DD413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2"/>
          <a:stretch/>
        </p:blipFill>
        <p:spPr bwMode="auto">
          <a:xfrm>
            <a:off x="3681619" y="4222221"/>
            <a:ext cx="3719306" cy="24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09A1863-029C-5B21-C4CB-7F0EB322F84A}"/>
              </a:ext>
            </a:extLst>
          </p:cNvPr>
          <p:cNvSpPr txBox="1"/>
          <p:nvPr/>
        </p:nvSpPr>
        <p:spPr>
          <a:xfrm>
            <a:off x="282136" y="3847309"/>
            <a:ext cx="328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effectLst/>
                <a:latin typeface="+mj-lt"/>
              </a:rPr>
              <a:t>Vormverandering en beweging</a:t>
            </a:r>
            <a:endParaRPr lang="nl-BE" dirty="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EA93EF8-8A88-33B7-DCE8-18554483D298}"/>
              </a:ext>
            </a:extLst>
          </p:cNvPr>
          <p:cNvSpPr txBox="1"/>
          <p:nvPr/>
        </p:nvSpPr>
        <p:spPr>
          <a:xfrm>
            <a:off x="4622210" y="3847309"/>
            <a:ext cx="328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effectLst/>
                <a:latin typeface="+mj-lt"/>
              </a:rPr>
              <a:t>Voedselopname</a:t>
            </a:r>
            <a:endParaRPr lang="nl-BE" dirty="0">
              <a:latin typeface="+mj-lt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DB9D19-61B4-6925-E87E-673710E89BCA}"/>
              </a:ext>
            </a:extLst>
          </p:cNvPr>
          <p:cNvCxnSpPr/>
          <p:nvPr/>
        </p:nvCxnSpPr>
        <p:spPr>
          <a:xfrm>
            <a:off x="506027" y="1970842"/>
            <a:ext cx="7457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44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et ordenen van organismen - PDF Free Download">
            <a:extLst>
              <a:ext uri="{FF2B5EF4-FFF2-40B4-BE49-F238E27FC236}">
                <a16:creationId xmlns:a16="http://schemas.microsoft.com/office/drawing/2014/main" id="{12029D51-4BAC-4BD4-423D-CD40E23CF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89" y="2657603"/>
            <a:ext cx="1785936" cy="40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Bacteria Pictures [HD] | Download Free Images on Unsplash">
            <a:extLst>
              <a:ext uri="{FF2B5EF4-FFF2-40B4-BE49-F238E27FC236}">
                <a16:creationId xmlns:a16="http://schemas.microsoft.com/office/drawing/2014/main" id="{CEF01487-E6E8-8A74-20E3-C3ECBF7A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3" y="-79661"/>
            <a:ext cx="12471591" cy="70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660777" y="303740"/>
            <a:ext cx="2885242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Pantoffeldiertje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5E65748-8467-6A02-46F5-CE8A6B48290C}"/>
              </a:ext>
            </a:extLst>
          </p:cNvPr>
          <p:cNvSpPr txBox="1"/>
          <p:nvPr/>
        </p:nvSpPr>
        <p:spPr>
          <a:xfrm>
            <a:off x="2516981" y="1364941"/>
            <a:ext cx="7608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https://schooltv.nl/video/het-pantoffeldiertje-leven-in-een-vieze-sloot/</a:t>
            </a:r>
            <a:endParaRPr lang="en-US" dirty="0"/>
          </a:p>
          <a:p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BCA68B2-2A04-2A6F-5A10-B1F796F0C561}"/>
              </a:ext>
            </a:extLst>
          </p:cNvPr>
          <p:cNvSpPr txBox="1"/>
          <p:nvPr/>
        </p:nvSpPr>
        <p:spPr>
          <a:xfrm>
            <a:off x="328817" y="2011272"/>
            <a:ext cx="113012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i="0" dirty="0">
                <a:effectLst/>
                <a:latin typeface="+mj-lt"/>
              </a:rPr>
              <a:t>Kijkvraag</a:t>
            </a:r>
            <a:r>
              <a:rPr lang="nl-NL" sz="3200" b="0" i="0" dirty="0">
                <a:effectLst/>
                <a:latin typeface="+mj-lt"/>
              </a:rPr>
              <a:t>: Hoe kan het pantoffeldiertje zich voortbewegen?</a:t>
            </a: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19B736D-15B7-85C1-8D7B-1FF37263AD68}"/>
              </a:ext>
            </a:extLst>
          </p:cNvPr>
          <p:cNvSpPr txBox="1"/>
          <p:nvPr/>
        </p:nvSpPr>
        <p:spPr>
          <a:xfrm>
            <a:off x="328816" y="4040649"/>
            <a:ext cx="1130120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0" dirty="0">
                <a:effectLst/>
                <a:latin typeface="+mj-lt"/>
              </a:rPr>
              <a:t>Antwoord</a:t>
            </a:r>
            <a:br>
              <a:rPr lang="nl-NL" sz="2800" b="0" i="0" dirty="0">
                <a:effectLst/>
                <a:latin typeface="+mj-lt"/>
              </a:rPr>
            </a:br>
            <a:r>
              <a:rPr lang="nl-NL" sz="2800" b="0" i="0" dirty="0">
                <a:solidFill>
                  <a:srgbClr val="FF0000"/>
                </a:solidFill>
                <a:effectLst/>
                <a:latin typeface="+mj-lt"/>
              </a:rPr>
              <a:t>Ze zwemmen met haartjes, die snel bewegen.</a:t>
            </a:r>
            <a:br>
              <a:rPr lang="nl-NL" b="0" i="0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734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acteria Pictures [HD] | Download Free Images on Unsplash">
            <a:extLst>
              <a:ext uri="{FF2B5EF4-FFF2-40B4-BE49-F238E27FC236}">
                <a16:creationId xmlns:a16="http://schemas.microsoft.com/office/drawing/2014/main" id="{CEF01487-E6E8-8A74-20E3-C3ECBF7A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3" y="-79661"/>
            <a:ext cx="12471591" cy="70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A9E8924-E3C2-C0D6-0896-94C474ADD14C}"/>
              </a:ext>
            </a:extLst>
          </p:cNvPr>
          <p:cNvSpPr/>
          <p:nvPr/>
        </p:nvSpPr>
        <p:spPr>
          <a:xfrm>
            <a:off x="4563121" y="303740"/>
            <a:ext cx="2974021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427032-13F1-D95A-0601-C3BD4DE3D7DA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Pantoffeldiertje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A6951A4-76AC-308A-A7CB-BF60787F0E83}"/>
              </a:ext>
            </a:extLst>
          </p:cNvPr>
          <p:cNvSpPr txBox="1"/>
          <p:nvPr/>
        </p:nvSpPr>
        <p:spPr>
          <a:xfrm>
            <a:off x="614567" y="1467857"/>
            <a:ext cx="11301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0" dirty="0">
                <a:solidFill>
                  <a:srgbClr val="0070C0"/>
                </a:solidFill>
                <a:effectLst/>
                <a:latin typeface="+mj-lt"/>
              </a:rPr>
              <a:t>Trilhaartjes</a:t>
            </a:r>
            <a:r>
              <a:rPr lang="nl-NL" i="0" dirty="0">
                <a:effectLst/>
                <a:latin typeface="+mj-lt"/>
              </a:rPr>
              <a:t>: dunne uitsteeksels op het celmembraan van een pantoffeldiertje waardoor het kan bewegen en eten.</a:t>
            </a:r>
          </a:p>
          <a:p>
            <a:r>
              <a:rPr lang="nl-NL" b="1" dirty="0">
                <a:solidFill>
                  <a:srgbClr val="0070C0"/>
                </a:solidFill>
                <a:latin typeface="+mj-lt"/>
              </a:rPr>
              <a:t>Celmond</a:t>
            </a:r>
            <a:r>
              <a:rPr lang="nl-NL" b="0" dirty="0">
                <a:latin typeface="+mj-lt"/>
              </a:rPr>
              <a:t>: instulping in de cel waar voedsel terechtkomt in een voedingsvacuole.</a:t>
            </a:r>
          </a:p>
          <a:p>
            <a:r>
              <a:rPr lang="nl-NL" b="1" i="0" dirty="0">
                <a:solidFill>
                  <a:srgbClr val="0070C0"/>
                </a:solidFill>
                <a:effectLst/>
                <a:latin typeface="+mj-lt"/>
              </a:rPr>
              <a:t>Celanus</a:t>
            </a:r>
            <a:r>
              <a:rPr lang="nl-NL" i="0" dirty="0">
                <a:effectLst/>
                <a:latin typeface="+mj-lt"/>
              </a:rPr>
              <a:t>: deel van de cel waar onverteerde resten worden verwijderd. </a:t>
            </a:r>
            <a:br>
              <a:rPr lang="nl-NL" b="0" i="0" dirty="0">
                <a:effectLst/>
                <a:latin typeface="+mj-lt"/>
              </a:rPr>
            </a:br>
            <a:br>
              <a:rPr lang="nl-NL" b="0" i="0" dirty="0">
                <a:effectLst/>
                <a:latin typeface="+mj-lt"/>
              </a:rPr>
            </a:br>
            <a:endParaRPr lang="nl-BE" dirty="0">
              <a:latin typeface="+mj-lt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1A8021F-0105-FC90-6779-4315AC5DA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2" y="2529058"/>
            <a:ext cx="6672262" cy="403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3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A258D-6A42-DC34-9DC4-C469E5EA1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acteria Pictures [HD] | Download Free Images on Unsplash">
            <a:extLst>
              <a:ext uri="{FF2B5EF4-FFF2-40B4-BE49-F238E27FC236}">
                <a16:creationId xmlns:a16="http://schemas.microsoft.com/office/drawing/2014/main" id="{A22ABA32-E489-827E-22DB-F1FAEC583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3" y="-79661"/>
            <a:ext cx="12471591" cy="70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AB4E04E-16A4-5588-4484-0F592FC6989E}"/>
              </a:ext>
            </a:extLst>
          </p:cNvPr>
          <p:cNvSpPr/>
          <p:nvPr/>
        </p:nvSpPr>
        <p:spPr>
          <a:xfrm>
            <a:off x="5115339" y="303740"/>
            <a:ext cx="1908313" cy="677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56949C3-AAB0-3D7E-0E99-C6B9D82B391D}"/>
              </a:ext>
            </a:extLst>
          </p:cNvPr>
          <p:cNvSpPr txBox="1"/>
          <p:nvPr/>
        </p:nvSpPr>
        <p:spPr>
          <a:xfrm>
            <a:off x="4052887" y="346185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</a:rPr>
              <a:t>Leerdoel </a:t>
            </a:r>
          </a:p>
        </p:txBody>
      </p:sp>
      <p:sp>
        <p:nvSpPr>
          <p:cNvPr id="3" name="Rechthoek: afgeronde hoeken 6">
            <a:extLst>
              <a:ext uri="{FF2B5EF4-FFF2-40B4-BE49-F238E27FC236}">
                <a16:creationId xmlns:a16="http://schemas.microsoft.com/office/drawing/2014/main" id="{72EAB963-A854-5959-A1D8-34179D85D56C}"/>
              </a:ext>
            </a:extLst>
          </p:cNvPr>
          <p:cNvSpPr/>
          <p:nvPr/>
        </p:nvSpPr>
        <p:spPr>
          <a:xfrm>
            <a:off x="3130476" y="2262062"/>
            <a:ext cx="5702806" cy="86287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kstvak 8">
            <a:extLst>
              <a:ext uri="{FF2B5EF4-FFF2-40B4-BE49-F238E27FC236}">
                <a16:creationId xmlns:a16="http://schemas.microsoft.com/office/drawing/2014/main" id="{ED5226C9-B580-A8F6-02C9-FC5C20DF52B7}"/>
              </a:ext>
            </a:extLst>
          </p:cNvPr>
          <p:cNvSpPr txBox="1"/>
          <p:nvPr/>
        </p:nvSpPr>
        <p:spPr>
          <a:xfrm>
            <a:off x="3305214" y="2390812"/>
            <a:ext cx="537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Je hebt geleerd..</a:t>
            </a:r>
          </a:p>
          <a:p>
            <a:r>
              <a:rPr lang="nl-NL" dirty="0">
                <a:latin typeface="+mj-lt"/>
              </a:rPr>
              <a:t>1. Dat organismen kunnen bestaan uit één cel.</a:t>
            </a:r>
          </a:p>
        </p:txBody>
      </p:sp>
    </p:spTree>
    <p:extLst>
      <p:ext uri="{BB962C8B-B14F-4D97-AF65-F5344CB8AC3E}">
        <p14:creationId xmlns:p14="http://schemas.microsoft.com/office/powerpoint/2010/main" val="6062420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269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Eencellige organismen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celkern en celdeling </dc:title>
  <dc:creator>mike baets</dc:creator>
  <cp:lastModifiedBy>Mike baets</cp:lastModifiedBy>
  <cp:revision>7</cp:revision>
  <dcterms:created xsi:type="dcterms:W3CDTF">2022-12-08T13:49:26Z</dcterms:created>
  <dcterms:modified xsi:type="dcterms:W3CDTF">2024-10-26T13:05:44Z</dcterms:modified>
</cp:coreProperties>
</file>