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56" r:id="rId3"/>
    <p:sldId id="269" r:id="rId4"/>
    <p:sldId id="309" r:id="rId5"/>
    <p:sldId id="258" r:id="rId6"/>
    <p:sldId id="276" r:id="rId7"/>
    <p:sldId id="285" r:id="rId8"/>
    <p:sldId id="286" r:id="rId9"/>
    <p:sldId id="287" r:id="rId10"/>
    <p:sldId id="288" r:id="rId11"/>
    <p:sldId id="310" r:id="rId12"/>
    <p:sldId id="308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80261" autoAdjust="0"/>
  </p:normalViewPr>
  <p:slideViewPr>
    <p:cSldViewPr snapToGrid="0">
      <p:cViewPr varScale="1">
        <p:scale>
          <a:sx n="42" d="100"/>
          <a:sy n="42" d="100"/>
        </p:scale>
        <p:origin x="54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E658-78EF-4BF1-9AD8-924CA09D506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A68E-5F81-44D4-8BC4-9AC707A5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Vergelijken</a:t>
            </a:r>
            <a:r>
              <a:rPr lang="en-US" dirty="0"/>
              <a:t> met een boom (boom is de </a:t>
            </a:r>
            <a:r>
              <a:rPr lang="en-US" dirty="0" err="1"/>
              <a:t>wortel</a:t>
            </a:r>
            <a:r>
              <a:rPr lang="en-US" dirty="0"/>
              <a:t>),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zijwortels</a:t>
            </a:r>
            <a:r>
              <a:rPr lang="en-US" dirty="0"/>
              <a:t> (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takjes</a:t>
            </a:r>
            <a:r>
              <a:rPr lang="en-US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5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5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https://pcbomen.nl/2016/11/10/jaarringen-van-een-boom/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9A68E-5F81-44D4-8BC4-9AC707A5F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D01D1-A0BC-C9F4-F2DC-8AC03A70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77FDDC-B00F-FB05-3994-39AEA51F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B001F4-2AF7-FA47-ADDE-5AB0FAB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3C96C1-5D10-F308-65A6-2F691C81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B23D3D-AE03-6F7E-1BC7-4506BC8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AB78-05E3-3924-3165-28188699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BBDB4-7760-4F75-80D2-597E8032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9A7E8-0375-F6D9-C80B-FA66E108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3BABE-C0CC-7431-E9D7-66E3ECCB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7927-0B52-6A0C-3754-28A2A4A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87C36E-8F94-B12C-1386-8E7053B9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A0EEBE-ED78-8D24-37C5-0D58D01E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84FC8-7B89-1512-A88C-07DD4D5B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4941CA-FFFD-FA51-1504-97768902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ABE2A-10D8-D644-DB8E-3887DDA3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B5C99-2F0A-B827-1337-B54331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6C57E-A05A-0D36-A97A-3B316BBC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A47946-1DC1-EDF9-6D7D-63F24138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27AB7-42D1-350C-59B4-524B3F6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D9EB86-AB82-028D-8FD2-ED3AB1EC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67658-F3B9-4F4E-446D-EA368D83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8980E-9E17-0F29-D947-D90D4440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E51CF0-F3A7-DB52-EA5C-9A845A47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4EAB6-6ADC-D792-6265-3E3A0949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8A95BF-42CF-5F1D-A9C7-2AC43200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12044-9FA0-36BA-C709-47897BBF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6D020-696A-4C4E-D39C-54E18ECD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507B82-234D-41B5-D399-193CDEDE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AF1A32-E09D-B99F-44D2-923B05DC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6AC0F9-6C22-1BBC-CDED-38EE6332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090DFF-9B49-234C-A85E-AB9A2A24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35EE1-31F4-01F0-2D4C-5961A86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95235-F96D-EE11-5A7F-5F869C2B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28A01B-AE6F-9EED-4184-CD85378D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F957D9-6F74-D482-05EA-304A6EB8E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E79C55-6F9D-1E56-4A5F-A929D952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1A243E-7BAC-74A0-E706-760F1EE1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6A5CD4-BC8E-3EC4-4D47-6BA96D5F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689563-F978-2BF8-3BD9-1CA7396E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87D3F-F86A-2F04-83CC-36C0910C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38E5C2-D575-942A-577C-CB0F1ABF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6E261-5227-28AA-6577-7174733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ADDB04-2832-1AE0-87FD-AA8FAF2D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6E8E22-7C88-6CE5-97AA-94E1835F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9E5507-1C14-6E35-5DC4-76E82621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A8689-E21C-4091-A3AA-D41DB36C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BC97A-5F1D-1A38-AAB3-BB1BEEC8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E6E97-3F32-689E-5B57-41B91E69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2BBF14-167C-31F5-1D0A-B6F2A6F30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07F06F-EB3C-2640-BEB0-D11B768B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A91DE-5F90-4B48-70D8-78206642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77E269-D82A-9D26-2702-988935C1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0DA70-75DE-BB8D-BABB-119F5B7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FE3130-461E-AB0A-1D99-FAE31A7F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92E05E-0D87-7053-56DA-422E47DD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FCCC78-91FE-3F8E-B021-F5978EFF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C7E6E8-811A-3B54-FB47-3CD5C77E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FA7E14-DFA3-E0FC-EB6E-6F3D580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17929A-B428-4D77-12E9-48B3BAA7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06DD78-23D6-66A2-66AF-AD974F4B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5DBFDF-08F1-FE24-98BD-EC76081DB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D459-D551-49F8-B569-5535202DDAE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95193-249D-A847-553A-F200A13E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B319AC-FEDC-2917-1471-92CE1D10A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8F18-EA5F-43A2-A415-A427D3F5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bioengineer epithelial tissues in vitro">
            <a:extLst>
              <a:ext uri="{FF2B5EF4-FFF2-40B4-BE49-F238E27FC236}">
                <a16:creationId xmlns:a16="http://schemas.microsoft.com/office/drawing/2014/main" id="{251F96C8-F56E-DC0C-9FE8-8F97FDF4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D97DE-4BDD-E610-6D24-AA512C2B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noProof="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Weefels</a:t>
            </a:r>
            <a:endParaRPr lang="nl-NL" noProof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7EB37-9EC7-A06D-3CC8-CE9FB0BA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1800" noProof="0" dirty="0">
                <a:solidFill>
                  <a:srgbClr val="FFFFFF"/>
                </a:solidFill>
              </a:rPr>
              <a:t>2.6 Biologie voor Jou</a:t>
            </a:r>
            <a:br>
              <a:rPr lang="nl-BE" sz="1800" noProof="0" dirty="0">
                <a:solidFill>
                  <a:srgbClr val="FFFFFF"/>
                </a:solidFill>
              </a:rPr>
            </a:br>
            <a:r>
              <a:rPr lang="nl-BE" sz="1800" noProof="0" dirty="0">
                <a:solidFill>
                  <a:srgbClr val="FFFFFF"/>
                </a:solidFill>
              </a:rPr>
              <a:t>Leerjaar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1C570-B38D-3D3C-EEA8-7389558C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0BB3C2-C362-D8CC-7D63-05C66FF9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60" y="2760913"/>
            <a:ext cx="6667816" cy="3861049"/>
          </a:xfrm>
          <a:prstGeom prst="rect">
            <a:avLst/>
          </a:prstGeom>
        </p:spPr>
      </p:pic>
      <p:pic>
        <p:nvPicPr>
          <p:cNvPr id="4" name="Picture 3" descr="Premium Vector | Abstract light gradient purple background">
            <a:extLst>
              <a:ext uri="{FF2B5EF4-FFF2-40B4-BE49-F238E27FC236}">
                <a16:creationId xmlns:a16="http://schemas.microsoft.com/office/drawing/2014/main" id="{8B5E70C7-7593-36A7-BBA3-A9556DA9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446C929-B5C9-1643-7E54-051C33A9B7E9}"/>
              </a:ext>
            </a:extLst>
          </p:cNvPr>
          <p:cNvSpPr/>
          <p:nvPr/>
        </p:nvSpPr>
        <p:spPr>
          <a:xfrm>
            <a:off x="5454127" y="459612"/>
            <a:ext cx="2097742" cy="72496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C896A0-99D0-80C1-1733-8ACF125E177D}"/>
              </a:ext>
            </a:extLst>
          </p:cNvPr>
          <p:cNvSpPr txBox="1"/>
          <p:nvPr/>
        </p:nvSpPr>
        <p:spPr>
          <a:xfrm>
            <a:off x="4919237" y="529704"/>
            <a:ext cx="317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Jaarringen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F8B16-4323-6B42-581A-A9A00254A079}"/>
              </a:ext>
            </a:extLst>
          </p:cNvPr>
          <p:cNvSpPr txBox="1"/>
          <p:nvPr/>
        </p:nvSpPr>
        <p:spPr>
          <a:xfrm>
            <a:off x="513416" y="1756213"/>
            <a:ext cx="9678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Cambium</a:t>
            </a:r>
            <a:r>
              <a:rPr lang="nl-BE" dirty="0">
                <a:latin typeface="+mj-lt"/>
              </a:rPr>
              <a:t>: weefsel in de stam van een boom.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Ligt dicht onder de schors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Diktegroei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In welk seizoen groeit de boom het snelste?</a:t>
            </a:r>
          </a:p>
          <a:p>
            <a:endParaRPr lang="nl-BE" i="1" dirty="0">
              <a:latin typeface="+mj-lt"/>
            </a:endParaRPr>
          </a:p>
          <a:p>
            <a:endParaRPr lang="nl-BE" i="1" dirty="0">
              <a:latin typeface="+mj-lt"/>
            </a:endParaRPr>
          </a:p>
          <a:p>
            <a:endParaRPr lang="nl-BE" i="1" dirty="0">
              <a:latin typeface="+mj-lt"/>
            </a:endParaRPr>
          </a:p>
          <a:p>
            <a:r>
              <a:rPr lang="nl-BE" b="1" dirty="0">
                <a:solidFill>
                  <a:srgbClr val="C210E0"/>
                </a:solidFill>
                <a:latin typeface="+mj-lt"/>
              </a:rPr>
              <a:t>Jaarring</a:t>
            </a:r>
            <a:r>
              <a:rPr lang="nl-BE" dirty="0">
                <a:latin typeface="+mj-lt"/>
              </a:rPr>
              <a:t>: hout dat ontstaat in een jaar.</a:t>
            </a:r>
            <a:br>
              <a:rPr lang="nl-BE" dirty="0">
                <a:latin typeface="+mj-lt"/>
              </a:rPr>
            </a:br>
            <a:br>
              <a:rPr lang="nl-BE" i="1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B1D2F49-F054-2E94-52BE-DA19C1CD397F}"/>
              </a:ext>
            </a:extLst>
          </p:cNvPr>
          <p:cNvCxnSpPr/>
          <p:nvPr/>
        </p:nvCxnSpPr>
        <p:spPr>
          <a:xfrm flipV="1">
            <a:off x="6915150" y="2324100"/>
            <a:ext cx="1352550" cy="81915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4C2CB8DA-88EE-5A74-D4E7-A8523B0DE829}"/>
              </a:ext>
            </a:extLst>
          </p:cNvPr>
          <p:cNvSpPr txBox="1"/>
          <p:nvPr/>
        </p:nvSpPr>
        <p:spPr>
          <a:xfrm>
            <a:off x="7914341" y="1951672"/>
            <a:ext cx="1420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Cambium</a:t>
            </a: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C6213-5B91-47F6-55E5-2CBBA0CAC992}"/>
              </a:ext>
            </a:extLst>
          </p:cNvPr>
          <p:cNvSpPr txBox="1"/>
          <p:nvPr/>
        </p:nvSpPr>
        <p:spPr>
          <a:xfrm>
            <a:off x="520725" y="3143250"/>
            <a:ext cx="470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noProof="0" dirty="0">
                <a:solidFill>
                  <a:srgbClr val="FF0000"/>
                </a:solidFill>
                <a:latin typeface="+mj-lt"/>
              </a:rPr>
              <a:t>Lente / vroege zomer</a:t>
            </a:r>
            <a:br>
              <a:rPr lang="nl-BE" sz="1600" noProof="0" dirty="0">
                <a:solidFill>
                  <a:srgbClr val="FF0000"/>
                </a:solidFill>
                <a:latin typeface="+mj-lt"/>
              </a:rPr>
            </a:br>
            <a:r>
              <a:rPr lang="nl-BE" sz="1600" noProof="0" dirty="0">
                <a:solidFill>
                  <a:srgbClr val="FF0000"/>
                </a:solidFill>
                <a:latin typeface="+mj-lt"/>
              </a:rPr>
              <a:t>De dagen worden langer.</a:t>
            </a:r>
          </a:p>
        </p:txBody>
      </p:sp>
    </p:spTree>
    <p:extLst>
      <p:ext uri="{BB962C8B-B14F-4D97-AF65-F5344CB8AC3E}">
        <p14:creationId xmlns:p14="http://schemas.microsoft.com/office/powerpoint/2010/main" val="18433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76280-43A2-16AC-F155-C73B70261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mium Vector | Abstract light gradient purple background">
            <a:extLst>
              <a:ext uri="{FF2B5EF4-FFF2-40B4-BE49-F238E27FC236}">
                <a16:creationId xmlns:a16="http://schemas.microsoft.com/office/drawing/2014/main" id="{7091BDFA-A88A-1494-7A40-549D2C29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A802440-5FD4-B438-CD6A-1BF6BFAC6AE9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68E7873-34F5-789B-8F68-F30659FB0F09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F5B63ECF-7107-80B3-95B5-73B015869C15}"/>
              </a:ext>
            </a:extLst>
          </p:cNvPr>
          <p:cNvSpPr/>
          <p:nvPr/>
        </p:nvSpPr>
        <p:spPr>
          <a:xfrm>
            <a:off x="3130476" y="2262062"/>
            <a:ext cx="5744584" cy="1166938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16428BFF-A43C-357A-5661-FA23ABC26FB3}"/>
              </a:ext>
            </a:extLst>
          </p:cNvPr>
          <p:cNvSpPr txBox="1"/>
          <p:nvPr/>
        </p:nvSpPr>
        <p:spPr>
          <a:xfrm>
            <a:off x="3305214" y="2390812"/>
            <a:ext cx="537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Je hebt geleerd..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Weefsels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van mensen en planten te noemen met hun functies.</a:t>
            </a:r>
          </a:p>
        </p:txBody>
      </p:sp>
    </p:spTree>
    <p:extLst>
      <p:ext uri="{BB962C8B-B14F-4D97-AF65-F5344CB8AC3E}">
        <p14:creationId xmlns:p14="http://schemas.microsoft.com/office/powerpoint/2010/main" val="90440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mium Vector | Abstract light gradient purple background">
            <a:extLst>
              <a:ext uri="{FF2B5EF4-FFF2-40B4-BE49-F238E27FC236}">
                <a16:creationId xmlns:a16="http://schemas.microsoft.com/office/drawing/2014/main" id="{F4175488-90D5-1147-A847-9A7CEE58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  <a:latin typeface="+mj-lt"/>
              </a:rPr>
              <a:t>Huiswerk</a:t>
            </a:r>
            <a:r>
              <a:rPr lang="nl-BE" sz="3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5">
            <a:extLst>
              <a:ext uri="{FF2B5EF4-FFF2-40B4-BE49-F238E27FC236}">
                <a16:creationId xmlns:a16="http://schemas.microsoft.com/office/drawing/2014/main" id="{445CA78A-F65A-D92A-E4FA-22F31D89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871" y="2438529"/>
            <a:ext cx="3511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Leerdoelen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noteren + zelfstandig aan het huiswerk 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0FFEA5B-47B1-CCBA-6612-30F23076C357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302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D960E8-8325-BD4B-7C04-D3FE88175F74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4" name="Picture 2" descr="Premium Vector | Abstract light gradient purple background">
            <a:extLst>
              <a:ext uri="{FF2B5EF4-FFF2-40B4-BE49-F238E27FC236}">
                <a16:creationId xmlns:a16="http://schemas.microsoft.com/office/drawing/2014/main" id="{C4F5E608-F9DB-FF53-54A6-184E5CA0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9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Abstract light gradient purple background">
            <a:extLst>
              <a:ext uri="{FF2B5EF4-FFF2-40B4-BE49-F238E27FC236}">
                <a16:creationId xmlns:a16="http://schemas.microsoft.com/office/drawing/2014/main" id="{AE297E8F-3674-2DCD-FDB1-969FD3CC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9107A52-0428-10B5-BEF4-177A0B21BD98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C210E0"/>
          </a:solidFill>
          <a:ln>
            <a:solidFill>
              <a:srgbClr val="C2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3322D2B-8A16-D941-5661-DEB75882C254}"/>
              </a:ext>
            </a:extLst>
          </p:cNvPr>
          <p:cNvSpPr/>
          <p:nvPr/>
        </p:nvSpPr>
        <p:spPr>
          <a:xfrm>
            <a:off x="3738564" y="2701259"/>
            <a:ext cx="5868015" cy="1224219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996FAA88-9B7C-A306-12A0-E2E44BDF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 Celdeling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EB7304-4250-233D-D1E5-B34882B7EE92}"/>
              </a:ext>
            </a:extLst>
          </p:cNvPr>
          <p:cNvSpPr txBox="1"/>
          <p:nvPr/>
        </p:nvSpPr>
        <p:spPr>
          <a:xfrm>
            <a:off x="4986725" y="2959425"/>
            <a:ext cx="628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+mj-lt"/>
              </a:rPr>
              <a:t>Je hebt geleerd..</a:t>
            </a:r>
          </a:p>
          <a:p>
            <a:r>
              <a:rPr lang="nl-NL" sz="2000" dirty="0">
                <a:solidFill>
                  <a:schemeClr val="bg1"/>
                </a:solidFill>
                <a:latin typeface="+mj-lt"/>
              </a:rPr>
              <a:t>1. De </a:t>
            </a:r>
            <a:r>
              <a:rPr lang="nl-NL" sz="2000" u="sng" dirty="0">
                <a:solidFill>
                  <a:schemeClr val="bg1"/>
                </a:solidFill>
                <a:latin typeface="+mj-lt"/>
              </a:rPr>
              <a:t>stappen</a:t>
            </a:r>
            <a:r>
              <a:rPr lang="nl-NL" sz="2000" dirty="0">
                <a:solidFill>
                  <a:schemeClr val="bg1"/>
                </a:solidFill>
                <a:latin typeface="+mj-lt"/>
              </a:rPr>
              <a:t> van de 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celdeling</a:t>
            </a:r>
            <a:r>
              <a:rPr lang="nl-NL" sz="2000" dirty="0">
                <a:solidFill>
                  <a:schemeClr val="bg1"/>
                </a:solidFill>
                <a:latin typeface="+mj-lt"/>
              </a:rPr>
              <a:t> te noemen.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63C86A-A6A7-A6C4-BD7F-F9A4739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94" y="2878962"/>
            <a:ext cx="868812" cy="8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mium Vector | Abstract light gradient purple background">
            <a:extLst>
              <a:ext uri="{FF2B5EF4-FFF2-40B4-BE49-F238E27FC236}">
                <a16:creationId xmlns:a16="http://schemas.microsoft.com/office/drawing/2014/main" id="{22FF702D-4BC9-2B4D-1F5C-745084BD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94694" y="303740"/>
            <a:ext cx="2156604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+mj-lt"/>
              </a:rPr>
              <a:t>Leerdoelen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D64855A1-7EB3-DD29-B23B-E488A073156A}"/>
              </a:ext>
            </a:extLst>
          </p:cNvPr>
          <p:cNvSpPr/>
          <p:nvPr/>
        </p:nvSpPr>
        <p:spPr>
          <a:xfrm>
            <a:off x="3130476" y="2262062"/>
            <a:ext cx="5744584" cy="1166938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E214BF89-F09E-E238-5022-BFE5DB4021E9}"/>
              </a:ext>
            </a:extLst>
          </p:cNvPr>
          <p:cNvSpPr txBox="1"/>
          <p:nvPr/>
        </p:nvSpPr>
        <p:spPr>
          <a:xfrm>
            <a:off x="3305214" y="2390812"/>
            <a:ext cx="537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+mj-lt"/>
              </a:rPr>
              <a:t>Je leert..</a:t>
            </a:r>
          </a:p>
          <a:p>
            <a:r>
              <a:rPr lang="nl-NL" dirty="0">
                <a:solidFill>
                  <a:schemeClr val="bg1"/>
                </a:solidFill>
                <a:latin typeface="+mj-lt"/>
              </a:rPr>
              <a:t>1. </a:t>
            </a:r>
            <a:r>
              <a:rPr lang="nl-NL" b="1" dirty="0">
                <a:solidFill>
                  <a:schemeClr val="bg1"/>
                </a:solidFill>
                <a:latin typeface="+mj-lt"/>
              </a:rPr>
              <a:t>Weefsels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 van mensen en planten te noemen met hun functies.</a:t>
            </a: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Abstract light gradient purple background">
            <a:extLst>
              <a:ext uri="{FF2B5EF4-FFF2-40B4-BE49-F238E27FC236}">
                <a16:creationId xmlns:a16="http://schemas.microsoft.com/office/drawing/2014/main" id="{B5002C23-B286-0B04-5CF5-526E3A09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16EBAB0-40F9-EA73-43B6-0D6BB8EBD574}"/>
              </a:ext>
            </a:extLst>
          </p:cNvPr>
          <p:cNvSpPr/>
          <p:nvPr/>
        </p:nvSpPr>
        <p:spPr>
          <a:xfrm>
            <a:off x="4898571" y="415421"/>
            <a:ext cx="2394857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E70FB9-1278-AE36-4D11-0C2EEA6A2DED}"/>
              </a:ext>
            </a:extLst>
          </p:cNvPr>
          <p:cNvSpPr txBox="1"/>
          <p:nvPr/>
        </p:nvSpPr>
        <p:spPr>
          <a:xfrm>
            <a:off x="5102383" y="461933"/>
            <a:ext cx="190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Cellen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B100CE-2311-E1EB-47FE-EAF74E9BDF3B}"/>
              </a:ext>
            </a:extLst>
          </p:cNvPr>
          <p:cNvSpPr txBox="1"/>
          <p:nvPr/>
        </p:nvSpPr>
        <p:spPr>
          <a:xfrm>
            <a:off x="619107" y="1242131"/>
            <a:ext cx="5007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Cellen</a:t>
            </a:r>
            <a:r>
              <a:rPr lang="nl-BE" dirty="0">
                <a:latin typeface="+mj-lt"/>
              </a:rPr>
              <a:t>: bouwstenen van een organisme.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Alle organismen bestaan uit minimaal één cel.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Alleen zichtbaar onder de </a:t>
            </a:r>
            <a:r>
              <a:rPr lang="nl-BE" b="1" dirty="0">
                <a:latin typeface="+mj-lt"/>
              </a:rPr>
              <a:t>microscoop</a:t>
            </a:r>
          </a:p>
          <a:p>
            <a:endParaRPr lang="nl-BE" b="1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b="1" dirty="0">
              <a:solidFill>
                <a:srgbClr val="00B0F0"/>
              </a:solidFill>
              <a:latin typeface="+mj-lt"/>
            </a:endParaRPr>
          </a:p>
          <a:p>
            <a:endParaRPr lang="nl-BE" dirty="0">
              <a:solidFill>
                <a:srgbClr val="00B0F0"/>
              </a:solidFill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3080" name="Picture 8" descr="Cellular differentiation - Wikipedia">
            <a:extLst>
              <a:ext uri="{FF2B5EF4-FFF2-40B4-BE49-F238E27FC236}">
                <a16:creationId xmlns:a16="http://schemas.microsoft.com/office/drawing/2014/main" id="{CF6DDBDF-9C9D-4F95-C870-A6D9030E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31" y="2207104"/>
            <a:ext cx="6404421" cy="45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7753B4-7147-3BFE-CE41-BA342C4BC6EC}"/>
              </a:ext>
            </a:extLst>
          </p:cNvPr>
          <p:cNvSpPr txBox="1"/>
          <p:nvPr/>
        </p:nvSpPr>
        <p:spPr>
          <a:xfrm>
            <a:off x="7610103" y="1539952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i="1" dirty="0">
                <a:latin typeface="+mj-lt"/>
              </a:rPr>
              <a:t>Een cel lijkt plat, maar..</a:t>
            </a:r>
          </a:p>
        </p:txBody>
      </p:sp>
    </p:spTree>
    <p:extLst>
      <p:ext uri="{BB962C8B-B14F-4D97-AF65-F5344CB8AC3E}">
        <p14:creationId xmlns:p14="http://schemas.microsoft.com/office/powerpoint/2010/main" val="4374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2FDCE3D-9D6D-1DD4-04C1-0D0682C39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5" y="2643542"/>
            <a:ext cx="10400010" cy="3541383"/>
          </a:xfrm>
          <a:prstGeom prst="rect">
            <a:avLst/>
          </a:prstGeom>
        </p:spPr>
      </p:pic>
      <p:pic>
        <p:nvPicPr>
          <p:cNvPr id="2" name="Picture 1" descr="Premium Vector | Abstract light gradient purple background">
            <a:extLst>
              <a:ext uri="{FF2B5EF4-FFF2-40B4-BE49-F238E27FC236}">
                <a16:creationId xmlns:a16="http://schemas.microsoft.com/office/drawing/2014/main" id="{DF3652F5-2F56-3504-E440-25208D78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446C929-B5C9-1643-7E54-051C33A9B7E9}"/>
              </a:ext>
            </a:extLst>
          </p:cNvPr>
          <p:cNvSpPr/>
          <p:nvPr/>
        </p:nvSpPr>
        <p:spPr>
          <a:xfrm>
            <a:off x="4260028" y="618065"/>
            <a:ext cx="3969572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C896A0-99D0-80C1-1733-8ACF125E177D}"/>
              </a:ext>
            </a:extLst>
          </p:cNvPr>
          <p:cNvSpPr txBox="1"/>
          <p:nvPr/>
        </p:nvSpPr>
        <p:spPr>
          <a:xfrm>
            <a:off x="3167742" y="664577"/>
            <a:ext cx="618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Weefsels van mensen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F8B16-4323-6B42-581A-A9A00254A079}"/>
              </a:ext>
            </a:extLst>
          </p:cNvPr>
          <p:cNvSpPr txBox="1"/>
          <p:nvPr/>
        </p:nvSpPr>
        <p:spPr>
          <a:xfrm>
            <a:off x="3854780" y="1554205"/>
            <a:ext cx="1066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Weefsel</a:t>
            </a:r>
            <a:r>
              <a:rPr lang="nl-BE" dirty="0">
                <a:latin typeface="+mj-lt"/>
              </a:rPr>
              <a:t>: groep cellen met zelfde vorm en functie.</a:t>
            </a:r>
            <a:endParaRPr lang="nl-BE" i="1" dirty="0">
              <a:latin typeface="+mj-lt"/>
            </a:endParaRPr>
          </a:p>
          <a:p>
            <a:endParaRPr lang="nl-BE" b="1" dirty="0">
              <a:solidFill>
                <a:srgbClr val="00B0F0"/>
              </a:solidFill>
              <a:latin typeface="+mj-lt"/>
            </a:endParaRPr>
          </a:p>
          <a:p>
            <a:r>
              <a:rPr lang="nl-BE" sz="1200" i="1" dirty="0">
                <a:latin typeface="+mj-lt"/>
              </a:rPr>
              <a:t>        	   Weefsels (microscoop foto’s, gekleurd)</a:t>
            </a:r>
          </a:p>
        </p:txBody>
      </p:sp>
    </p:spTree>
    <p:extLst>
      <p:ext uri="{BB962C8B-B14F-4D97-AF65-F5344CB8AC3E}">
        <p14:creationId xmlns:p14="http://schemas.microsoft.com/office/powerpoint/2010/main" val="177669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Vector | Abstract light gradient purple background">
            <a:extLst>
              <a:ext uri="{FF2B5EF4-FFF2-40B4-BE49-F238E27FC236}">
                <a16:creationId xmlns:a16="http://schemas.microsoft.com/office/drawing/2014/main" id="{3E2BCF54-6A63-536D-60D8-DD05EEF3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gaanstelsels">
            <a:extLst>
              <a:ext uri="{FF2B5EF4-FFF2-40B4-BE49-F238E27FC236}">
                <a16:creationId xmlns:a16="http://schemas.microsoft.com/office/drawing/2014/main" id="{17E33CE6-A737-EAF6-16F1-36485F28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9" r="1971" b="2796"/>
          <a:stretch/>
        </p:blipFill>
        <p:spPr bwMode="auto">
          <a:xfrm>
            <a:off x="1200150" y="309398"/>
            <a:ext cx="9791700" cy="6236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8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Vector | Abstract light gradient purple background">
            <a:extLst>
              <a:ext uri="{FF2B5EF4-FFF2-40B4-BE49-F238E27FC236}">
                <a16:creationId xmlns:a16="http://schemas.microsoft.com/office/drawing/2014/main" id="{2EBFC58B-7F4E-BC69-2AE8-CC15C713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446C929-B5C9-1643-7E54-051C33A9B7E9}"/>
              </a:ext>
            </a:extLst>
          </p:cNvPr>
          <p:cNvSpPr/>
          <p:nvPr/>
        </p:nvSpPr>
        <p:spPr>
          <a:xfrm>
            <a:off x="4819427" y="618065"/>
            <a:ext cx="2624866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210E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C896A0-99D0-80C1-1733-8ACF125E177D}"/>
              </a:ext>
            </a:extLst>
          </p:cNvPr>
          <p:cNvSpPr txBox="1"/>
          <p:nvPr/>
        </p:nvSpPr>
        <p:spPr>
          <a:xfrm>
            <a:off x="4130352" y="672939"/>
            <a:ext cx="393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Tussencelstof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F8B16-4323-6B42-581A-A9A00254A079}"/>
              </a:ext>
            </a:extLst>
          </p:cNvPr>
          <p:cNvSpPr txBox="1"/>
          <p:nvPr/>
        </p:nvSpPr>
        <p:spPr>
          <a:xfrm>
            <a:off x="500224" y="1766033"/>
            <a:ext cx="10668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Tussencelstof</a:t>
            </a:r>
            <a:r>
              <a:rPr lang="nl-BE" dirty="0">
                <a:latin typeface="+mj-lt"/>
              </a:rPr>
              <a:t>: ruimte die zich bevind tussen de cellen van een weefsel.</a:t>
            </a: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Verschillende type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+mj-lt"/>
              </a:rPr>
              <a:t>Vloeistof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+mj-lt"/>
              </a:rPr>
              <a:t>Harde stof</a:t>
            </a: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5484E8-8B0F-F279-9E0C-A6D9745E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24" y="3590271"/>
            <a:ext cx="6743118" cy="29623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9B3DC3E-C564-2704-E27A-576D327BB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445" y="2205716"/>
            <a:ext cx="2683260" cy="1952817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F1C4E98-9D09-035D-DF4A-EA1634386A2E}"/>
              </a:ext>
            </a:extLst>
          </p:cNvPr>
          <p:cNvCxnSpPr/>
          <p:nvPr/>
        </p:nvCxnSpPr>
        <p:spPr>
          <a:xfrm flipV="1">
            <a:off x="6540759" y="3428999"/>
            <a:ext cx="1828800" cy="972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4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est Stomata GIFs | Gfycat">
            <a:extLst>
              <a:ext uri="{FF2B5EF4-FFF2-40B4-BE49-F238E27FC236}">
                <a16:creationId xmlns:a16="http://schemas.microsoft.com/office/drawing/2014/main" id="{6775E595-FE07-37E1-92B7-6C37CAAE3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8239" r="36634" b="26374"/>
          <a:stretch/>
        </p:blipFill>
        <p:spPr bwMode="auto">
          <a:xfrm rot="19418814">
            <a:off x="9773753" y="5006312"/>
            <a:ext cx="2212361" cy="17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6032D59-C6F8-2C63-A199-FD1FE5EB9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00" y="1517168"/>
            <a:ext cx="3655360" cy="32837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7FAA11-4649-588E-EDB7-C08858623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201" y="1517168"/>
            <a:ext cx="3810616" cy="2860993"/>
          </a:xfrm>
          <a:prstGeom prst="rect">
            <a:avLst/>
          </a:prstGeom>
        </p:spPr>
      </p:pic>
      <p:pic>
        <p:nvPicPr>
          <p:cNvPr id="2" name="Picture 1" descr="Premium Vector | Abstract light gradient purple background">
            <a:extLst>
              <a:ext uri="{FF2B5EF4-FFF2-40B4-BE49-F238E27FC236}">
                <a16:creationId xmlns:a16="http://schemas.microsoft.com/office/drawing/2014/main" id="{3DD1BA3E-5AFD-2D3F-8A5E-337F9BE2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446C929-B5C9-1643-7E54-051C33A9B7E9}"/>
              </a:ext>
            </a:extLst>
          </p:cNvPr>
          <p:cNvSpPr/>
          <p:nvPr/>
        </p:nvSpPr>
        <p:spPr>
          <a:xfrm>
            <a:off x="4389119" y="487471"/>
            <a:ext cx="4023361" cy="677800"/>
          </a:xfrm>
          <a:prstGeom prst="roundRect">
            <a:avLst/>
          </a:prstGeom>
          <a:solidFill>
            <a:srgbClr val="C210E0"/>
          </a:solidFill>
          <a:ln>
            <a:solidFill>
              <a:srgbClr val="C210E0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C896A0-99D0-80C1-1733-8ACF125E177D}"/>
              </a:ext>
            </a:extLst>
          </p:cNvPr>
          <p:cNvSpPr txBox="1"/>
          <p:nvPr/>
        </p:nvSpPr>
        <p:spPr>
          <a:xfrm>
            <a:off x="3254052" y="533990"/>
            <a:ext cx="620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Weefsels van planten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F8B16-4323-6B42-581A-A9A00254A079}"/>
              </a:ext>
            </a:extLst>
          </p:cNvPr>
          <p:cNvSpPr txBox="1"/>
          <p:nvPr/>
        </p:nvSpPr>
        <p:spPr>
          <a:xfrm>
            <a:off x="266233" y="4718488"/>
            <a:ext cx="4262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Opperhuid</a:t>
            </a:r>
            <a:r>
              <a:rPr lang="nl-BE" dirty="0">
                <a:latin typeface="+mj-lt"/>
              </a:rPr>
              <a:t>: buitenste huidlaag van de plant.</a:t>
            </a: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Functie</a:t>
            </a:r>
            <a:r>
              <a:rPr lang="nl-BE" dirty="0">
                <a:latin typeface="+mj-lt"/>
              </a:rPr>
              <a:t>: bescherming bieden tegen ..?</a:t>
            </a:r>
          </a:p>
          <a:p>
            <a:endParaRPr lang="nl-BE" dirty="0">
              <a:latin typeface="+mj-lt"/>
            </a:endParaRPr>
          </a:p>
          <a:p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94B4D30-AFAB-1258-14FC-88A9DF2F7212}"/>
              </a:ext>
            </a:extLst>
          </p:cNvPr>
          <p:cNvCxnSpPr/>
          <p:nvPr/>
        </p:nvCxnSpPr>
        <p:spPr>
          <a:xfrm>
            <a:off x="9353549" y="1692720"/>
            <a:ext cx="790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2080DCAE-BAFA-73B4-9FB1-760577266E59}"/>
              </a:ext>
            </a:extLst>
          </p:cNvPr>
          <p:cNvSpPr txBox="1"/>
          <p:nvPr/>
        </p:nvSpPr>
        <p:spPr>
          <a:xfrm>
            <a:off x="10256495" y="1405663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EDEE029-8F3B-C6B8-8310-3D2AABD301C4}"/>
              </a:ext>
            </a:extLst>
          </p:cNvPr>
          <p:cNvSpPr txBox="1"/>
          <p:nvPr/>
        </p:nvSpPr>
        <p:spPr>
          <a:xfrm>
            <a:off x="266233" y="5401477"/>
            <a:ext cx="5100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- Uitdroging 	</a:t>
            </a:r>
          </a:p>
          <a:p>
            <a:r>
              <a:rPr lang="nl-BE" sz="1400" dirty="0"/>
              <a:t>- Straling		</a:t>
            </a:r>
          </a:p>
          <a:p>
            <a:r>
              <a:rPr lang="nl-BE" sz="1400" dirty="0"/>
              <a:t>- Vraat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5627BFB-60C6-5BE3-9D2A-2F10215F2C90}"/>
              </a:ext>
            </a:extLst>
          </p:cNvPr>
          <p:cNvSpPr txBox="1"/>
          <p:nvPr/>
        </p:nvSpPr>
        <p:spPr>
          <a:xfrm>
            <a:off x="4794742" y="4997083"/>
            <a:ext cx="511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210E0"/>
                </a:solidFill>
                <a:latin typeface="+mj-lt"/>
              </a:rPr>
              <a:t>Huidmondje</a:t>
            </a:r>
            <a:r>
              <a:rPr lang="nl-BE" dirty="0">
                <a:latin typeface="+mj-lt"/>
              </a:rPr>
              <a:t>: opening gevormd door twee sluitcellen.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*Vooral aan onderkant van het blad.</a:t>
            </a: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Functie</a:t>
            </a:r>
            <a:r>
              <a:rPr lang="nl-BE" dirty="0">
                <a:latin typeface="+mj-lt"/>
              </a:rPr>
              <a:t>: ..?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9513154-ECB1-6228-7139-234C2C38E667}"/>
              </a:ext>
            </a:extLst>
          </p:cNvPr>
          <p:cNvSpPr txBox="1"/>
          <p:nvPr/>
        </p:nvSpPr>
        <p:spPr>
          <a:xfrm>
            <a:off x="4775692" y="5872546"/>
            <a:ext cx="5100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- Opnemen koolstofdioxide (CO</a:t>
            </a:r>
            <a:r>
              <a:rPr lang="nl-BE" sz="800" dirty="0"/>
              <a:t>2</a:t>
            </a:r>
            <a:r>
              <a:rPr lang="nl-BE" sz="1400" dirty="0"/>
              <a:t>)</a:t>
            </a:r>
          </a:p>
          <a:p>
            <a:r>
              <a:rPr lang="nl-BE" sz="1400" dirty="0"/>
              <a:t>- Afgeven zuurstof (O</a:t>
            </a:r>
            <a:r>
              <a:rPr lang="nl-BE" sz="800" dirty="0"/>
              <a:t>2</a:t>
            </a:r>
            <a:r>
              <a:rPr lang="nl-BE" sz="1400" dirty="0"/>
              <a:t>)		</a:t>
            </a:r>
          </a:p>
          <a:p>
            <a:r>
              <a:rPr lang="nl-BE" sz="1400" dirty="0"/>
              <a:t>- Sluiten als er teveel water verdampt</a:t>
            </a:r>
          </a:p>
        </p:txBody>
      </p:sp>
    </p:spTree>
    <p:extLst>
      <p:ext uri="{BB962C8B-B14F-4D97-AF65-F5344CB8AC3E}">
        <p14:creationId xmlns:p14="http://schemas.microsoft.com/office/powerpoint/2010/main" val="26032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346</Words>
  <Application>Microsoft Office PowerPoint</Application>
  <PresentationFormat>Widescreen</PresentationFormat>
  <Paragraphs>77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Weefels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mike baets</dc:creator>
  <cp:lastModifiedBy>Mike baets</cp:lastModifiedBy>
  <cp:revision>15</cp:revision>
  <dcterms:created xsi:type="dcterms:W3CDTF">2022-11-29T12:30:13Z</dcterms:created>
  <dcterms:modified xsi:type="dcterms:W3CDTF">2024-10-26T13:05:47Z</dcterms:modified>
</cp:coreProperties>
</file>