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68" r:id="rId6"/>
    <p:sldId id="312" r:id="rId7"/>
    <p:sldId id="311" r:id="rId8"/>
    <p:sldId id="271" r:id="rId9"/>
    <p:sldId id="272" r:id="rId10"/>
    <p:sldId id="313" r:id="rId11"/>
    <p:sldId id="308" r:id="rId12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87F58-9A4B-4FD7-8D9D-1F4EEFD3125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58C3E1C-2C0A-4F4C-92E1-FA4CA92ABFDB}">
      <dgm:prSet custT="1"/>
      <dgm:spPr/>
      <dgm:t>
        <a:bodyPr/>
        <a:lstStyle/>
        <a:p>
          <a:pPr>
            <a:defRPr cap="all"/>
          </a:pPr>
          <a:r>
            <a:rPr lang="nl-NL" sz="1600" dirty="0">
              <a:latin typeface="+mj-lt"/>
            </a:rPr>
            <a:t>Leren </a:t>
          </a:r>
          <a:endParaRPr lang="en-US" sz="1600" dirty="0">
            <a:latin typeface="+mj-lt"/>
          </a:endParaRPr>
        </a:p>
      </dgm:t>
    </dgm:pt>
    <dgm:pt modelId="{B630E789-BDF0-4F2C-8F80-2DA32A980469}" type="parTrans" cxnId="{1632AA78-5912-41EF-B9AA-916B815475FE}">
      <dgm:prSet/>
      <dgm:spPr/>
      <dgm:t>
        <a:bodyPr/>
        <a:lstStyle/>
        <a:p>
          <a:endParaRPr lang="en-US"/>
        </a:p>
      </dgm:t>
    </dgm:pt>
    <dgm:pt modelId="{EF9F3F1C-8942-4785-A0A4-6BA8AAC086D1}" type="sibTrans" cxnId="{1632AA78-5912-41EF-B9AA-916B815475FE}">
      <dgm:prSet/>
      <dgm:spPr/>
      <dgm:t>
        <a:bodyPr/>
        <a:lstStyle/>
        <a:p>
          <a:endParaRPr lang="en-US"/>
        </a:p>
      </dgm:t>
    </dgm:pt>
    <dgm:pt modelId="{CF8ABD63-CCDE-48F9-88E6-2F1551806991}">
      <dgm:prSet custT="1"/>
      <dgm:spPr/>
      <dgm:t>
        <a:bodyPr/>
        <a:lstStyle/>
        <a:p>
          <a:pPr>
            <a:defRPr cap="all"/>
          </a:pPr>
          <a:r>
            <a:rPr lang="nl-NL" sz="1600" dirty="0">
              <a:latin typeface="+mj-lt"/>
            </a:rPr>
            <a:t>Zijn je samenvattingen in orde?</a:t>
          </a:r>
          <a:endParaRPr lang="en-US" sz="1600" dirty="0">
            <a:latin typeface="+mj-lt"/>
          </a:endParaRPr>
        </a:p>
      </dgm:t>
    </dgm:pt>
    <dgm:pt modelId="{18878660-F6B4-416C-A1BD-38197F61F5AE}" type="parTrans" cxnId="{FCAD8B59-C903-4039-B2A9-704B534B3351}">
      <dgm:prSet/>
      <dgm:spPr/>
      <dgm:t>
        <a:bodyPr/>
        <a:lstStyle/>
        <a:p>
          <a:endParaRPr lang="en-US"/>
        </a:p>
      </dgm:t>
    </dgm:pt>
    <dgm:pt modelId="{3AF7EBFA-9925-447D-8E67-E876CF23FB65}" type="sibTrans" cxnId="{FCAD8B59-C903-4039-B2A9-704B534B3351}">
      <dgm:prSet/>
      <dgm:spPr/>
      <dgm:t>
        <a:bodyPr/>
        <a:lstStyle/>
        <a:p>
          <a:endParaRPr lang="en-US"/>
        </a:p>
      </dgm:t>
    </dgm:pt>
    <dgm:pt modelId="{05AFBC1F-F500-4D6E-92DE-128A05F93647}">
      <dgm:prSet custT="1"/>
      <dgm:spPr/>
      <dgm:t>
        <a:bodyPr/>
        <a:lstStyle/>
        <a:p>
          <a:pPr>
            <a:defRPr cap="all"/>
          </a:pPr>
          <a:r>
            <a:rPr lang="nl-NL" sz="1600" dirty="0">
              <a:latin typeface="+mj-lt"/>
            </a:rPr>
            <a:t>Voorbereiden</a:t>
          </a:r>
          <a:endParaRPr lang="en-US" sz="1600" dirty="0">
            <a:latin typeface="+mj-lt"/>
          </a:endParaRPr>
        </a:p>
      </dgm:t>
    </dgm:pt>
    <dgm:pt modelId="{61EF4A55-62D5-48AF-AFE7-5A12C5AE3EED}" type="sibTrans" cxnId="{0EEAB2C2-F982-4B81-B098-7A4BCF34AE7D}">
      <dgm:prSet/>
      <dgm:spPr/>
      <dgm:t>
        <a:bodyPr/>
        <a:lstStyle/>
        <a:p>
          <a:endParaRPr lang="en-US"/>
        </a:p>
      </dgm:t>
    </dgm:pt>
    <dgm:pt modelId="{714D40B6-03B0-42D9-B3F0-565058F97AD4}" type="parTrans" cxnId="{0EEAB2C2-F982-4B81-B098-7A4BCF34AE7D}">
      <dgm:prSet/>
      <dgm:spPr/>
      <dgm:t>
        <a:bodyPr/>
        <a:lstStyle/>
        <a:p>
          <a:endParaRPr lang="en-US"/>
        </a:p>
      </dgm:t>
    </dgm:pt>
    <dgm:pt modelId="{B6E97FBA-CB8A-4889-99B6-7FD8FBD232B5}" type="pres">
      <dgm:prSet presAssocID="{D5087F58-9A4B-4FD7-8D9D-1F4EEFD31250}" presName="root" presStyleCnt="0">
        <dgm:presLayoutVars>
          <dgm:dir/>
          <dgm:resizeHandles val="exact"/>
        </dgm:presLayoutVars>
      </dgm:prSet>
      <dgm:spPr/>
    </dgm:pt>
    <dgm:pt modelId="{AFA7B3F6-EC1A-4CBD-A15A-277C07D6C52C}" type="pres">
      <dgm:prSet presAssocID="{658C3E1C-2C0A-4F4C-92E1-FA4CA92ABFDB}" presName="compNode" presStyleCnt="0"/>
      <dgm:spPr/>
    </dgm:pt>
    <dgm:pt modelId="{07167935-4709-4959-9F4E-58407CA7391D}" type="pres">
      <dgm:prSet presAssocID="{658C3E1C-2C0A-4F4C-92E1-FA4CA92ABFDB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6BCA29B-AD80-47BC-8A1B-3E973F6DB84C}" type="pres">
      <dgm:prSet presAssocID="{658C3E1C-2C0A-4F4C-92E1-FA4CA92ABFD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lokaal"/>
        </a:ext>
      </dgm:extLst>
    </dgm:pt>
    <dgm:pt modelId="{B645E451-4644-417A-A1F3-8C34C0FEE892}" type="pres">
      <dgm:prSet presAssocID="{658C3E1C-2C0A-4F4C-92E1-FA4CA92ABFDB}" presName="spaceRect" presStyleCnt="0"/>
      <dgm:spPr/>
    </dgm:pt>
    <dgm:pt modelId="{84C2BD40-88C2-477D-A210-EA385F8008CE}" type="pres">
      <dgm:prSet presAssocID="{658C3E1C-2C0A-4F4C-92E1-FA4CA92ABFDB}" presName="textRect" presStyleLbl="revTx" presStyleIdx="0" presStyleCnt="3" custLinFactNeighborX="-353" custLinFactNeighborY="-46653">
        <dgm:presLayoutVars>
          <dgm:chMax val="1"/>
          <dgm:chPref val="1"/>
        </dgm:presLayoutVars>
      </dgm:prSet>
      <dgm:spPr/>
    </dgm:pt>
    <dgm:pt modelId="{87D2A9BA-4A74-4D53-A770-56EEAAD187F5}" type="pres">
      <dgm:prSet presAssocID="{EF9F3F1C-8942-4785-A0A4-6BA8AAC086D1}" presName="sibTrans" presStyleCnt="0"/>
      <dgm:spPr/>
    </dgm:pt>
    <dgm:pt modelId="{521B4599-34AD-4088-9158-E05DA235E201}" type="pres">
      <dgm:prSet presAssocID="{CF8ABD63-CCDE-48F9-88E6-2F1551806991}" presName="compNode" presStyleCnt="0"/>
      <dgm:spPr/>
    </dgm:pt>
    <dgm:pt modelId="{628E004B-19BF-41F0-A5CD-EC97B64C8A5E}" type="pres">
      <dgm:prSet presAssocID="{CF8ABD63-CCDE-48F9-88E6-2F155180699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135190E-3B62-4FD0-9896-49B3FCA0711E}" type="pres">
      <dgm:prSet presAssocID="{CF8ABD63-CCDE-48F9-88E6-2F1551806991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Quotation Mark"/>
        </a:ext>
      </dgm:extLst>
    </dgm:pt>
    <dgm:pt modelId="{18CC4E4D-EFE0-4835-8DDC-A533B8A53F38}" type="pres">
      <dgm:prSet presAssocID="{CF8ABD63-CCDE-48F9-88E6-2F1551806991}" presName="spaceRect" presStyleCnt="0"/>
      <dgm:spPr/>
    </dgm:pt>
    <dgm:pt modelId="{E754325C-4221-4D58-A3A3-D8D53022188E}" type="pres">
      <dgm:prSet presAssocID="{CF8ABD63-CCDE-48F9-88E6-2F1551806991}" presName="textRect" presStyleLbl="revTx" presStyleIdx="1" presStyleCnt="3" custLinFactX="13424" custLinFactNeighborX="100000" custLinFactNeighborY="-52539">
        <dgm:presLayoutVars>
          <dgm:chMax val="1"/>
          <dgm:chPref val="1"/>
        </dgm:presLayoutVars>
      </dgm:prSet>
      <dgm:spPr/>
    </dgm:pt>
    <dgm:pt modelId="{C38CEE49-F896-4EBE-BD92-502FD3B64174}" type="pres">
      <dgm:prSet presAssocID="{3AF7EBFA-9925-447D-8E67-E876CF23FB65}" presName="sibTrans" presStyleCnt="0"/>
      <dgm:spPr/>
    </dgm:pt>
    <dgm:pt modelId="{B6CCAAF1-5A8A-4A34-A1EA-64EFBF5CE080}" type="pres">
      <dgm:prSet presAssocID="{05AFBC1F-F500-4D6E-92DE-128A05F93647}" presName="compNode" presStyleCnt="0"/>
      <dgm:spPr/>
    </dgm:pt>
    <dgm:pt modelId="{440793BC-608C-42E9-88AF-006458996EF7}" type="pres">
      <dgm:prSet presAssocID="{05AFBC1F-F500-4D6E-92DE-128A05F93647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C28DAF3-07B1-474B-9109-6C541FA8219F}" type="pres">
      <dgm:prSet presAssocID="{05AFBC1F-F500-4D6E-92DE-128A05F93647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0EA045B0-0B99-4427-9DC8-437957278D0B}" type="pres">
      <dgm:prSet presAssocID="{05AFBC1F-F500-4D6E-92DE-128A05F93647}" presName="spaceRect" presStyleCnt="0"/>
      <dgm:spPr/>
    </dgm:pt>
    <dgm:pt modelId="{BCA50469-C543-4B6B-B7C8-C0DA73BF41BE}" type="pres">
      <dgm:prSet presAssocID="{05AFBC1F-F500-4D6E-92DE-128A05F93647}" presName="textRect" presStyleLbl="revTx" presStyleIdx="2" presStyleCnt="3" custLinFactX="-23367" custLinFactNeighborX="-100000" custLinFactNeighborY="-49742">
        <dgm:presLayoutVars>
          <dgm:chMax val="1"/>
          <dgm:chPref val="1"/>
        </dgm:presLayoutVars>
      </dgm:prSet>
      <dgm:spPr/>
    </dgm:pt>
  </dgm:ptLst>
  <dgm:cxnLst>
    <dgm:cxn modelId="{4CDD3A0F-EECE-420A-A036-97192ECD8893}" type="presOf" srcId="{D5087F58-9A4B-4FD7-8D9D-1F4EEFD31250}" destId="{B6E97FBA-CB8A-4889-99B6-7FD8FBD232B5}" srcOrd="0" destOrd="0" presId="urn:microsoft.com/office/officeart/2018/5/layout/IconLeafLabelList"/>
    <dgm:cxn modelId="{5414673B-18CD-4D6B-8AAE-955E77625C87}" type="presOf" srcId="{CF8ABD63-CCDE-48F9-88E6-2F1551806991}" destId="{E754325C-4221-4D58-A3A3-D8D53022188E}" srcOrd="0" destOrd="0" presId="urn:microsoft.com/office/officeart/2018/5/layout/IconLeafLabelList"/>
    <dgm:cxn modelId="{1632AA78-5912-41EF-B9AA-916B815475FE}" srcId="{D5087F58-9A4B-4FD7-8D9D-1F4EEFD31250}" destId="{658C3E1C-2C0A-4F4C-92E1-FA4CA92ABFDB}" srcOrd="0" destOrd="0" parTransId="{B630E789-BDF0-4F2C-8F80-2DA32A980469}" sibTransId="{EF9F3F1C-8942-4785-A0A4-6BA8AAC086D1}"/>
    <dgm:cxn modelId="{FCAD8B59-C903-4039-B2A9-704B534B3351}" srcId="{D5087F58-9A4B-4FD7-8D9D-1F4EEFD31250}" destId="{CF8ABD63-CCDE-48F9-88E6-2F1551806991}" srcOrd="1" destOrd="0" parTransId="{18878660-F6B4-416C-A1BD-38197F61F5AE}" sibTransId="{3AF7EBFA-9925-447D-8E67-E876CF23FB65}"/>
    <dgm:cxn modelId="{0EEAB2C2-F982-4B81-B098-7A4BCF34AE7D}" srcId="{D5087F58-9A4B-4FD7-8D9D-1F4EEFD31250}" destId="{05AFBC1F-F500-4D6E-92DE-128A05F93647}" srcOrd="2" destOrd="0" parTransId="{714D40B6-03B0-42D9-B3F0-565058F97AD4}" sibTransId="{61EF4A55-62D5-48AF-AFE7-5A12C5AE3EED}"/>
    <dgm:cxn modelId="{70CB8AC6-8BC4-4971-B246-1A23CB013A31}" type="presOf" srcId="{658C3E1C-2C0A-4F4C-92E1-FA4CA92ABFDB}" destId="{84C2BD40-88C2-477D-A210-EA385F8008CE}" srcOrd="0" destOrd="0" presId="urn:microsoft.com/office/officeart/2018/5/layout/IconLeafLabelList"/>
    <dgm:cxn modelId="{EFC8F2D9-5062-4352-B258-AA1CD92000D7}" type="presOf" srcId="{05AFBC1F-F500-4D6E-92DE-128A05F93647}" destId="{BCA50469-C543-4B6B-B7C8-C0DA73BF41BE}" srcOrd="0" destOrd="0" presId="urn:microsoft.com/office/officeart/2018/5/layout/IconLeafLabelList"/>
    <dgm:cxn modelId="{A5FD9AF6-1D86-4233-BA1B-C09A8D3C9EB2}" type="presParOf" srcId="{B6E97FBA-CB8A-4889-99B6-7FD8FBD232B5}" destId="{AFA7B3F6-EC1A-4CBD-A15A-277C07D6C52C}" srcOrd="0" destOrd="0" presId="urn:microsoft.com/office/officeart/2018/5/layout/IconLeafLabelList"/>
    <dgm:cxn modelId="{620F256C-4462-4BF9-81CB-B3BB2B661543}" type="presParOf" srcId="{AFA7B3F6-EC1A-4CBD-A15A-277C07D6C52C}" destId="{07167935-4709-4959-9F4E-58407CA7391D}" srcOrd="0" destOrd="0" presId="urn:microsoft.com/office/officeart/2018/5/layout/IconLeafLabelList"/>
    <dgm:cxn modelId="{EB48233C-795B-423E-A9C9-F92120F982CD}" type="presParOf" srcId="{AFA7B3F6-EC1A-4CBD-A15A-277C07D6C52C}" destId="{A6BCA29B-AD80-47BC-8A1B-3E973F6DB84C}" srcOrd="1" destOrd="0" presId="urn:microsoft.com/office/officeart/2018/5/layout/IconLeafLabelList"/>
    <dgm:cxn modelId="{9FF161AB-140D-4E86-B59E-58D8B866A047}" type="presParOf" srcId="{AFA7B3F6-EC1A-4CBD-A15A-277C07D6C52C}" destId="{B645E451-4644-417A-A1F3-8C34C0FEE892}" srcOrd="2" destOrd="0" presId="urn:microsoft.com/office/officeart/2018/5/layout/IconLeafLabelList"/>
    <dgm:cxn modelId="{69548177-9646-4D73-8843-03D24B446A63}" type="presParOf" srcId="{AFA7B3F6-EC1A-4CBD-A15A-277C07D6C52C}" destId="{84C2BD40-88C2-477D-A210-EA385F8008CE}" srcOrd="3" destOrd="0" presId="urn:microsoft.com/office/officeart/2018/5/layout/IconLeafLabelList"/>
    <dgm:cxn modelId="{C2753DDC-D96D-4278-AA45-867F66694B7D}" type="presParOf" srcId="{B6E97FBA-CB8A-4889-99B6-7FD8FBD232B5}" destId="{87D2A9BA-4A74-4D53-A770-56EEAAD187F5}" srcOrd="1" destOrd="0" presId="urn:microsoft.com/office/officeart/2018/5/layout/IconLeafLabelList"/>
    <dgm:cxn modelId="{6F5954FC-ADE1-426E-A8E2-ECEFEC410C67}" type="presParOf" srcId="{B6E97FBA-CB8A-4889-99B6-7FD8FBD232B5}" destId="{521B4599-34AD-4088-9158-E05DA235E201}" srcOrd="2" destOrd="0" presId="urn:microsoft.com/office/officeart/2018/5/layout/IconLeafLabelList"/>
    <dgm:cxn modelId="{0C5F3029-34E4-426A-AC3E-766744FF6E27}" type="presParOf" srcId="{521B4599-34AD-4088-9158-E05DA235E201}" destId="{628E004B-19BF-41F0-A5CD-EC97B64C8A5E}" srcOrd="0" destOrd="0" presId="urn:microsoft.com/office/officeart/2018/5/layout/IconLeafLabelList"/>
    <dgm:cxn modelId="{68FFC545-B7FF-41D0-BB2E-B8E1EE715F91}" type="presParOf" srcId="{521B4599-34AD-4088-9158-E05DA235E201}" destId="{1135190E-3B62-4FD0-9896-49B3FCA0711E}" srcOrd="1" destOrd="0" presId="urn:microsoft.com/office/officeart/2018/5/layout/IconLeafLabelList"/>
    <dgm:cxn modelId="{3D45FE3F-7218-4FF0-AF01-0AAF43CB12DC}" type="presParOf" srcId="{521B4599-34AD-4088-9158-E05DA235E201}" destId="{18CC4E4D-EFE0-4835-8DDC-A533B8A53F38}" srcOrd="2" destOrd="0" presId="urn:microsoft.com/office/officeart/2018/5/layout/IconLeafLabelList"/>
    <dgm:cxn modelId="{B30244FB-4669-46B4-BE8C-C44D871C72AF}" type="presParOf" srcId="{521B4599-34AD-4088-9158-E05DA235E201}" destId="{E754325C-4221-4D58-A3A3-D8D53022188E}" srcOrd="3" destOrd="0" presId="urn:microsoft.com/office/officeart/2018/5/layout/IconLeafLabelList"/>
    <dgm:cxn modelId="{EDDDBAFB-0D8D-4139-B6A6-2773A27B6A0F}" type="presParOf" srcId="{B6E97FBA-CB8A-4889-99B6-7FD8FBD232B5}" destId="{C38CEE49-F896-4EBE-BD92-502FD3B64174}" srcOrd="3" destOrd="0" presId="urn:microsoft.com/office/officeart/2018/5/layout/IconLeafLabelList"/>
    <dgm:cxn modelId="{6AF2C738-43EB-40BF-8F13-C253355526DE}" type="presParOf" srcId="{B6E97FBA-CB8A-4889-99B6-7FD8FBD232B5}" destId="{B6CCAAF1-5A8A-4A34-A1EA-64EFBF5CE080}" srcOrd="4" destOrd="0" presId="urn:microsoft.com/office/officeart/2018/5/layout/IconLeafLabelList"/>
    <dgm:cxn modelId="{ED9205EA-AED5-4D70-9CFE-F5AB71435C0D}" type="presParOf" srcId="{B6CCAAF1-5A8A-4A34-A1EA-64EFBF5CE080}" destId="{440793BC-608C-42E9-88AF-006458996EF7}" srcOrd="0" destOrd="0" presId="urn:microsoft.com/office/officeart/2018/5/layout/IconLeafLabelList"/>
    <dgm:cxn modelId="{9663A3CB-F37B-48D9-B6EC-219CAC6A0EF7}" type="presParOf" srcId="{B6CCAAF1-5A8A-4A34-A1EA-64EFBF5CE080}" destId="{DC28DAF3-07B1-474B-9109-6C541FA8219F}" srcOrd="1" destOrd="0" presId="urn:microsoft.com/office/officeart/2018/5/layout/IconLeafLabelList"/>
    <dgm:cxn modelId="{05B5413A-04B8-4A15-A840-A21FAE50BF63}" type="presParOf" srcId="{B6CCAAF1-5A8A-4A34-A1EA-64EFBF5CE080}" destId="{0EA045B0-0B99-4427-9DC8-437957278D0B}" srcOrd="2" destOrd="0" presId="urn:microsoft.com/office/officeart/2018/5/layout/IconLeafLabelList"/>
    <dgm:cxn modelId="{8966292D-8F37-4309-8481-9DFC8E1E17C1}" type="presParOf" srcId="{B6CCAAF1-5A8A-4A34-A1EA-64EFBF5CE080}" destId="{BCA50469-C543-4B6B-B7C8-C0DA73BF41B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67935-4709-4959-9F4E-58407CA7391D}">
      <dsp:nvSpPr>
        <dsp:cNvPr id="0" name=""/>
        <dsp:cNvSpPr/>
      </dsp:nvSpPr>
      <dsp:spPr>
        <a:xfrm>
          <a:off x="726337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CA29B-AD80-47BC-8A1B-3E973F6DB84C}">
      <dsp:nvSpPr>
        <dsp:cNvPr id="0" name=""/>
        <dsp:cNvSpPr/>
      </dsp:nvSpPr>
      <dsp:spPr>
        <a:xfrm>
          <a:off x="1150462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2BD40-88C2-477D-A210-EA385F8008CE}">
      <dsp:nvSpPr>
        <dsp:cNvPr id="0" name=""/>
        <dsp:cNvSpPr/>
      </dsp:nvSpPr>
      <dsp:spPr>
        <a:xfrm>
          <a:off x="78632" y="2345157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>
              <a:latin typeface="+mj-lt"/>
            </a:rPr>
            <a:t>Leren </a:t>
          </a:r>
          <a:endParaRPr lang="en-US" sz="1600" kern="1200" dirty="0">
            <a:latin typeface="+mj-lt"/>
          </a:endParaRPr>
        </a:p>
      </dsp:txBody>
      <dsp:txXfrm>
        <a:off x="78632" y="2345157"/>
        <a:ext cx="3262500" cy="720000"/>
      </dsp:txXfrm>
    </dsp:sp>
    <dsp:sp modelId="{628E004B-19BF-41F0-A5CD-EC97B64C8A5E}">
      <dsp:nvSpPr>
        <dsp:cNvPr id="0" name=""/>
        <dsp:cNvSpPr/>
      </dsp:nvSpPr>
      <dsp:spPr>
        <a:xfrm>
          <a:off x="4559774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5190E-3B62-4FD0-9896-49B3FCA0711E}">
      <dsp:nvSpPr>
        <dsp:cNvPr id="0" name=""/>
        <dsp:cNvSpPr/>
      </dsp:nvSpPr>
      <dsp:spPr>
        <a:xfrm>
          <a:off x="4983899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4325C-4221-4D58-A3A3-D8D53022188E}">
      <dsp:nvSpPr>
        <dsp:cNvPr id="0" name=""/>
        <dsp:cNvSpPr/>
      </dsp:nvSpPr>
      <dsp:spPr>
        <a:xfrm>
          <a:off x="7624045" y="2302778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>
              <a:latin typeface="+mj-lt"/>
            </a:rPr>
            <a:t>Zijn je samenvattingen in orde?</a:t>
          </a:r>
          <a:endParaRPr lang="en-US" sz="1600" kern="1200" dirty="0">
            <a:latin typeface="+mj-lt"/>
          </a:endParaRPr>
        </a:p>
      </dsp:txBody>
      <dsp:txXfrm>
        <a:off x="7624045" y="2302778"/>
        <a:ext cx="3262500" cy="720000"/>
      </dsp:txXfrm>
    </dsp:sp>
    <dsp:sp modelId="{440793BC-608C-42E9-88AF-006458996EF7}">
      <dsp:nvSpPr>
        <dsp:cNvPr id="0" name=""/>
        <dsp:cNvSpPr/>
      </dsp:nvSpPr>
      <dsp:spPr>
        <a:xfrm>
          <a:off x="8393212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8DAF3-07B1-474B-9109-6C541FA8219F}">
      <dsp:nvSpPr>
        <dsp:cNvPr id="0" name=""/>
        <dsp:cNvSpPr/>
      </dsp:nvSpPr>
      <dsp:spPr>
        <a:xfrm>
          <a:off x="8817337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50469-C543-4B6B-B7C8-C0DA73BF41BE}">
      <dsp:nvSpPr>
        <dsp:cNvPr id="0" name=""/>
        <dsp:cNvSpPr/>
      </dsp:nvSpPr>
      <dsp:spPr>
        <a:xfrm>
          <a:off x="3732176" y="2322916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>
              <a:latin typeface="+mj-lt"/>
            </a:rPr>
            <a:t>Voorbereiden</a:t>
          </a:r>
          <a:endParaRPr lang="en-US" sz="1600" kern="1200" dirty="0">
            <a:latin typeface="+mj-lt"/>
          </a:endParaRPr>
        </a:p>
      </dsp:txBody>
      <dsp:txXfrm>
        <a:off x="3732176" y="2322916"/>
        <a:ext cx="32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F1422-ED1B-6A24-F2FC-4FD66C04D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827910A-7CD4-313C-8824-F57DC08AF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7F1E1B-E47B-AB13-B1D8-281EEC95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5EA116-5333-6E40-1D30-7A9755F4F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BBD49D-D06A-BC51-41E2-B83EBD87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0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D3B04E-ADF4-7E36-8D7A-CF15589C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A4A7051-D569-A81D-89D1-135C3EF0C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0E135D-BF14-0743-D19D-DD28F04A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AE1FFC-7AF4-DF82-7CE6-0299E3BC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9AA7AE-70DD-9013-3E9B-4334E622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6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4CE7D4B-52BB-C353-2921-BB4A766C6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33BFEB5-D180-799D-CEAF-98604E371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53EA1E-ADB3-C604-E09C-3553682E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5BABAB-4433-7921-0C29-ECF4E7E0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E5FE99-FBF0-7B26-984A-4CA7A0B2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0067A-3B67-A59B-73E2-F0AF69BB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F89D25-4958-52F2-1B89-FFA1F8324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2EF760-C785-1AE7-D721-5021567E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42C114-CBA4-7082-6DD0-7DA8FA813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1FA6C0-13D9-8260-9980-F6710779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7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413F6-F2FD-C16A-83CB-E706DD50E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2AE46D-AC96-A563-27FB-C9F2D0CBB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27C542-E160-4DF4-AC59-569C089BE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75D0BE-EB62-6BCE-F802-8E1AB3C24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651044-28B3-AA32-2E1B-43073533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CED17-9DB6-2116-A337-8209745E7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27D9BA-66D2-8F66-AE87-DCBA2AC44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74424B-A2E9-B29C-1EAE-A4A2FDCDA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F7D7DA-D650-B187-CF3D-04676AB45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F54624-E0C6-3622-A34C-03615A30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2C93FDA-963D-6FF1-6E15-8D46AAF8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9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81700-038E-BD81-1504-6D780B8E3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D41EDB6-EF1E-B74F-CC74-A34593B3D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8C78EA-9154-CA03-E67D-D771E925D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47D103C-B37A-8428-A67B-A237D7F68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A45C051-DC80-D016-7D7E-FDF6CF2F5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B139A19-5796-3D71-7BB3-4AE76C5D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CD2DFFC-0C1E-FD0F-7DC5-B91A6A47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ED840F5-85AD-1FC5-A6FE-DDABA801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8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78E7D-B8EA-FEEB-2473-3823CD4A6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903CED5-E08C-6501-B9DA-F67B00417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61BB6ED-C645-376B-CBC6-8FC036494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A214F1-1C26-5DCF-E1F1-0000D62E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60CC69E-8FDB-6BF8-2320-A6080A705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6D34A6-6E05-5BD2-CA65-AAF873E52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173130-DA97-23EA-353E-F86D6189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3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76424-0F3A-304C-1E7A-DB3E2D21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666C54-3D36-0A32-8267-C1B959A5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455C25-0C1A-71C0-2A77-EAF150479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4042320-619F-441A-32D6-FBCF00D17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027074A-9AB7-26E1-1957-482A692A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67B784-EF9A-CE02-5FA9-1042E478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F1E66-1789-B1BC-F3A5-E42AC0EC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D39B2B5-9B75-0AE4-3D1B-57BB3AEC2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72F8AEA-1625-4ECE-A84C-3A4344290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A7F8649-67B9-60A3-BA5B-1C7EF9C60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CA76C4-CD6F-B6E4-7708-6414BA5AF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69CFA0-585A-178A-701C-7CC54DEE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9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F43234A-792F-DBB8-90AE-BB4075F4B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8680D9-8DE0-FE91-F97A-FB5AB4A8F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FD77A1-B952-E46B-2032-DC52641B9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D4BEF4-7638-E199-A8FF-4F73606C6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E8664A-E087-39EF-9E9B-B75F7AAAB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0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206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ow Do Cells Reverse Their Decision to Divide? - Cancer Health">
            <a:extLst>
              <a:ext uri="{FF2B5EF4-FFF2-40B4-BE49-F238E27FC236}">
                <a16:creationId xmlns:a16="http://schemas.microsoft.com/office/drawing/2014/main" id="{5501D403-0EFA-5FF7-33E5-6769A095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r="555" b="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6946F5-E8DA-4CED-E4EC-72E82126B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Celdeling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6EF0BEF-59D6-C7F0-6E28-4C5C65C1C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nl-BE" sz="1800" dirty="0">
                <a:solidFill>
                  <a:srgbClr val="FFFFFF"/>
                </a:solidFill>
              </a:rPr>
              <a:t>2.5 Biologie voor Jou</a:t>
            </a:r>
            <a:br>
              <a:rPr lang="nl-BE" sz="1800" dirty="0">
                <a:solidFill>
                  <a:srgbClr val="FFFFFF"/>
                </a:solidFill>
              </a:rPr>
            </a:br>
            <a:r>
              <a:rPr lang="nl-BE" sz="1800" dirty="0">
                <a:solidFill>
                  <a:srgbClr val="FFFFFF"/>
                </a:solidFill>
              </a:rPr>
              <a:t>Leerjaar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E1A8B7-CE1B-7A0E-790E-6FAD743C5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50" y="5574506"/>
            <a:ext cx="1028214" cy="102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74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EA8F6-8377-0C0E-BE04-64D76C741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na background Images | Free Vectors, Stock Photos &amp; PSD">
            <a:extLst>
              <a:ext uri="{FF2B5EF4-FFF2-40B4-BE49-F238E27FC236}">
                <a16:creationId xmlns:a16="http://schemas.microsoft.com/office/drawing/2014/main" id="{A8E16ADE-5D5B-BD6B-B32F-B3AFAA635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48" y="-576925"/>
            <a:ext cx="12404035" cy="79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2334035F-698E-ADAF-9062-D3FCA9DFA3ED}"/>
              </a:ext>
            </a:extLst>
          </p:cNvPr>
          <p:cNvSpPr/>
          <p:nvPr/>
        </p:nvSpPr>
        <p:spPr>
          <a:xfrm>
            <a:off x="4994694" y="303740"/>
            <a:ext cx="2156604" cy="677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7EB6F21-53EF-88F4-DA02-DA1DDFC4DBA0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Leerdoelen</a:t>
            </a:r>
          </a:p>
        </p:txBody>
      </p:sp>
      <p:sp>
        <p:nvSpPr>
          <p:cNvPr id="3" name="Rechthoek: afgeronde hoeken 6">
            <a:extLst>
              <a:ext uri="{FF2B5EF4-FFF2-40B4-BE49-F238E27FC236}">
                <a16:creationId xmlns:a16="http://schemas.microsoft.com/office/drawing/2014/main" id="{7C284CA1-8858-9445-60DC-3CF25B10FA29}"/>
              </a:ext>
            </a:extLst>
          </p:cNvPr>
          <p:cNvSpPr/>
          <p:nvPr/>
        </p:nvSpPr>
        <p:spPr>
          <a:xfrm>
            <a:off x="3569646" y="2262062"/>
            <a:ext cx="4927373" cy="9038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8">
            <a:extLst>
              <a:ext uri="{FF2B5EF4-FFF2-40B4-BE49-F238E27FC236}">
                <a16:creationId xmlns:a16="http://schemas.microsoft.com/office/drawing/2014/main" id="{27FD2225-4DEF-AA61-6BD6-4CFA9F06CD6D}"/>
              </a:ext>
            </a:extLst>
          </p:cNvPr>
          <p:cNvSpPr txBox="1"/>
          <p:nvPr/>
        </p:nvSpPr>
        <p:spPr>
          <a:xfrm>
            <a:off x="3724762" y="2412009"/>
            <a:ext cx="680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</a:rPr>
              <a:t>Je hebt geleerd..</a:t>
            </a:r>
          </a:p>
          <a:p>
            <a:r>
              <a:rPr lang="nl-NL" dirty="0">
                <a:latin typeface="+mj-lt"/>
              </a:rPr>
              <a:t>1. De </a:t>
            </a:r>
            <a:r>
              <a:rPr lang="nl-NL" u="sng" dirty="0">
                <a:latin typeface="+mj-lt"/>
              </a:rPr>
              <a:t>stappen</a:t>
            </a:r>
            <a:r>
              <a:rPr lang="nl-NL" dirty="0">
                <a:latin typeface="+mj-lt"/>
              </a:rPr>
              <a:t> van de </a:t>
            </a:r>
            <a:r>
              <a:rPr lang="nl-NL" b="1" dirty="0">
                <a:latin typeface="+mj-lt"/>
              </a:rPr>
              <a:t>celdeling</a:t>
            </a:r>
            <a:r>
              <a:rPr lang="nl-NL" dirty="0">
                <a:latin typeface="+mj-lt"/>
              </a:rPr>
              <a:t> te noemen.</a:t>
            </a:r>
          </a:p>
        </p:txBody>
      </p:sp>
    </p:spTree>
    <p:extLst>
      <p:ext uri="{BB962C8B-B14F-4D97-AF65-F5344CB8AC3E}">
        <p14:creationId xmlns:p14="http://schemas.microsoft.com/office/powerpoint/2010/main" val="185016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na background Images | Free Vectors, Stock Photos &amp; PSD">
            <a:extLst>
              <a:ext uri="{FF2B5EF4-FFF2-40B4-BE49-F238E27FC236}">
                <a16:creationId xmlns:a16="http://schemas.microsoft.com/office/drawing/2014/main" id="{9E4BA1CF-10CF-2343-4271-FE622D244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48" y="-576925"/>
            <a:ext cx="12404035" cy="79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4271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Huiswerk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E058966-4C1D-CC04-0916-5F696923A688}"/>
              </a:ext>
            </a:extLst>
          </p:cNvPr>
          <p:cNvSpPr txBox="1"/>
          <p:nvPr/>
        </p:nvSpPr>
        <p:spPr>
          <a:xfrm>
            <a:off x="545156" y="1306401"/>
            <a:ext cx="11352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sz="3600" dirty="0">
                <a:latin typeface="+mj-lt"/>
              </a:rPr>
            </a:br>
            <a:endParaRPr lang="nl-NL" sz="3600" i="1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</p:txBody>
      </p:sp>
      <p:graphicFrame>
        <p:nvGraphicFramePr>
          <p:cNvPr id="2" name="Tijdelijke aanduiding voor inhoud 2">
            <a:extLst>
              <a:ext uri="{FF2B5EF4-FFF2-40B4-BE49-F238E27FC236}">
                <a16:creationId xmlns:a16="http://schemas.microsoft.com/office/drawing/2014/main" id="{B9073205-4319-C76F-E7B7-3ED4E64BAC7E}"/>
              </a:ext>
            </a:extLst>
          </p:cNvPr>
          <p:cNvGraphicFramePr>
            <a:graphicFrameLocks noGrp="1"/>
          </p:cNvGraphicFramePr>
          <p:nvPr/>
        </p:nvGraphicFramePr>
        <p:xfrm>
          <a:off x="409977" y="1903165"/>
          <a:ext cx="11109674" cy="347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0A0133CB-2B81-6267-5004-3DCB2618C861}"/>
              </a:ext>
            </a:extLst>
          </p:cNvPr>
          <p:cNvSpPr/>
          <p:nvPr/>
        </p:nvSpPr>
        <p:spPr>
          <a:xfrm>
            <a:off x="4723842" y="413903"/>
            <a:ext cx="2481943" cy="677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EA93EA2-4FD6-FA67-7663-D38F54330595}"/>
              </a:ext>
            </a:extLst>
          </p:cNvPr>
          <p:cNvSpPr txBox="1"/>
          <p:nvPr/>
        </p:nvSpPr>
        <p:spPr>
          <a:xfrm>
            <a:off x="3283527" y="429638"/>
            <a:ext cx="536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>
                <a:latin typeface="+mj-lt"/>
              </a:rPr>
              <a:t>Huiswerk </a:t>
            </a:r>
          </a:p>
        </p:txBody>
      </p:sp>
    </p:spTree>
    <p:extLst>
      <p:ext uri="{BB962C8B-B14F-4D97-AF65-F5344CB8AC3E}">
        <p14:creationId xmlns:p14="http://schemas.microsoft.com/office/powerpoint/2010/main" val="158483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na background Images | Free Vectors, Stock Photos &amp; PSD">
            <a:extLst>
              <a:ext uri="{FF2B5EF4-FFF2-40B4-BE49-F238E27FC236}">
                <a16:creationId xmlns:a16="http://schemas.microsoft.com/office/drawing/2014/main" id="{B8028E5E-86E3-8071-371F-14A319BBB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48" y="-576925"/>
            <a:ext cx="12404035" cy="79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5">
            <a:extLst>
              <a:ext uri="{FF2B5EF4-FFF2-40B4-BE49-F238E27FC236}">
                <a16:creationId xmlns:a16="http://schemas.microsoft.com/office/drawing/2014/main" id="{A3DD698C-EDA1-7B6A-DC29-F2DFF050D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6007" y="2300029"/>
            <a:ext cx="35115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Welkom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Herhalen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2.5 De celkern</a:t>
            </a:r>
            <a:b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- Leerdoelen</a:t>
            </a:r>
            <a:b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- Uitleg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Zijn de leerdoelen gehaald?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Huiswerk 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314073D7-A85E-0055-9A4F-6482B8DF4839}"/>
              </a:ext>
            </a:extLst>
          </p:cNvPr>
          <p:cNvCxnSpPr>
            <a:cxnSpLocks/>
          </p:cNvCxnSpPr>
          <p:nvPr/>
        </p:nvCxnSpPr>
        <p:spPr>
          <a:xfrm>
            <a:off x="5815013" y="1544843"/>
            <a:ext cx="0" cy="36272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B8ED5C-E0BC-6FE1-9C04-062F9038AFA7}"/>
              </a:ext>
            </a:extLst>
          </p:cNvPr>
          <p:cNvSpPr txBox="1">
            <a:spLocks/>
          </p:cNvSpPr>
          <p:nvPr/>
        </p:nvSpPr>
        <p:spPr>
          <a:xfrm>
            <a:off x="1031745" y="2933898"/>
            <a:ext cx="4232275" cy="76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nl-BE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Wat gaan we doen?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0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na background Images | Free Vectors, Stock Photos &amp; PSD">
            <a:extLst>
              <a:ext uri="{FF2B5EF4-FFF2-40B4-BE49-F238E27FC236}">
                <a16:creationId xmlns:a16="http://schemas.microsoft.com/office/drawing/2014/main" id="{F290B7BE-5ED9-5937-7F81-E10A64871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48" y="-576925"/>
            <a:ext cx="12404035" cy="79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1C6C21AE-5486-3F52-AF1C-C05E649B2CBD}"/>
              </a:ext>
            </a:extLst>
          </p:cNvPr>
          <p:cNvSpPr/>
          <p:nvPr/>
        </p:nvSpPr>
        <p:spPr>
          <a:xfrm>
            <a:off x="3189297" y="2734574"/>
            <a:ext cx="6287738" cy="10437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3444241-4A1B-0CB0-D41F-9C87A33A2E50}"/>
              </a:ext>
            </a:extLst>
          </p:cNvPr>
          <p:cNvSpPr/>
          <p:nvPr/>
        </p:nvSpPr>
        <p:spPr>
          <a:xfrm>
            <a:off x="0" y="1452563"/>
            <a:ext cx="1885950" cy="3897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458911A-232B-3214-453E-9D52E7002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2805398"/>
            <a:ext cx="175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BE" altLang="en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Herhalen</a:t>
            </a:r>
          </a:p>
          <a:p>
            <a:pPr eaLnBrk="1" hangingPunct="1"/>
            <a:r>
              <a:rPr lang="nl-BE" altLang="en-N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2.4 De celkern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C90E8AD-B032-CC5B-FD4F-B26B2B9A46B3}"/>
              </a:ext>
            </a:extLst>
          </p:cNvPr>
          <p:cNvSpPr txBox="1"/>
          <p:nvPr/>
        </p:nvSpPr>
        <p:spPr>
          <a:xfrm>
            <a:off x="4413123" y="2949771"/>
            <a:ext cx="6287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</a:rPr>
              <a:t>Je hebt geleerd..</a:t>
            </a:r>
          </a:p>
          <a:p>
            <a:r>
              <a:rPr lang="nl-NL" dirty="0">
                <a:latin typeface="+mj-lt"/>
              </a:rPr>
              <a:t>1. De kenmerken van </a:t>
            </a:r>
            <a:r>
              <a:rPr lang="nl-NL" b="1" dirty="0">
                <a:latin typeface="+mj-lt"/>
              </a:rPr>
              <a:t>chromosomen</a:t>
            </a:r>
            <a:r>
              <a:rPr lang="nl-NL" dirty="0">
                <a:latin typeface="+mj-lt"/>
              </a:rPr>
              <a:t> te benoemen.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5B39BFA-8667-A5F2-4FEE-500A305B1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048" y="2877560"/>
            <a:ext cx="790755" cy="7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258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na background Images | Free Vectors, Stock Photos &amp; PSD">
            <a:extLst>
              <a:ext uri="{FF2B5EF4-FFF2-40B4-BE49-F238E27FC236}">
                <a16:creationId xmlns:a16="http://schemas.microsoft.com/office/drawing/2014/main" id="{30D616BC-4ECE-D1A1-99BB-DAA36DED5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48" y="-576925"/>
            <a:ext cx="12404035" cy="79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994694" y="303740"/>
            <a:ext cx="2156604" cy="677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Leerdoelen</a:t>
            </a:r>
          </a:p>
        </p:txBody>
      </p:sp>
      <p:sp>
        <p:nvSpPr>
          <p:cNvPr id="3" name="Rechthoek: afgeronde hoeken 6">
            <a:extLst>
              <a:ext uri="{FF2B5EF4-FFF2-40B4-BE49-F238E27FC236}">
                <a16:creationId xmlns:a16="http://schemas.microsoft.com/office/drawing/2014/main" id="{D64855A1-7EB3-DD29-B23B-E488A073156A}"/>
              </a:ext>
            </a:extLst>
          </p:cNvPr>
          <p:cNvSpPr/>
          <p:nvPr/>
        </p:nvSpPr>
        <p:spPr>
          <a:xfrm>
            <a:off x="3569646" y="2262062"/>
            <a:ext cx="4927373" cy="9038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8">
            <a:extLst>
              <a:ext uri="{FF2B5EF4-FFF2-40B4-BE49-F238E27FC236}">
                <a16:creationId xmlns:a16="http://schemas.microsoft.com/office/drawing/2014/main" id="{E214BF89-F09E-E238-5022-BFE5DB4021E9}"/>
              </a:ext>
            </a:extLst>
          </p:cNvPr>
          <p:cNvSpPr txBox="1"/>
          <p:nvPr/>
        </p:nvSpPr>
        <p:spPr>
          <a:xfrm>
            <a:off x="3724762" y="2412009"/>
            <a:ext cx="680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</a:rPr>
              <a:t>Je leert..</a:t>
            </a:r>
          </a:p>
          <a:p>
            <a:r>
              <a:rPr lang="nl-NL" dirty="0">
                <a:latin typeface="+mj-lt"/>
              </a:rPr>
              <a:t>1. De </a:t>
            </a:r>
            <a:r>
              <a:rPr lang="nl-NL" u="sng" dirty="0">
                <a:latin typeface="+mj-lt"/>
              </a:rPr>
              <a:t>stappen</a:t>
            </a:r>
            <a:r>
              <a:rPr lang="nl-NL" dirty="0">
                <a:latin typeface="+mj-lt"/>
              </a:rPr>
              <a:t> van de </a:t>
            </a:r>
            <a:r>
              <a:rPr lang="nl-NL" b="1" dirty="0">
                <a:latin typeface="+mj-lt"/>
              </a:rPr>
              <a:t>celdeling</a:t>
            </a:r>
            <a:r>
              <a:rPr lang="nl-NL" dirty="0">
                <a:latin typeface="+mj-lt"/>
              </a:rPr>
              <a:t> te noemen.</a:t>
            </a:r>
          </a:p>
        </p:txBody>
      </p:sp>
    </p:spTree>
    <p:extLst>
      <p:ext uri="{BB962C8B-B14F-4D97-AF65-F5344CB8AC3E}">
        <p14:creationId xmlns:p14="http://schemas.microsoft.com/office/powerpoint/2010/main" val="80253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na background Images | Free Vectors, Stock Photos &amp; PSD">
            <a:extLst>
              <a:ext uri="{FF2B5EF4-FFF2-40B4-BE49-F238E27FC236}">
                <a16:creationId xmlns:a16="http://schemas.microsoft.com/office/drawing/2014/main" id="{CA820497-041A-584A-CF66-F7E394814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48" y="-576925"/>
            <a:ext cx="12404035" cy="79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770407" y="303740"/>
            <a:ext cx="2660673" cy="677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4271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Nieuwe cellen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362694" y="1329035"/>
            <a:ext cx="11681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</a:rPr>
              <a:t>Het lichaam bestaat uit ~ 30.000.000.000.000 cellen.</a:t>
            </a:r>
          </a:p>
          <a:p>
            <a:pPr marL="285750" indent="-285750">
              <a:buFontTx/>
              <a:buChar char="-"/>
            </a:pPr>
            <a:r>
              <a:rPr lang="nl-NL" dirty="0">
                <a:latin typeface="+mj-lt"/>
              </a:rPr>
              <a:t>Allemaal ontstaan uit 1 enkele cel.</a:t>
            </a:r>
          </a:p>
          <a:p>
            <a:pPr marL="285750" indent="-285750">
              <a:buFontTx/>
              <a:buChar char="-"/>
            </a:pPr>
            <a:endParaRPr lang="nl-NL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ADF6B8F-94B9-2E64-1442-03D5DEA66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172" y="4438427"/>
            <a:ext cx="3068940" cy="21158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3A9AF72-DE69-D4CD-A731-484CE0F18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47" y="2058679"/>
            <a:ext cx="4034044" cy="2672123"/>
          </a:xfrm>
          <a:prstGeom prst="rect">
            <a:avLst/>
          </a:prstGeom>
        </p:spPr>
      </p:pic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CF87997C-AA44-FDC2-50AB-5CA1400B678C}"/>
              </a:ext>
            </a:extLst>
          </p:cNvPr>
          <p:cNvCxnSpPr/>
          <p:nvPr/>
        </p:nvCxnSpPr>
        <p:spPr>
          <a:xfrm>
            <a:off x="2362200" y="3394740"/>
            <a:ext cx="2707972" cy="15106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B0B240EA-7C88-5F7B-C748-2D368C10326E}"/>
              </a:ext>
            </a:extLst>
          </p:cNvPr>
          <p:cNvSpPr txBox="1"/>
          <p:nvPr/>
        </p:nvSpPr>
        <p:spPr>
          <a:xfrm>
            <a:off x="362694" y="4905375"/>
            <a:ext cx="4333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</a:rPr>
              <a:t>- 1.000.000 huidcellen laten per dag los.</a:t>
            </a:r>
            <a:br>
              <a:rPr lang="nl-NL" dirty="0">
                <a:latin typeface="+mj-lt"/>
              </a:rPr>
            </a:br>
            <a:r>
              <a:rPr lang="nl-NL" dirty="0">
                <a:latin typeface="+mj-lt"/>
              </a:rPr>
              <a:t>~ 3.5 kilo per jaar.</a:t>
            </a:r>
          </a:p>
          <a:p>
            <a:pPr marL="285750" indent="-285750">
              <a:buFontTx/>
              <a:buChar char="-"/>
            </a:pPr>
            <a:endParaRPr lang="nl-NL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40007EE-6429-9614-89B4-2C0ADB56EAD2}"/>
              </a:ext>
            </a:extLst>
          </p:cNvPr>
          <p:cNvSpPr txBox="1"/>
          <p:nvPr/>
        </p:nvSpPr>
        <p:spPr>
          <a:xfrm>
            <a:off x="5949010" y="1963579"/>
            <a:ext cx="62429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+mj-lt"/>
              </a:rPr>
              <a:t>Celdeling</a:t>
            </a:r>
            <a:r>
              <a:rPr lang="nl-NL" dirty="0">
                <a:latin typeface="+mj-lt"/>
              </a:rPr>
              <a:t>: ontstaan van nieuwe cellen.</a:t>
            </a:r>
          </a:p>
          <a:p>
            <a:pPr marL="285750" indent="-285750">
              <a:buFontTx/>
              <a:buChar char="-"/>
            </a:pPr>
            <a:r>
              <a:rPr lang="nl-NL" dirty="0">
                <a:latin typeface="+mj-lt"/>
              </a:rPr>
              <a:t>Elke seconde ~ 1.000.000 nieuwe cellen</a:t>
            </a:r>
          </a:p>
          <a:p>
            <a:pPr marL="285750" indent="-285750">
              <a:buFontTx/>
              <a:buChar char="-"/>
            </a:pPr>
            <a:endParaRPr lang="nl-NL" dirty="0">
              <a:latin typeface="+mj-lt"/>
            </a:endParaRPr>
          </a:p>
          <a:p>
            <a:r>
              <a:rPr lang="nl-NL" i="1" dirty="0">
                <a:latin typeface="+mj-lt"/>
              </a:rPr>
              <a:t>Wat als je meer nieuwe cellen aanmaakt dan dat er dood gaan?</a:t>
            </a:r>
          </a:p>
          <a:p>
            <a:br>
              <a:rPr lang="nl-NL" dirty="0">
                <a:latin typeface="+mj-lt"/>
              </a:rPr>
            </a:br>
            <a:br>
              <a:rPr lang="nl-NL" dirty="0">
                <a:latin typeface="+mj-lt"/>
              </a:rPr>
            </a:br>
            <a:endParaRPr lang="nl-NL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C5A4A3-86FC-62F0-2F32-BB87F75CA41C}"/>
              </a:ext>
            </a:extLst>
          </p:cNvPr>
          <p:cNvSpPr txBox="1"/>
          <p:nvPr/>
        </p:nvSpPr>
        <p:spPr>
          <a:xfrm>
            <a:off x="5966778" y="3138293"/>
            <a:ext cx="1857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noProof="0" dirty="0">
                <a:solidFill>
                  <a:srgbClr val="FF0000"/>
                </a:solidFill>
                <a:latin typeface="+mj-lt"/>
              </a:rPr>
              <a:t>Dan groei je</a:t>
            </a:r>
          </a:p>
        </p:txBody>
      </p:sp>
    </p:spTree>
    <p:extLst>
      <p:ext uri="{BB962C8B-B14F-4D97-AF65-F5344CB8AC3E}">
        <p14:creationId xmlns:p14="http://schemas.microsoft.com/office/powerpoint/2010/main" val="31278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na background Images | Free Vectors, Stock Photos &amp; PSD">
            <a:extLst>
              <a:ext uri="{FF2B5EF4-FFF2-40B4-BE49-F238E27FC236}">
                <a16:creationId xmlns:a16="http://schemas.microsoft.com/office/drawing/2014/main" id="{2A491F02-5AF0-BEAB-5829-730162540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48" y="-576925"/>
            <a:ext cx="12404035" cy="79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: afgeronde hoeken 3">
            <a:extLst>
              <a:ext uri="{FF2B5EF4-FFF2-40B4-BE49-F238E27FC236}">
                <a16:creationId xmlns:a16="http://schemas.microsoft.com/office/drawing/2014/main" id="{45E3F31C-1929-BA42-13DE-36F86489AE96}"/>
              </a:ext>
            </a:extLst>
          </p:cNvPr>
          <p:cNvSpPr/>
          <p:nvPr/>
        </p:nvSpPr>
        <p:spPr>
          <a:xfrm>
            <a:off x="4770407" y="303740"/>
            <a:ext cx="2660673" cy="677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4">
            <a:extLst>
              <a:ext uri="{FF2B5EF4-FFF2-40B4-BE49-F238E27FC236}">
                <a16:creationId xmlns:a16="http://schemas.microsoft.com/office/drawing/2014/main" id="{1BD960BC-B908-167D-3378-1A92B2D84160}"/>
              </a:ext>
            </a:extLst>
          </p:cNvPr>
          <p:cNvSpPr txBox="1"/>
          <p:nvPr/>
        </p:nvSpPr>
        <p:spPr>
          <a:xfrm>
            <a:off x="4052887" y="344271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Microscoop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D2A93AC-56F0-86A8-A6D6-E2B3CE8C1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20" y="2638979"/>
            <a:ext cx="10670959" cy="243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EC93A90-B3C4-2EC1-47F6-C91F10CEB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888" y="34427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423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3249B-1046-0D4B-0ADB-AC5A3F68E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5D0B918-A308-F52D-A23A-C02A05C27A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84" b="-867"/>
          <a:stretch/>
        </p:blipFill>
        <p:spPr>
          <a:xfrm>
            <a:off x="1033254" y="1867733"/>
            <a:ext cx="10500874" cy="3249393"/>
          </a:xfrm>
          <a:prstGeom prst="rect">
            <a:avLst/>
          </a:prstGeom>
        </p:spPr>
      </p:pic>
      <p:pic>
        <p:nvPicPr>
          <p:cNvPr id="3" name="Picture 4" descr="Dna background Images | Free Vectors, Stock Photos &amp; PSD">
            <a:extLst>
              <a:ext uri="{FF2B5EF4-FFF2-40B4-BE49-F238E27FC236}">
                <a16:creationId xmlns:a16="http://schemas.microsoft.com/office/drawing/2014/main" id="{C261FD91-86DB-A96C-5C81-1C6E1C562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18" y="-619654"/>
            <a:ext cx="12404035" cy="79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9AEA41CE-EDFE-C845-A9AD-DA1B522E55C8}"/>
              </a:ext>
            </a:extLst>
          </p:cNvPr>
          <p:cNvSpPr/>
          <p:nvPr/>
        </p:nvSpPr>
        <p:spPr>
          <a:xfrm>
            <a:off x="5051393" y="303740"/>
            <a:ext cx="2050743" cy="677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8AEB758-EF83-B01F-3A6F-F49A1C885E50}"/>
              </a:ext>
            </a:extLst>
          </p:cNvPr>
          <p:cNvSpPr txBox="1"/>
          <p:nvPr/>
        </p:nvSpPr>
        <p:spPr>
          <a:xfrm>
            <a:off x="4052887" y="344271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Een kopie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2059BB4-4DDB-71F0-0043-66902AA6D5E6}"/>
              </a:ext>
            </a:extLst>
          </p:cNvPr>
          <p:cNvSpPr txBox="1"/>
          <p:nvPr/>
        </p:nvSpPr>
        <p:spPr>
          <a:xfrm>
            <a:off x="2905957" y="1235779"/>
            <a:ext cx="1168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</a:rPr>
              <a:t>Vorming van </a:t>
            </a:r>
            <a:r>
              <a:rPr lang="nl-NL" dirty="0">
                <a:solidFill>
                  <a:srgbClr val="0070C0"/>
                </a:solidFill>
                <a:latin typeface="+mj-lt"/>
              </a:rPr>
              <a:t>nieuwe cellen </a:t>
            </a:r>
            <a:r>
              <a:rPr lang="nl-NL" dirty="0">
                <a:latin typeface="+mj-lt"/>
              </a:rPr>
              <a:t>gaat bij </a:t>
            </a:r>
            <a:r>
              <a:rPr lang="nl-NL" u="sng" dirty="0">
                <a:latin typeface="+mj-lt"/>
              </a:rPr>
              <a:t>elk organisme op dezelfde manier</a:t>
            </a:r>
            <a:r>
              <a:rPr lang="nl-NL" dirty="0">
                <a:latin typeface="+mj-lt"/>
              </a:rPr>
              <a:t>.</a:t>
            </a: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085A419C-F0B3-7177-59C3-C23531C75D53}"/>
              </a:ext>
            </a:extLst>
          </p:cNvPr>
          <p:cNvCxnSpPr>
            <a:cxnSpLocks/>
          </p:cNvCxnSpPr>
          <p:nvPr/>
        </p:nvCxnSpPr>
        <p:spPr>
          <a:xfrm>
            <a:off x="3056877" y="4336076"/>
            <a:ext cx="552450" cy="51842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2623A72D-FEE0-8D42-712E-459CD6874703}"/>
              </a:ext>
            </a:extLst>
          </p:cNvPr>
          <p:cNvSpPr txBox="1"/>
          <p:nvPr/>
        </p:nvSpPr>
        <p:spPr>
          <a:xfrm>
            <a:off x="3609327" y="4809349"/>
            <a:ext cx="4158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latin typeface="+mj-lt"/>
              </a:rPr>
              <a:t>Merk op! </a:t>
            </a:r>
            <a:r>
              <a:rPr lang="nl-NL" sz="1400" dirty="0">
                <a:latin typeface="+mj-lt"/>
              </a:rPr>
              <a:t>Chromosomen zijn verdubbeld (gekopieerd) 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96CDE0B-279B-817B-0FFD-FCF6663E7BA8}"/>
              </a:ext>
            </a:extLst>
          </p:cNvPr>
          <p:cNvSpPr txBox="1"/>
          <p:nvPr/>
        </p:nvSpPr>
        <p:spPr>
          <a:xfrm>
            <a:off x="1218672" y="5590399"/>
            <a:ext cx="8623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+mj-lt"/>
              </a:rPr>
              <a:t>Moedercel</a:t>
            </a:r>
            <a:r>
              <a:rPr lang="nl-NL" dirty="0">
                <a:latin typeface="+mj-lt"/>
              </a:rPr>
              <a:t>: cel waaruit twee nieuwe cellen ontstaan door celdeling.</a:t>
            </a:r>
            <a:br>
              <a:rPr lang="nl-NL" dirty="0">
                <a:latin typeface="+mj-lt"/>
              </a:rPr>
            </a:br>
            <a:r>
              <a:rPr lang="nl-NL" b="1" dirty="0">
                <a:solidFill>
                  <a:srgbClr val="0070C0"/>
                </a:solidFill>
                <a:latin typeface="+mj-lt"/>
              </a:rPr>
              <a:t>Dochtercel</a:t>
            </a:r>
            <a:r>
              <a:rPr lang="nl-NL" dirty="0">
                <a:latin typeface="+mj-lt"/>
              </a:rPr>
              <a:t>: cellen die ontstaan bij celdeling.</a:t>
            </a:r>
            <a:br>
              <a:rPr lang="nl-NL" dirty="0">
                <a:latin typeface="+mj-lt"/>
              </a:rPr>
            </a:br>
            <a:r>
              <a:rPr lang="nl-NL" b="1" dirty="0">
                <a:solidFill>
                  <a:srgbClr val="0070C0"/>
                </a:solidFill>
                <a:latin typeface="+mj-lt"/>
              </a:rPr>
              <a:t>Plasmagroei</a:t>
            </a:r>
            <a:r>
              <a:rPr lang="nl-NL" dirty="0">
                <a:latin typeface="+mj-lt"/>
              </a:rPr>
              <a:t>: groei van een cel door de toename van de hoeveelheid cytoplasma</a:t>
            </a:r>
          </a:p>
        </p:txBody>
      </p:sp>
    </p:spTree>
    <p:extLst>
      <p:ext uri="{BB962C8B-B14F-4D97-AF65-F5344CB8AC3E}">
        <p14:creationId xmlns:p14="http://schemas.microsoft.com/office/powerpoint/2010/main" val="263678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na background Images | Free Vectors, Stock Photos &amp; PSD">
            <a:extLst>
              <a:ext uri="{FF2B5EF4-FFF2-40B4-BE49-F238E27FC236}">
                <a16:creationId xmlns:a16="http://schemas.microsoft.com/office/drawing/2014/main" id="{F47D1580-36FE-DAE0-370F-BD5D7B5E3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" y="-403240"/>
            <a:ext cx="12404035" cy="79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5182693" y="303740"/>
            <a:ext cx="1830666" cy="677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4271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Celcyclus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5915937" y="1419355"/>
            <a:ext cx="6276063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latin typeface="+mj-lt"/>
              </a:rPr>
              <a:t>Na de celdeling…</a:t>
            </a:r>
          </a:p>
          <a:p>
            <a:br>
              <a:rPr lang="nl-NL" dirty="0">
                <a:latin typeface="+mj-lt"/>
                <a:sym typeface="Wingdings" panose="05000000000000000000" pitchFamily="2" charset="2"/>
              </a:rPr>
            </a:br>
            <a:r>
              <a:rPr lang="nl-NL" dirty="0">
                <a:latin typeface="+mj-lt"/>
                <a:sym typeface="Wingdings" panose="05000000000000000000" pitchFamily="2" charset="2"/>
              </a:rPr>
              <a:t>Ontwikkeld de dochtercel zich tot een gespecialiseerde cel.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Gespecialiseerde cel</a:t>
            </a:r>
            <a:r>
              <a:rPr lang="nl-NL" dirty="0">
                <a:latin typeface="+mj-lt"/>
                <a:sym typeface="Wingdings" panose="05000000000000000000" pitchFamily="2" charset="2"/>
              </a:rPr>
              <a:t>: cel met een bepaalde functie.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+mj-lt"/>
                <a:sym typeface="Wingdings" panose="05000000000000000000" pitchFamily="2" charset="2"/>
              </a:rPr>
              <a:t>Functie is afhankelijk van locatie van de cel in het lichaam.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+mj-lt"/>
                <a:sym typeface="Wingdings" panose="05000000000000000000" pitchFamily="2" charset="2"/>
              </a:rPr>
              <a:t>Gespecialiseerde cel deelt zich meestal niet meer.</a:t>
            </a:r>
          </a:p>
          <a:p>
            <a:endParaRPr lang="nl-NL" i="1" dirty="0">
              <a:latin typeface="+mj-lt"/>
              <a:sym typeface="Wingdings" panose="05000000000000000000" pitchFamily="2" charset="2"/>
            </a:endParaRPr>
          </a:p>
          <a:p>
            <a:r>
              <a:rPr lang="nl-NL" i="1" dirty="0">
                <a:latin typeface="+mj-lt"/>
                <a:sym typeface="Wingdings" panose="05000000000000000000" pitchFamily="2" charset="2"/>
              </a:rPr>
              <a:t>Let op!</a:t>
            </a:r>
            <a:br>
              <a:rPr lang="nl-NL" i="1" dirty="0">
                <a:latin typeface="+mj-lt"/>
                <a:sym typeface="Wingdings" panose="05000000000000000000" pitchFamily="2" charset="2"/>
              </a:rPr>
            </a:br>
            <a:r>
              <a:rPr lang="nl-NL" dirty="0">
                <a:latin typeface="+mj-lt"/>
                <a:sym typeface="Wingdings" panose="05000000000000000000" pitchFamily="2" charset="2"/>
              </a:rPr>
              <a:t>Na de celdeling ontstaan 2 dochtercellen.</a:t>
            </a:r>
            <a:br>
              <a:rPr lang="nl-NL" dirty="0">
                <a:latin typeface="+mj-lt"/>
                <a:sym typeface="Wingdings" panose="05000000000000000000" pitchFamily="2" charset="2"/>
              </a:rPr>
            </a:br>
            <a:r>
              <a:rPr lang="nl-NL" dirty="0">
                <a:latin typeface="+mj-lt"/>
                <a:sym typeface="Wingdings" panose="05000000000000000000" pitchFamily="2" charset="2"/>
              </a:rPr>
              <a:t>1. Specialiseert zich.</a:t>
            </a:r>
            <a:br>
              <a:rPr lang="nl-NL" dirty="0">
                <a:latin typeface="+mj-lt"/>
                <a:sym typeface="Wingdings" panose="05000000000000000000" pitchFamily="2" charset="2"/>
              </a:rPr>
            </a:br>
            <a:r>
              <a:rPr lang="nl-NL" dirty="0">
                <a:latin typeface="+mj-lt"/>
                <a:sym typeface="Wingdings" panose="05000000000000000000" pitchFamily="2" charset="2"/>
              </a:rPr>
              <a:t>2. Specialiseert zich </a:t>
            </a:r>
            <a:r>
              <a:rPr lang="nl-NL" b="1" dirty="0">
                <a:latin typeface="+mj-lt"/>
                <a:sym typeface="Wingdings" panose="05000000000000000000" pitchFamily="2" charset="2"/>
              </a:rPr>
              <a:t>niet</a:t>
            </a:r>
            <a:r>
              <a:rPr lang="nl-NL" dirty="0">
                <a:latin typeface="+mj-lt"/>
                <a:sym typeface="Wingdings" panose="05000000000000000000" pitchFamily="2" charset="2"/>
              </a:rPr>
              <a:t> 	Nieuwe celdeling</a:t>
            </a:r>
            <a:br>
              <a:rPr lang="nl-NL" dirty="0">
                <a:latin typeface="+mj-lt"/>
              </a:rPr>
            </a:br>
            <a:endParaRPr lang="nl-NL" dirty="0">
              <a:latin typeface="+mj-lt"/>
            </a:endParaRPr>
          </a:p>
          <a:p>
            <a:endParaRPr lang="nl-NL" b="1" dirty="0">
              <a:solidFill>
                <a:srgbClr val="0070C0"/>
              </a:solidFill>
              <a:latin typeface="+mj-lt"/>
            </a:endParaRPr>
          </a:p>
          <a:p>
            <a:endParaRPr lang="nl-NL" b="1" dirty="0">
              <a:solidFill>
                <a:srgbClr val="0070C0"/>
              </a:solidFill>
              <a:latin typeface="+mj-lt"/>
            </a:endParaRPr>
          </a:p>
          <a:p>
            <a:r>
              <a:rPr lang="nl-NL" b="1" dirty="0">
                <a:solidFill>
                  <a:srgbClr val="0070C0"/>
                </a:solidFill>
                <a:latin typeface="+mj-lt"/>
              </a:rPr>
              <a:t>Celcyclus</a:t>
            </a:r>
            <a:r>
              <a:rPr lang="nl-NL" dirty="0">
                <a:latin typeface="+mj-lt"/>
              </a:rPr>
              <a:t>: het terugkerende proces van celdeling, groei, en </a:t>
            </a:r>
          </a:p>
          <a:p>
            <a:r>
              <a:rPr lang="nl-NL" dirty="0">
                <a:latin typeface="+mj-lt"/>
              </a:rPr>
              <a:t>weer een nieuwe celdeling.</a:t>
            </a:r>
            <a:br>
              <a:rPr lang="nl-NL" dirty="0">
                <a:latin typeface="+mj-lt"/>
              </a:rPr>
            </a:br>
            <a:br>
              <a:rPr lang="nl-NL" dirty="0">
                <a:latin typeface="+mj-lt"/>
              </a:rPr>
            </a:br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				       </a:t>
            </a:r>
            <a:r>
              <a:rPr lang="nl-NL" sz="1400" dirty="0">
                <a:latin typeface="+mj-lt"/>
              </a:rPr>
              <a:t>*Cyclus = cirkelgang / kring</a:t>
            </a:r>
            <a:endParaRPr lang="nl-NL" b="1" dirty="0">
              <a:solidFill>
                <a:srgbClr val="0070C0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nl-NL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BAB24ED-2030-6339-F36E-A888E39C2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07" y="981540"/>
            <a:ext cx="4915630" cy="333597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3AEB2CB-1E01-DA54-17BE-A4FF9BD64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17" y="4303372"/>
            <a:ext cx="5285856" cy="196031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C48253-0858-AC6B-5C49-2B609335CE6F}"/>
              </a:ext>
            </a:extLst>
          </p:cNvPr>
          <p:cNvCxnSpPr>
            <a:cxnSpLocks/>
          </p:cNvCxnSpPr>
          <p:nvPr/>
        </p:nvCxnSpPr>
        <p:spPr>
          <a:xfrm>
            <a:off x="7599872" y="4192438"/>
            <a:ext cx="2760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300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30A40E0-3718-0AA7-579C-D0DFC926B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331" y="2043836"/>
            <a:ext cx="5802390" cy="3645480"/>
          </a:xfrm>
          <a:prstGeom prst="rect">
            <a:avLst/>
          </a:prstGeom>
        </p:spPr>
      </p:pic>
      <p:pic>
        <p:nvPicPr>
          <p:cNvPr id="2" name="Picture 4" descr="Dna background Images | Free Vectors, Stock Photos &amp; PSD">
            <a:extLst>
              <a:ext uri="{FF2B5EF4-FFF2-40B4-BE49-F238E27FC236}">
                <a16:creationId xmlns:a16="http://schemas.microsoft.com/office/drawing/2014/main" id="{2E68EE09-5BA3-6BEB-37CF-97344656D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18" y="-619654"/>
            <a:ext cx="12404035" cy="79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927107" y="303740"/>
            <a:ext cx="2271975" cy="677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4271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Stamcellen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432985" y="1157848"/>
            <a:ext cx="6653926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latin typeface="+mj-lt"/>
              </a:rPr>
              <a:t>Deling van lichaamscellen kunnen..</a:t>
            </a:r>
            <a:br>
              <a:rPr lang="nl-NL" i="1" dirty="0">
                <a:latin typeface="+mj-lt"/>
              </a:rPr>
            </a:br>
            <a:r>
              <a:rPr lang="nl-NL" dirty="0">
                <a:latin typeface="+mj-lt"/>
              </a:rPr>
              <a:t>1. </a:t>
            </a:r>
            <a:r>
              <a:rPr lang="nl-NL" u="sng" dirty="0">
                <a:latin typeface="+mj-lt"/>
              </a:rPr>
              <a:t>Niet</a:t>
            </a:r>
            <a:r>
              <a:rPr lang="nl-NL" dirty="0">
                <a:latin typeface="+mj-lt"/>
              </a:rPr>
              <a:t> delen</a:t>
            </a:r>
          </a:p>
          <a:p>
            <a:r>
              <a:rPr lang="nl-NL" sz="1400" dirty="0">
                <a:latin typeface="+mj-lt"/>
              </a:rPr>
              <a:t>Bv. Zenuwcellen.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2. Delen zich </a:t>
            </a:r>
            <a:r>
              <a:rPr lang="nl-NL" u="sng" dirty="0">
                <a:latin typeface="+mj-lt"/>
              </a:rPr>
              <a:t>nauwelijks</a:t>
            </a:r>
            <a:r>
              <a:rPr lang="nl-NL" dirty="0">
                <a:latin typeface="+mj-lt"/>
              </a:rPr>
              <a:t>.</a:t>
            </a:r>
            <a:br>
              <a:rPr lang="nl-NL" dirty="0">
                <a:latin typeface="+mj-lt"/>
              </a:rPr>
            </a:br>
            <a:r>
              <a:rPr lang="nl-NL" sz="1400" dirty="0">
                <a:latin typeface="+mj-lt"/>
              </a:rPr>
              <a:t>Bv. Spiercellen.</a:t>
            </a:r>
            <a:br>
              <a:rPr lang="nl-NL" sz="1400" dirty="0">
                <a:latin typeface="+mj-lt"/>
              </a:rPr>
            </a:br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3. Delen gedurende het </a:t>
            </a:r>
            <a:r>
              <a:rPr lang="nl-NL" u="sng" dirty="0">
                <a:latin typeface="+mj-lt"/>
              </a:rPr>
              <a:t>hele leven</a:t>
            </a:r>
            <a:r>
              <a:rPr lang="nl-NL" dirty="0">
                <a:latin typeface="+mj-lt"/>
              </a:rPr>
              <a:t>.</a:t>
            </a:r>
            <a:br>
              <a:rPr lang="nl-NL" dirty="0">
                <a:latin typeface="+mj-lt"/>
              </a:rPr>
            </a:br>
            <a:r>
              <a:rPr lang="nl-NL" sz="1400" dirty="0">
                <a:latin typeface="+mj-lt"/>
              </a:rPr>
              <a:t>Stamcellen voor bloedcellen en geslachtscellen.</a:t>
            </a:r>
            <a:br>
              <a:rPr lang="nl-NL" sz="1400" dirty="0">
                <a:latin typeface="+mj-lt"/>
              </a:rPr>
            </a:br>
            <a:br>
              <a:rPr lang="nl-NL" sz="1400" dirty="0">
                <a:latin typeface="+mj-lt"/>
              </a:rPr>
            </a:br>
            <a:endParaRPr lang="nl-NL" sz="1400" dirty="0">
              <a:latin typeface="+mj-lt"/>
            </a:endParaRPr>
          </a:p>
          <a:p>
            <a:endParaRPr lang="nl-NL" sz="1400" b="1" dirty="0">
              <a:solidFill>
                <a:srgbClr val="0070C0"/>
              </a:solidFill>
              <a:latin typeface="+mj-lt"/>
            </a:endParaRPr>
          </a:p>
          <a:p>
            <a:endParaRPr lang="nl-NL" sz="1400" b="1" dirty="0">
              <a:solidFill>
                <a:srgbClr val="0070C0"/>
              </a:solidFill>
              <a:latin typeface="+mj-lt"/>
            </a:endParaRPr>
          </a:p>
          <a:p>
            <a:r>
              <a:rPr lang="nl-NL" b="1" dirty="0">
                <a:solidFill>
                  <a:srgbClr val="0070C0"/>
                </a:solidFill>
                <a:latin typeface="+mj-lt"/>
              </a:rPr>
              <a:t>Stamcellen</a:t>
            </a:r>
            <a:r>
              <a:rPr lang="nl-NL" dirty="0">
                <a:latin typeface="+mj-lt"/>
              </a:rPr>
              <a:t>: cellen die zich oneindig vaak kunnen delen.</a:t>
            </a:r>
            <a:br>
              <a:rPr lang="nl-NL" dirty="0">
                <a:latin typeface="+mj-lt"/>
              </a:rPr>
            </a:br>
            <a:r>
              <a:rPr lang="nl-NL" dirty="0">
                <a:latin typeface="+mj-lt"/>
              </a:rPr>
              <a:t>- Kunnen na deling specialiseren in het weefsel waar ze </a:t>
            </a:r>
            <a:br>
              <a:rPr lang="nl-NL" dirty="0">
                <a:latin typeface="+mj-lt"/>
              </a:rPr>
            </a:br>
            <a:r>
              <a:rPr lang="nl-NL" dirty="0">
                <a:latin typeface="+mj-lt"/>
              </a:rPr>
              <a:t>voorkomen. Stamcel in spieren </a:t>
            </a:r>
            <a:r>
              <a:rPr lang="nl-NL" dirty="0">
                <a:latin typeface="+mj-lt"/>
                <a:sym typeface="Wingdings" panose="05000000000000000000" pitchFamily="2" charset="2"/>
              </a:rPr>
              <a:t></a:t>
            </a:r>
            <a:r>
              <a:rPr lang="nl-NL" dirty="0">
                <a:latin typeface="+mj-lt"/>
              </a:rPr>
              <a:t> spiercel</a:t>
            </a:r>
            <a:br>
              <a:rPr lang="nl-NL" dirty="0">
                <a:latin typeface="+mj-lt"/>
              </a:rPr>
            </a:br>
            <a:r>
              <a:rPr lang="nl-NL" dirty="0">
                <a:latin typeface="+mj-lt"/>
              </a:rPr>
              <a:t>- Kan ook verschillende type cellen ontstaan.</a:t>
            </a:r>
            <a:br>
              <a:rPr lang="nl-NL" dirty="0">
                <a:latin typeface="+mj-lt"/>
              </a:rPr>
            </a:br>
            <a:r>
              <a:rPr lang="nl-NL" dirty="0">
                <a:latin typeface="+mj-lt"/>
              </a:rPr>
              <a:t>Stamcel in beenmerg </a:t>
            </a:r>
            <a:r>
              <a:rPr lang="nl-NL" dirty="0">
                <a:latin typeface="+mj-lt"/>
                <a:sym typeface="Wingdings" panose="05000000000000000000" pitchFamily="2" charset="2"/>
              </a:rPr>
              <a:t> vetcel / bot cel / bloedcel </a:t>
            </a:r>
            <a:br>
              <a:rPr lang="nl-NL" dirty="0">
                <a:latin typeface="+mj-lt"/>
                <a:sym typeface="Wingdings" panose="05000000000000000000" pitchFamily="2" charset="2"/>
              </a:rPr>
            </a:br>
            <a:endParaRPr lang="nl-NL" dirty="0">
              <a:latin typeface="+mj-lt"/>
            </a:endParaRPr>
          </a:p>
          <a:p>
            <a:r>
              <a:rPr lang="nl-NL" b="1" dirty="0">
                <a:solidFill>
                  <a:srgbClr val="0070C0"/>
                </a:solidFill>
                <a:latin typeface="+mj-lt"/>
              </a:rPr>
              <a:t>Embryonale stamcel</a:t>
            </a:r>
            <a:r>
              <a:rPr lang="nl-NL" dirty="0">
                <a:latin typeface="+mj-lt"/>
              </a:rPr>
              <a:t>: cellen waaruit alle verschillende typen </a:t>
            </a:r>
            <a:br>
              <a:rPr lang="nl-NL" dirty="0">
                <a:latin typeface="+mj-lt"/>
              </a:rPr>
            </a:br>
            <a:r>
              <a:rPr lang="nl-NL" dirty="0">
                <a:latin typeface="+mj-lt"/>
              </a:rPr>
              <a:t>cellen kunnen ontstaan</a:t>
            </a:r>
          </a:p>
          <a:p>
            <a:pPr marL="285750" indent="-285750">
              <a:buFontTx/>
              <a:buChar char="-"/>
            </a:pPr>
            <a:endParaRPr lang="nl-NL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75979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414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Celdeling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celkern en celdeling </dc:title>
  <dc:creator>mike baets</dc:creator>
  <cp:lastModifiedBy>Mike baets</cp:lastModifiedBy>
  <cp:revision>8</cp:revision>
  <dcterms:created xsi:type="dcterms:W3CDTF">2022-12-08T13:49:26Z</dcterms:created>
  <dcterms:modified xsi:type="dcterms:W3CDTF">2024-10-26T12:49:57Z</dcterms:modified>
</cp:coreProperties>
</file>