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30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308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neumonia found to harm DNA in lung cells | MIT News | Massachusetts  Institute of Technology">
            <a:extLst>
              <a:ext uri="{FF2B5EF4-FFF2-40B4-BE49-F238E27FC236}">
                <a16:creationId xmlns:a16="http://schemas.microsoft.com/office/drawing/2014/main" id="{8F02C947-16B2-EFD8-8733-E6CBCCF4B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75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chemeClr val="accent2">
                    <a:lumMod val="75000"/>
                  </a:schemeClr>
                </a:solidFill>
              </a:rPr>
              <a:t>De celkern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BE" sz="1600" dirty="0"/>
              <a:t>2.4 Biologie voor Jou</a:t>
            </a:r>
            <a:br>
              <a:rPr lang="nl-BE" sz="1600" dirty="0"/>
            </a:br>
            <a:r>
              <a:rPr lang="nl-BE" sz="1600" dirty="0"/>
              <a:t>Leerjaar 1</a:t>
            </a:r>
            <a:endParaRPr lang="nl-BE" sz="1000" dirty="0"/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7E1A8B7-CE1B-7A0E-790E-6FAD743C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93438" y="303740"/>
            <a:ext cx="1769268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Anagram</a:t>
            </a:r>
          </a:p>
        </p:txBody>
      </p:sp>
      <p:pic>
        <p:nvPicPr>
          <p:cNvPr id="4098" name="Picture 2" descr="Volle maan achtergrond PNG | PNG Play">
            <a:extLst>
              <a:ext uri="{FF2B5EF4-FFF2-40B4-BE49-F238E27FC236}">
                <a16:creationId xmlns:a16="http://schemas.microsoft.com/office/drawing/2014/main" id="{05BC10C3-EE45-4DF2-AD55-D42E0E45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2188939"/>
            <a:ext cx="1701800" cy="16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s het 'beestje'maar een naam heeft.. - hetstreeknieuws.nl">
            <a:extLst>
              <a:ext uri="{FF2B5EF4-FFF2-40B4-BE49-F238E27FC236}">
                <a16:creationId xmlns:a16="http://schemas.microsoft.com/office/drawing/2014/main" id="{AE0CA191-EA64-C200-5C30-1270E46E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77" y="2188939"/>
            <a:ext cx="2350140" cy="15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rti Krung Thep Maha Nakhon, Nama Resmi Ibu Kota Thailand Halaman all -  Kompas.com">
            <a:extLst>
              <a:ext uri="{FF2B5EF4-FFF2-40B4-BE49-F238E27FC236}">
                <a16:creationId xmlns:a16="http://schemas.microsoft.com/office/drawing/2014/main" id="{A707D29A-D95F-80B0-0729-7D9170E6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10" y="2186090"/>
            <a:ext cx="2350140" cy="15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na Tickets in New York - Hellotickets">
            <a:extLst>
              <a:ext uri="{FF2B5EF4-FFF2-40B4-BE49-F238E27FC236}">
                <a16:creationId xmlns:a16="http://schemas.microsoft.com/office/drawing/2014/main" id="{05908A86-48AE-2754-C8D2-180EE0BA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330" y="2351762"/>
            <a:ext cx="2809875" cy="9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792D18-FC3F-6A5E-4BC1-F11C09398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1467" y="4728717"/>
            <a:ext cx="1094818" cy="2603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59E10F-509B-A5B4-0248-2FECFDD0D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62453" y="4762251"/>
            <a:ext cx="1094819" cy="2035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70F5880-9FD9-6E77-820C-A48D7C7E8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357386" y="4767350"/>
            <a:ext cx="1094818" cy="1830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96BB2E2-E589-FFC5-5A4A-21EE75D6D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65037" y="4757119"/>
            <a:ext cx="1094819" cy="20352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1342D90-17B3-3142-49FA-4385AA0E9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134643" y="4723580"/>
            <a:ext cx="1094818" cy="2603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5BD6BF3-4699-B68D-B3B1-9D1C9D743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534228" y="4757115"/>
            <a:ext cx="1094819" cy="20352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19A4E31-152B-AE61-9431-170EC70F3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241879" y="4762216"/>
            <a:ext cx="1094818" cy="18305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6D53988-EDB7-4F9B-AA81-C5E4139AB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836812" y="4751983"/>
            <a:ext cx="1094819" cy="20352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8DBBAF7-9B42-B905-74EF-235E8889B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825689" y="4733848"/>
            <a:ext cx="1094818" cy="26033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30862C9-B9D5-93A4-5532-C4B80866D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517058" y="4767387"/>
            <a:ext cx="1094819" cy="20352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3FF6509-F7A4-4AF1-7923-CBE87BB23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169099" y="4772486"/>
            <a:ext cx="1094818" cy="18305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CAAFE27-1659-41DD-C0A1-9767E48F4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163337" y="4762251"/>
            <a:ext cx="1094819" cy="20352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EB7ACB2-4E21-6D2A-9BCC-C90859DAC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625159" y="4733853"/>
            <a:ext cx="1094818" cy="26033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32A411F-7761-1036-C744-D58BAB2EC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956145" y="4767387"/>
            <a:ext cx="1094819" cy="20352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4AF3CE6-04C3-9F1C-412B-5708DDBB9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283098" y="4772486"/>
            <a:ext cx="1094818" cy="18305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3286B19-9768-9E7D-CC3D-A0A4C0665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621592" y="4762251"/>
            <a:ext cx="1094819" cy="2035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DC71B53-DEFC-1E00-A363-4E20314596F5}"/>
              </a:ext>
            </a:extLst>
          </p:cNvPr>
          <p:cNvSpPr txBox="1"/>
          <p:nvPr/>
        </p:nvSpPr>
        <p:spPr>
          <a:xfrm>
            <a:off x="792992" y="5489733"/>
            <a:ext cx="14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M   A   </a:t>
            </a:r>
            <a:r>
              <a:rPr lang="nl-BE" dirty="0" err="1">
                <a:latin typeface="+mj-lt"/>
              </a:rPr>
              <a:t>A</a:t>
            </a:r>
            <a:r>
              <a:rPr lang="nl-BE" dirty="0">
                <a:latin typeface="+mj-lt"/>
              </a:rPr>
              <a:t>   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113011-A961-4CEF-4414-B0A5EF11DD37}"/>
              </a:ext>
            </a:extLst>
          </p:cNvPr>
          <p:cNvSpPr txBox="1"/>
          <p:nvPr/>
        </p:nvSpPr>
        <p:spPr>
          <a:xfrm>
            <a:off x="3569292" y="5489733"/>
            <a:ext cx="14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N   A    </a:t>
            </a:r>
            <a:r>
              <a:rPr lang="nl-BE" dirty="0" err="1">
                <a:latin typeface="+mj-lt"/>
              </a:rPr>
              <a:t>A</a:t>
            </a:r>
            <a:r>
              <a:rPr lang="nl-BE" dirty="0">
                <a:latin typeface="+mj-lt"/>
              </a:rPr>
              <a:t>   M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88335E8-9146-EAA9-BC97-031BBFFAA12A}"/>
              </a:ext>
            </a:extLst>
          </p:cNvPr>
          <p:cNvSpPr txBox="1"/>
          <p:nvPr/>
        </p:nvSpPr>
        <p:spPr>
          <a:xfrm>
            <a:off x="6552122" y="5489733"/>
            <a:ext cx="14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N   A    M   A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95C7470-0571-E4B0-EBD5-DB7A9CACE714}"/>
              </a:ext>
            </a:extLst>
          </p:cNvPr>
          <p:cNvSpPr txBox="1"/>
          <p:nvPr/>
        </p:nvSpPr>
        <p:spPr>
          <a:xfrm>
            <a:off x="10005775" y="5489733"/>
            <a:ext cx="14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M   A    N   A</a:t>
            </a:r>
          </a:p>
        </p:txBody>
      </p:sp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12497213-0763-8B5A-2E6C-50352A91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9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 er kan gebeuren als perfectie de norm wordt | Rathenau Instituut">
            <a:extLst>
              <a:ext uri="{FF2B5EF4-FFF2-40B4-BE49-F238E27FC236}">
                <a16:creationId xmlns:a16="http://schemas.microsoft.com/office/drawing/2014/main" id="{196075BF-7840-C59F-2BDF-CA4971EF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5" y="1582907"/>
            <a:ext cx="5075067" cy="50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27C2FEEE-9C0D-A531-A90D-1260A24A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Erfelijke eigenschappen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2201974" y="1289578"/>
            <a:ext cx="1168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+mj-lt"/>
              </a:rPr>
              <a:t>Erfelijke eigenschap</a:t>
            </a:r>
            <a:r>
              <a:rPr lang="nl-NL" dirty="0">
                <a:latin typeface="+mj-lt"/>
              </a:rPr>
              <a:t>: eigenschappen waarvoor je de informatie van je ouders erft.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154D766-F1E4-3AF0-196B-C151AA1D5FDA}"/>
              </a:ext>
            </a:extLst>
          </p:cNvPr>
          <p:cNvSpPr txBox="1"/>
          <p:nvPr/>
        </p:nvSpPr>
        <p:spPr>
          <a:xfrm>
            <a:off x="6487269" y="2599197"/>
            <a:ext cx="515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Ook de </a:t>
            </a:r>
            <a:r>
              <a:rPr lang="nl-NL" dirty="0">
                <a:solidFill>
                  <a:srgbClr val="0070C0"/>
                </a:solidFill>
                <a:latin typeface="+mj-lt"/>
              </a:rPr>
              <a:t>omgeving</a:t>
            </a:r>
            <a:r>
              <a:rPr lang="nl-NL" dirty="0">
                <a:latin typeface="+mj-lt"/>
              </a:rPr>
              <a:t> en </a:t>
            </a:r>
            <a:r>
              <a:rPr lang="nl-NL" dirty="0">
                <a:solidFill>
                  <a:srgbClr val="0070C0"/>
                </a:solidFill>
                <a:latin typeface="+mj-lt"/>
              </a:rPr>
              <a:t>leefwijze</a:t>
            </a:r>
            <a:r>
              <a:rPr lang="nl-NL" dirty="0">
                <a:latin typeface="+mj-lt"/>
              </a:rPr>
              <a:t> hebben invloed op de eigenschappen die je precies krijgt.</a:t>
            </a:r>
          </a:p>
          <a:p>
            <a:br>
              <a:rPr lang="nl-NL" i="1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										</a:t>
            </a: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pic>
        <p:nvPicPr>
          <p:cNvPr id="5124" name="Picture 4" descr="sociaal – unbrickable">
            <a:extLst>
              <a:ext uri="{FF2B5EF4-FFF2-40B4-BE49-F238E27FC236}">
                <a16:creationId xmlns:a16="http://schemas.microsoft.com/office/drawing/2014/main" id="{2CE86D88-E70A-9C62-DEC7-BDC1F6FF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97" y="3253055"/>
            <a:ext cx="5410545" cy="2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1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CB32753A-CA9A-B218-2D86-6E7703DF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326602" y="303740"/>
            <a:ext cx="1589104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Genen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222254" y="1199022"/>
            <a:ext cx="11681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DNA heeft informatie voor honderden tot duizenden eigenschappen.</a:t>
            </a:r>
          </a:p>
          <a:p>
            <a:r>
              <a:rPr lang="nl-NL" dirty="0">
                <a:latin typeface="+mj-lt"/>
              </a:rPr>
              <a:t>- 1 eigenschap heeft duizenden basenparen nodig.</a:t>
            </a:r>
            <a:br>
              <a:rPr lang="nl-NL" i="1" dirty="0">
                <a:latin typeface="+mj-lt"/>
              </a:rPr>
            </a:br>
            <a:br>
              <a:rPr lang="nl-NL" i="1" dirty="0">
                <a:latin typeface="+mj-lt"/>
              </a:rPr>
            </a:br>
            <a:r>
              <a:rPr lang="nl-NL" b="1" dirty="0">
                <a:solidFill>
                  <a:srgbClr val="0070C0"/>
                </a:solidFill>
                <a:latin typeface="+mj-lt"/>
              </a:rPr>
              <a:t>Gen</a:t>
            </a:r>
            <a:r>
              <a:rPr lang="nl-NL" dirty="0">
                <a:latin typeface="+mj-lt"/>
              </a:rPr>
              <a:t>: basenparen die samen nodig zijn voor </a:t>
            </a:r>
            <a:r>
              <a:rPr lang="nl-NL" b="1" dirty="0">
                <a:latin typeface="+mj-lt"/>
              </a:rPr>
              <a:t>één</a:t>
            </a:r>
            <a:r>
              <a:rPr lang="nl-NL" dirty="0">
                <a:latin typeface="+mj-lt"/>
              </a:rPr>
              <a:t> of </a:t>
            </a:r>
            <a:r>
              <a:rPr lang="nl-NL" b="1" dirty="0">
                <a:latin typeface="+mj-lt"/>
              </a:rPr>
              <a:t>meer</a:t>
            </a:r>
            <a:r>
              <a:rPr lang="nl-NL" dirty="0">
                <a:latin typeface="+mj-lt"/>
              </a:rPr>
              <a:t> eigenschappen.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										</a:t>
            </a: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pic>
        <p:nvPicPr>
          <p:cNvPr id="3" name="Picture 2" descr="Wat zijn DNA, genen en afwijkingen? | Kanker.nl">
            <a:extLst>
              <a:ext uri="{FF2B5EF4-FFF2-40B4-BE49-F238E27FC236}">
                <a16:creationId xmlns:a16="http://schemas.microsoft.com/office/drawing/2014/main" id="{D6866F09-A746-7A23-B05C-28985B044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 bwMode="auto">
          <a:xfrm>
            <a:off x="222254" y="2494179"/>
            <a:ext cx="6551291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0F7717D-8A6C-6D51-127A-F51DFFCFC3CB}"/>
              </a:ext>
            </a:extLst>
          </p:cNvPr>
          <p:cNvSpPr txBox="1"/>
          <p:nvPr/>
        </p:nvSpPr>
        <p:spPr>
          <a:xfrm>
            <a:off x="6994507" y="2570622"/>
            <a:ext cx="4908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Alle genen bij elkaar bevatten alle informatie voor alle erfelijke eigenschappen.</a:t>
            </a: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Een cel heeft dus alle erfelijke eigenschappen, maar gebruikt alleen genen die hij nodig heeft.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										</a:t>
            </a: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68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802E-B80A-306F-7709-0377E47F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4306581D-6075-1090-5E41-7BD5EB3D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B9648ED-3307-19CB-06BF-EE4EA89231DC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B252E8-5AB5-6BD2-5178-112C3ED4A184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45591AC1-A6CA-8F64-6B33-4DC33D7E11F0}"/>
              </a:ext>
            </a:extLst>
          </p:cNvPr>
          <p:cNvSpPr/>
          <p:nvPr/>
        </p:nvSpPr>
        <p:spPr>
          <a:xfrm>
            <a:off x="3569646" y="2262062"/>
            <a:ext cx="5052707" cy="903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A2F57AB9-1BB8-8190-240E-AFA3E0080375}"/>
              </a:ext>
            </a:extLst>
          </p:cNvPr>
          <p:cNvSpPr txBox="1"/>
          <p:nvPr/>
        </p:nvSpPr>
        <p:spPr>
          <a:xfrm>
            <a:off x="3724762" y="2412009"/>
            <a:ext cx="680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r>
              <a:rPr lang="nl-NL" dirty="0">
                <a:latin typeface="+mj-lt"/>
              </a:rPr>
              <a:t>1. De kenmerken van </a:t>
            </a:r>
            <a:r>
              <a:rPr lang="nl-NL" b="1" dirty="0">
                <a:latin typeface="+mj-lt"/>
              </a:rPr>
              <a:t>chromosomen</a:t>
            </a:r>
            <a:r>
              <a:rPr lang="nl-NL" dirty="0">
                <a:latin typeface="+mj-lt"/>
              </a:rPr>
              <a:t> te benoemen.</a:t>
            </a:r>
          </a:p>
        </p:txBody>
      </p:sp>
    </p:spTree>
    <p:extLst>
      <p:ext uri="{BB962C8B-B14F-4D97-AF65-F5344CB8AC3E}">
        <p14:creationId xmlns:p14="http://schemas.microsoft.com/office/powerpoint/2010/main" val="85658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9E4BA1CF-10CF-2343-4271-FE622D24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B8028E5E-86E3-8071-371F-14A319BB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007" y="2300029"/>
            <a:ext cx="3511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2.5 De celkern</a:t>
            </a:r>
            <a:b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- Leerdoelen</a:t>
            </a:r>
            <a:b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- 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F290B7BE-5ED9-5937-7F81-E10A6487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189297" y="2493035"/>
            <a:ext cx="7339244" cy="16746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2.3 Cellen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283727" y="2591686"/>
            <a:ext cx="6287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r>
              <a:rPr lang="nl-NL" dirty="0">
                <a:latin typeface="+mj-lt"/>
              </a:rPr>
              <a:t>1. Dat een organisme bestaat uit </a:t>
            </a:r>
            <a:r>
              <a:rPr lang="nl-NL" b="1" dirty="0">
                <a:latin typeface="+mj-lt"/>
              </a:rPr>
              <a:t>cellen</a:t>
            </a:r>
            <a:r>
              <a:rPr lang="nl-NL" dirty="0">
                <a:latin typeface="+mj-lt"/>
              </a:rPr>
              <a:t>.</a:t>
            </a:r>
          </a:p>
          <a:p>
            <a:r>
              <a:rPr lang="nl-NL" dirty="0">
                <a:latin typeface="+mj-lt"/>
              </a:rPr>
              <a:t>2. De delen van </a:t>
            </a:r>
            <a:r>
              <a:rPr lang="nl-NL" b="1" dirty="0">
                <a:latin typeface="+mj-lt"/>
              </a:rPr>
              <a:t>dierlijke cellen </a:t>
            </a:r>
            <a:r>
              <a:rPr lang="nl-NL" dirty="0">
                <a:latin typeface="+mj-lt"/>
              </a:rPr>
              <a:t>te benoemen met hun kenmerken.</a:t>
            </a:r>
          </a:p>
          <a:p>
            <a:r>
              <a:rPr lang="nl-NL" dirty="0">
                <a:latin typeface="+mj-lt"/>
              </a:rPr>
              <a:t>3. De delen van </a:t>
            </a:r>
            <a:r>
              <a:rPr lang="nl-NL" b="1" dirty="0">
                <a:latin typeface="+mj-lt"/>
              </a:rPr>
              <a:t>plantaardige cellen </a:t>
            </a:r>
            <a:r>
              <a:rPr lang="nl-NL" dirty="0">
                <a:latin typeface="+mj-lt"/>
              </a:rPr>
              <a:t>te benoemen met hun kenmerken.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1ABD17-F4EC-9201-F0DC-C6A8AE0A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83" y="2949773"/>
            <a:ext cx="764875" cy="7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30D616BC-4ECE-D1A1-99BB-DAA36DED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D64855A1-7EB3-DD29-B23B-E488A073156A}"/>
              </a:ext>
            </a:extLst>
          </p:cNvPr>
          <p:cNvSpPr/>
          <p:nvPr/>
        </p:nvSpPr>
        <p:spPr>
          <a:xfrm>
            <a:off x="3569646" y="2262062"/>
            <a:ext cx="5052707" cy="903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E214BF89-F09E-E238-5022-BFE5DB4021E9}"/>
              </a:ext>
            </a:extLst>
          </p:cNvPr>
          <p:cNvSpPr txBox="1"/>
          <p:nvPr/>
        </p:nvSpPr>
        <p:spPr>
          <a:xfrm>
            <a:off x="3724762" y="2412009"/>
            <a:ext cx="680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leert..</a:t>
            </a:r>
          </a:p>
          <a:p>
            <a:r>
              <a:rPr lang="nl-NL" dirty="0">
                <a:latin typeface="+mj-lt"/>
              </a:rPr>
              <a:t>1. De kenmerken van </a:t>
            </a:r>
            <a:r>
              <a:rPr lang="nl-NL" b="1" dirty="0">
                <a:latin typeface="+mj-lt"/>
              </a:rPr>
              <a:t>chromosomen</a:t>
            </a:r>
            <a:r>
              <a:rPr lang="nl-NL" dirty="0">
                <a:latin typeface="+mj-lt"/>
              </a:rPr>
              <a:t> te benoemen.</a:t>
            </a: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2C0DDE8C-CAE4-1C5C-1CBB-8B069245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GO The Lord of the Rings: Rivendell ™ (10316) - Blokkenhuren.nl">
            <a:extLst>
              <a:ext uri="{FF2B5EF4-FFF2-40B4-BE49-F238E27FC236}">
                <a16:creationId xmlns:a16="http://schemas.microsoft.com/office/drawing/2014/main" id="{50C04A2B-308F-230F-C4DC-BEB17FCD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3" y="1138686"/>
            <a:ext cx="5300341" cy="53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78E9-5AA7-4B77-EBC4-E7D29E3F07FE}"/>
              </a:ext>
            </a:extLst>
          </p:cNvPr>
          <p:cNvSpPr txBox="1"/>
          <p:nvPr/>
        </p:nvSpPr>
        <p:spPr>
          <a:xfrm>
            <a:off x="1276709" y="526694"/>
            <a:ext cx="239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noProof="0" dirty="0">
                <a:latin typeface="+mj-lt"/>
              </a:rPr>
              <a:t>Wie herkent dit?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C3E2F-ADE4-FA01-19B1-BF3900CC92CB}"/>
              </a:ext>
            </a:extLst>
          </p:cNvPr>
          <p:cNvCxnSpPr/>
          <p:nvPr/>
        </p:nvCxnSpPr>
        <p:spPr>
          <a:xfrm>
            <a:off x="5611138" y="1923691"/>
            <a:ext cx="76328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2E898D6F-2686-3E1E-75B2-8303988A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40" y="1138686"/>
            <a:ext cx="1629924" cy="16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go GIFs | Tenor">
            <a:extLst>
              <a:ext uri="{FF2B5EF4-FFF2-40B4-BE49-F238E27FC236}">
                <a16:creationId xmlns:a16="http://schemas.microsoft.com/office/drawing/2014/main" id="{0FE74385-8CC2-2BEC-B9D9-0079734D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11" y="1418401"/>
            <a:ext cx="1394599" cy="13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GO® Monthly Mini Build Instructions - Sleigh">
            <a:extLst>
              <a:ext uri="{FF2B5EF4-FFF2-40B4-BE49-F238E27FC236}">
                <a16:creationId xmlns:a16="http://schemas.microsoft.com/office/drawing/2014/main" id="{3833A2AF-EE2C-968C-F124-40D4A730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52" y="3657817"/>
            <a:ext cx="5658035" cy="27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5D3EE0-064A-81C2-5E59-22CF97B4A7FC}"/>
              </a:ext>
            </a:extLst>
          </p:cNvPr>
          <p:cNvSpPr txBox="1"/>
          <p:nvPr/>
        </p:nvSpPr>
        <p:spPr>
          <a:xfrm>
            <a:off x="6968775" y="2854017"/>
            <a:ext cx="239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noProof="0" dirty="0">
                <a:latin typeface="+mj-lt"/>
              </a:rPr>
              <a:t>Wat heb je nodig om dit in elkaar te bouwen?</a:t>
            </a:r>
          </a:p>
        </p:txBody>
      </p:sp>
    </p:spTree>
    <p:extLst>
      <p:ext uri="{BB962C8B-B14F-4D97-AF65-F5344CB8AC3E}">
        <p14:creationId xmlns:p14="http://schemas.microsoft.com/office/powerpoint/2010/main" val="10548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95C1F2-822E-8B58-7482-5284C0C6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7" y="3407714"/>
            <a:ext cx="9107392" cy="3146546"/>
          </a:xfrm>
          <a:prstGeom prst="rect">
            <a:avLst/>
          </a:prstGeom>
        </p:spPr>
      </p:pic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1B6BBE7C-6B96-C99F-32A3-F630F978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631961" y="303740"/>
            <a:ext cx="2983042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Chromosomen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576467" y="1259293"/>
            <a:ext cx="11301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>
                <a:effectLst/>
                <a:latin typeface="+mj-lt"/>
              </a:rPr>
              <a:t>Een cel wordt aangestuurd door een regelcentrum, de </a:t>
            </a:r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celkern</a:t>
            </a:r>
            <a:r>
              <a:rPr lang="nl-NL" b="0" i="0" dirty="0">
                <a:effectLst/>
                <a:latin typeface="+mj-lt"/>
              </a:rPr>
              <a:t>. De celkern bevat alle </a:t>
            </a:r>
            <a:r>
              <a:rPr lang="nl-NL" b="0" i="0" u="sng" dirty="0">
                <a:effectLst/>
                <a:latin typeface="+mj-lt"/>
              </a:rPr>
              <a:t>informatie</a:t>
            </a:r>
            <a:r>
              <a:rPr lang="nl-NL" b="0" i="0" dirty="0">
                <a:effectLst/>
                <a:latin typeface="+mj-lt"/>
              </a:rPr>
              <a:t> die daarvoor nodig is. </a:t>
            </a:r>
            <a:br>
              <a:rPr lang="nl-NL" b="0" i="0" dirty="0">
                <a:effectLst/>
                <a:latin typeface="+mj-lt"/>
              </a:rPr>
            </a:br>
            <a:r>
              <a:rPr lang="nl-NL" dirty="0">
                <a:latin typeface="+mj-lt"/>
              </a:rPr>
              <a:t>- </a:t>
            </a:r>
            <a:r>
              <a:rPr lang="nl-NL" b="0" i="0" dirty="0">
                <a:effectLst/>
                <a:latin typeface="+mj-lt"/>
              </a:rPr>
              <a:t>Deze informatie erf je van je ouders.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r>
              <a:rPr lang="nl-NL" b="1" dirty="0">
                <a:solidFill>
                  <a:srgbClr val="0070C0"/>
                </a:solidFill>
                <a:latin typeface="+mj-lt"/>
              </a:rPr>
              <a:t>Chromosomen</a:t>
            </a:r>
            <a:r>
              <a:rPr lang="nl-NL" dirty="0">
                <a:latin typeface="+mj-lt"/>
              </a:rPr>
              <a:t>: dunne ‘draden’ bestaande uit DNA die alles regelen wat er in de cel gebeurt.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- ‘Bouwplan’ van je lichaam.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- Te vinden in alle celkernen.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- Zichtbaar onder de microscoop als.. cellen zich </a:t>
            </a:r>
            <a:r>
              <a:rPr lang="nl-NL" b="1" dirty="0">
                <a:latin typeface="+mj-lt"/>
              </a:rPr>
              <a:t>delen</a:t>
            </a:r>
            <a:r>
              <a:rPr lang="nl-NL" dirty="0">
                <a:latin typeface="+mj-lt"/>
              </a:rPr>
              <a:t> (chromosomen worden dan korter en dikker)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D270AB6F-6619-DC3A-DCC6-F9EFFB15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539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8E5121-CBB5-0ECB-9348-04CCE89A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" y="2780522"/>
            <a:ext cx="2700863" cy="3878022"/>
          </a:xfrm>
          <a:prstGeom prst="rect">
            <a:avLst/>
          </a:prstGeom>
        </p:spPr>
      </p:pic>
      <p:pic>
        <p:nvPicPr>
          <p:cNvPr id="1026" name="Picture 2" descr="Karyograms | BioNinja">
            <a:extLst>
              <a:ext uri="{FF2B5EF4-FFF2-40B4-BE49-F238E27FC236}">
                <a16:creationId xmlns:a16="http://schemas.microsoft.com/office/drawing/2014/main" id="{85C13586-9212-2BE3-4C07-4547E0C37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/>
          <a:stretch/>
        </p:blipFill>
        <p:spPr bwMode="auto">
          <a:xfrm>
            <a:off x="5850760" y="1797626"/>
            <a:ext cx="5847763" cy="3941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05166" y="303740"/>
            <a:ext cx="2743200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Chromosomen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215106" y="1433502"/>
            <a:ext cx="5208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Lichaamscel</a:t>
            </a:r>
            <a:r>
              <a:rPr lang="nl-NL" b="0" i="0" dirty="0">
                <a:effectLst/>
                <a:latin typeface="+mj-lt"/>
              </a:rPr>
              <a:t>: cellen waaruit je lichaam is opgebouwd.</a:t>
            </a:r>
          </a:p>
          <a:p>
            <a:br>
              <a:rPr lang="nl-NL" sz="1600" dirty="0">
                <a:latin typeface="+mj-lt"/>
              </a:rPr>
            </a:br>
            <a:r>
              <a:rPr lang="nl-NL" sz="1600" i="1" dirty="0">
                <a:latin typeface="+mj-lt"/>
              </a:rPr>
              <a:t>Voorbeelden van lichaamscellen zijn..?   </a:t>
            </a:r>
            <a:r>
              <a:rPr lang="nl-NL" i="1" dirty="0">
                <a:latin typeface="+mj-lt"/>
              </a:rPr>
              <a:t>	</a:t>
            </a:r>
            <a:br>
              <a:rPr lang="nl-NL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828092-3C73-14DB-4023-33D9E1E67D41}"/>
              </a:ext>
            </a:extLst>
          </p:cNvPr>
          <p:cNvSpPr txBox="1"/>
          <p:nvPr/>
        </p:nvSpPr>
        <p:spPr>
          <a:xfrm>
            <a:off x="6472394" y="1319170"/>
            <a:ext cx="52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i="1" dirty="0">
                <a:effectLst/>
                <a:latin typeface="+mj-lt"/>
              </a:rPr>
              <a:t>Afbeelding: chromosomenportret</a:t>
            </a:r>
            <a:r>
              <a:rPr lang="nl-NL" b="0" i="0" dirty="0">
                <a:effectLst/>
                <a:latin typeface="+mj-lt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17B194-0D10-80D5-0DB0-A5CE45EABC3F}"/>
              </a:ext>
            </a:extLst>
          </p:cNvPr>
          <p:cNvSpPr txBox="1"/>
          <p:nvPr/>
        </p:nvSpPr>
        <p:spPr>
          <a:xfrm>
            <a:off x="5718512" y="5933658"/>
            <a:ext cx="598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+mj-lt"/>
              </a:rPr>
              <a:t>Weetjes</a:t>
            </a:r>
            <a:br>
              <a:rPr lang="nl-NL" sz="1400" dirty="0">
                <a:latin typeface="+mj-lt"/>
              </a:rPr>
            </a:br>
            <a:r>
              <a:rPr lang="nl-NL" sz="1400" dirty="0">
                <a:latin typeface="+mj-lt"/>
              </a:rPr>
              <a:t>- Elke cel van het lichaam vind je het complete bouwplan van een organisme.</a:t>
            </a:r>
            <a:br>
              <a:rPr lang="nl-NL" sz="1400" dirty="0">
                <a:latin typeface="+mj-lt"/>
              </a:rPr>
            </a:br>
            <a:r>
              <a:rPr lang="nl-NL" sz="1400" dirty="0">
                <a:latin typeface="+mj-lt"/>
              </a:rPr>
              <a:t>- Bouwplan helft </a:t>
            </a:r>
            <a:r>
              <a:rPr lang="nl-NL" sz="1400" dirty="0">
                <a:solidFill>
                  <a:srgbClr val="00B0F0"/>
                </a:solidFill>
                <a:latin typeface="+mj-lt"/>
              </a:rPr>
              <a:t>vader</a:t>
            </a:r>
            <a:r>
              <a:rPr lang="nl-NL" sz="1400" dirty="0">
                <a:latin typeface="+mj-lt"/>
              </a:rPr>
              <a:t> &amp; helft </a:t>
            </a:r>
            <a:r>
              <a:rPr lang="nl-NL" sz="1400" dirty="0">
                <a:solidFill>
                  <a:srgbClr val="FF7C80"/>
                </a:solidFill>
                <a:latin typeface="+mj-lt"/>
              </a:rPr>
              <a:t>moeder</a:t>
            </a:r>
            <a:r>
              <a:rPr lang="nl-NL" sz="14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D730F488-B786-D27C-8578-BF66B54753E3}"/>
              </a:ext>
            </a:extLst>
          </p:cNvPr>
          <p:cNvSpPr/>
          <p:nvPr/>
        </p:nvSpPr>
        <p:spPr>
          <a:xfrm>
            <a:off x="111967" y="4879910"/>
            <a:ext cx="1772817" cy="544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F86B51-7099-B076-06A8-5B298574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91" y="3308406"/>
            <a:ext cx="3307638" cy="30352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B63434-08C2-3981-1506-18795E61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58" y="1225689"/>
            <a:ext cx="5111771" cy="31096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80F9E6-53F8-6A8C-D73C-4BED9A42A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480">
            <a:off x="7492465" y="4585734"/>
            <a:ext cx="3375953" cy="2408129"/>
          </a:xfrm>
          <a:prstGeom prst="rect">
            <a:avLst/>
          </a:prstGeom>
        </p:spPr>
      </p:pic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5FEEE0D8-848F-83AA-21A1-F9442CC4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495278" y="303740"/>
            <a:ext cx="1296140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DNA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142954" y="1202666"/>
            <a:ext cx="58995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Chromosomen bestaan voor een groot deel uit de stof DNA.</a:t>
            </a:r>
            <a:br>
              <a:rPr lang="nl-NL" b="1" i="0" dirty="0">
                <a:solidFill>
                  <a:srgbClr val="0070C0"/>
                </a:solidFill>
                <a:effectLst/>
                <a:latin typeface="+mj-lt"/>
              </a:rPr>
            </a:br>
            <a:endParaRPr lang="nl-NL" b="1" i="0" dirty="0">
              <a:solidFill>
                <a:srgbClr val="0070C0"/>
              </a:solidFill>
              <a:effectLst/>
              <a:latin typeface="+mj-lt"/>
            </a:endParaRPr>
          </a:p>
          <a:p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DNA</a:t>
            </a:r>
            <a:r>
              <a:rPr lang="nl-NL" i="0" dirty="0">
                <a:effectLst/>
                <a:latin typeface="+mj-lt"/>
              </a:rPr>
              <a:t>: twee strengen opgebouwd uit vier basen die informatie voor je erfelijke eigenschappen bevatten.</a:t>
            </a:r>
            <a:br>
              <a:rPr lang="nl-NL" i="0" dirty="0">
                <a:effectLst/>
                <a:latin typeface="+mj-lt"/>
              </a:rPr>
            </a:br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Basen</a:t>
            </a:r>
            <a:r>
              <a:rPr lang="nl-NL" i="0" dirty="0">
                <a:effectLst/>
                <a:latin typeface="+mj-lt"/>
              </a:rPr>
              <a:t>: vier onderdelen van DNA die worden aangegeven met de letters: A, T, C en G</a:t>
            </a:r>
            <a:br>
              <a:rPr lang="nl-NL" i="0" dirty="0">
                <a:effectLst/>
                <a:latin typeface="+mj-lt"/>
              </a:rPr>
            </a:br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Basenpaar</a:t>
            </a:r>
            <a:r>
              <a:rPr lang="nl-NL" i="0" dirty="0">
                <a:effectLst/>
                <a:latin typeface="+mj-lt"/>
              </a:rPr>
              <a:t>: twee basen die precies in elkaar passen, dit zijn: </a:t>
            </a: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r>
              <a:rPr lang="nl-NL" i="1" dirty="0">
                <a:latin typeface="+mj-lt"/>
              </a:rPr>
              <a:t>			</a:t>
            </a:r>
            <a:br>
              <a:rPr lang="nl-NL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BBDC5B6-18B0-6D7C-FDBC-496E69E3E3D5}"/>
              </a:ext>
            </a:extLst>
          </p:cNvPr>
          <p:cNvCxnSpPr>
            <a:cxnSpLocks/>
          </p:cNvCxnSpPr>
          <p:nvPr/>
        </p:nvCxnSpPr>
        <p:spPr>
          <a:xfrm flipH="1" flipV="1">
            <a:off x="4737250" y="4457343"/>
            <a:ext cx="4249664" cy="2209554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F74DAF01-2FFB-9E8F-018E-193C0BE70E93}"/>
              </a:ext>
            </a:extLst>
          </p:cNvPr>
          <p:cNvCxnSpPr>
            <a:cxnSpLocks/>
          </p:cNvCxnSpPr>
          <p:nvPr/>
        </p:nvCxnSpPr>
        <p:spPr>
          <a:xfrm flipH="1" flipV="1">
            <a:off x="4762500" y="5847830"/>
            <a:ext cx="4019550" cy="115297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F2749C8C-0054-8376-2C04-C8B30D283993}"/>
              </a:ext>
            </a:extLst>
          </p:cNvPr>
          <p:cNvCxnSpPr>
            <a:cxnSpLocks/>
          </p:cNvCxnSpPr>
          <p:nvPr/>
        </p:nvCxnSpPr>
        <p:spPr>
          <a:xfrm flipH="1" flipV="1">
            <a:off x="4713361" y="5119475"/>
            <a:ext cx="4063710" cy="4821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DA6BACA-8C35-26FE-C177-D1D4FA4572EB}"/>
              </a:ext>
            </a:extLst>
          </p:cNvPr>
          <p:cNvCxnSpPr>
            <a:cxnSpLocks/>
          </p:cNvCxnSpPr>
          <p:nvPr/>
        </p:nvCxnSpPr>
        <p:spPr>
          <a:xfrm flipH="1" flipV="1">
            <a:off x="4725375" y="3727926"/>
            <a:ext cx="4080271" cy="1689788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3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26A388C5-26E8-DBEC-E4D5-08FD0DFF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9" y="-555640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27612" y="303740"/>
            <a:ext cx="3171088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Functie van DNA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222254" y="1199022"/>
            <a:ext cx="11681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+mj-lt"/>
              </a:rPr>
              <a:t>..</a:t>
            </a: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r>
              <a:rPr lang="nl-NL" i="1" dirty="0">
                <a:latin typeface="+mj-lt"/>
              </a:rPr>
              <a:t>			</a:t>
            </a:r>
            <a:br>
              <a:rPr lang="nl-NL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2050" name="Picture 2" descr="Wat zijn DNA, genen en afwijkingen? | Kanker.nl">
            <a:extLst>
              <a:ext uri="{FF2B5EF4-FFF2-40B4-BE49-F238E27FC236}">
                <a16:creationId xmlns:a16="http://schemas.microsoft.com/office/drawing/2014/main" id="{6E953831-8309-532F-C040-2B3E3A4B1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 bwMode="auto">
          <a:xfrm>
            <a:off x="5307334" y="1862205"/>
            <a:ext cx="6551291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eurenkaart voor het Oog">
            <a:extLst>
              <a:ext uri="{FF2B5EF4-FFF2-40B4-BE49-F238E27FC236}">
                <a16:creationId xmlns:a16="http://schemas.microsoft.com/office/drawing/2014/main" id="{590CA3BD-D915-6FBE-A032-963712CC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6" y="2354366"/>
            <a:ext cx="20288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ardoor hebben we verschillende huidskleuren? - KIJK Magazine">
            <a:extLst>
              <a:ext uri="{FF2B5EF4-FFF2-40B4-BE49-F238E27FC236}">
                <a16:creationId xmlns:a16="http://schemas.microsoft.com/office/drawing/2014/main" id="{44780C50-2A05-194A-2AED-3F9825C9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4" y="4815092"/>
            <a:ext cx="314565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arlijn - Kliniek Veldhoven">
            <a:extLst>
              <a:ext uri="{FF2B5EF4-FFF2-40B4-BE49-F238E27FC236}">
                <a16:creationId xmlns:a16="http://schemas.microsoft.com/office/drawing/2014/main" id="{C9222BFC-F556-5490-CBE9-884527F8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2" y="638278"/>
            <a:ext cx="317108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A06B01D-F38E-CBB7-A540-69A2793A3CC6}"/>
              </a:ext>
            </a:extLst>
          </p:cNvPr>
          <p:cNvCxnSpPr>
            <a:cxnSpLocks/>
          </p:cNvCxnSpPr>
          <p:nvPr/>
        </p:nvCxnSpPr>
        <p:spPr>
          <a:xfrm flipH="1" flipV="1">
            <a:off x="3606767" y="1516457"/>
            <a:ext cx="2652073" cy="69266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9E7B9C6-3088-4D4C-E963-E862DCF3FE0D}"/>
              </a:ext>
            </a:extLst>
          </p:cNvPr>
          <p:cNvCxnSpPr>
            <a:cxnSpLocks/>
          </p:cNvCxnSpPr>
          <p:nvPr/>
        </p:nvCxnSpPr>
        <p:spPr>
          <a:xfrm flipH="1">
            <a:off x="4934156" y="2405902"/>
            <a:ext cx="1150529" cy="106288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EA200E62-C724-2202-16A1-25CF9E2963F2}"/>
              </a:ext>
            </a:extLst>
          </p:cNvPr>
          <p:cNvCxnSpPr>
            <a:cxnSpLocks/>
          </p:cNvCxnSpPr>
          <p:nvPr/>
        </p:nvCxnSpPr>
        <p:spPr>
          <a:xfrm flipH="1">
            <a:off x="3686175" y="3218249"/>
            <a:ext cx="2270772" cy="19142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7DC49E65-C406-6555-BFEE-980771958754}"/>
              </a:ext>
            </a:extLst>
          </p:cNvPr>
          <p:cNvSpPr txBox="1"/>
          <p:nvPr/>
        </p:nvSpPr>
        <p:spPr>
          <a:xfrm>
            <a:off x="5400675" y="1447800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DNA bevat informatie voor al je eigenschappen</a:t>
            </a:r>
          </a:p>
        </p:txBody>
      </p:sp>
    </p:spTree>
    <p:extLst>
      <p:ext uri="{BB962C8B-B14F-4D97-AF65-F5344CB8AC3E}">
        <p14:creationId xmlns:p14="http://schemas.microsoft.com/office/powerpoint/2010/main" val="17238778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491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De celkern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7</cp:revision>
  <dcterms:created xsi:type="dcterms:W3CDTF">2022-12-08T13:49:26Z</dcterms:created>
  <dcterms:modified xsi:type="dcterms:W3CDTF">2024-10-26T12:22:27Z</dcterms:modified>
</cp:coreProperties>
</file>