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6" r:id="rId3"/>
    <p:sldId id="269" r:id="rId4"/>
    <p:sldId id="257" r:id="rId5"/>
    <p:sldId id="295" r:id="rId6"/>
    <p:sldId id="258" r:id="rId7"/>
    <p:sldId id="289" r:id="rId8"/>
    <p:sldId id="290" r:id="rId9"/>
    <p:sldId id="291" r:id="rId10"/>
    <p:sldId id="292" r:id="rId11"/>
    <p:sldId id="293" r:id="rId12"/>
    <p:sldId id="294" r:id="rId13"/>
    <p:sldId id="308" r:id="rId1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0261" autoAdjust="0"/>
  </p:normalViewPr>
  <p:slideViewPr>
    <p:cSldViewPr snapToGrid="0">
      <p:cViewPr varScale="1">
        <p:scale>
          <a:sx n="89" d="100"/>
          <a:sy n="89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9E658-78EF-4BF1-9AD8-924CA09D506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68E-5F81-44D4-8BC4-9AC707A5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3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D01D1-A0BC-C9F4-F2DC-8AC03A70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77FDDC-B00F-FB05-3994-39AEA51F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B001F4-2AF7-FA47-ADDE-5AB0FAB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3C96C1-5D10-F308-65A6-2F691C81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B23D3D-AE03-6F7E-1BC7-4506BC8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AB78-05E3-3924-3165-28188699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ABBDB4-7760-4F75-80D2-597E80324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49A7E8-0375-F6D9-C80B-FA66E108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43BABE-C0CC-7431-E9D7-66E3ECCB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7927-0B52-6A0C-3754-28A2A4AE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87C36E-8F94-B12C-1386-8E7053B9A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A0EEBE-ED78-8D24-37C5-0D58D01EC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F84FC8-7B89-1512-A88C-07DD4D5B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4941CA-FFFD-FA51-1504-97768902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ABE2A-10D8-D644-DB8E-3887DDA3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B5C99-2F0A-B827-1337-B54331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6C57E-A05A-0D36-A97A-3B316BBC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A47946-1DC1-EDF9-6D7D-63F24138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027AB7-42D1-350C-59B4-524B3F6C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D9EB86-AB82-028D-8FD2-ED3AB1EC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67658-F3B9-4F4E-446D-EA368D83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28980E-9E17-0F29-D947-D90D44403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E51CF0-F3A7-DB52-EA5C-9A845A47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34EAB6-6ADC-D792-6265-3E3A0949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8A95BF-42CF-5F1D-A9C7-2AC43200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12044-9FA0-36BA-C709-47897BBF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66D020-696A-4C4E-D39C-54E18ECD4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507B82-234D-41B5-D399-193CDEDED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AF1A32-E09D-B99F-44D2-923B05DC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6AC0F9-6C22-1BBC-CDED-38EE6332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090DFF-9B49-234C-A85E-AB9A2A24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9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35EE1-31F4-01F0-2D4C-5961A862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995235-F96D-EE11-5A7F-5F869C2B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28A01B-AE6F-9EED-4184-CD85378DB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F957D9-6F74-D482-05EA-304A6EB8E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E79C55-6F9D-1E56-4A5F-A929D9521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1A243E-7BAC-74A0-E706-760F1EE1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6A5CD4-BC8E-3EC4-4D47-6BA96D5F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689563-F978-2BF8-3BD9-1CA7396E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87D3F-F86A-2F04-83CC-36C0910C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38E5C2-D575-942A-577C-CB0F1ABF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96E261-5227-28AA-6577-7174733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ADDB04-2832-1AE0-87FD-AA8FAF2D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6E8E22-7C88-6CE5-97AA-94E1835F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9E5507-1C14-6E35-5DC4-76E82621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CA8689-E21C-4091-A3AA-D41DB36C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BC97A-5F1D-1A38-AAB3-BB1BEEC8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E6E97-3F32-689E-5B57-41B91E69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2BBF14-167C-31F5-1D0A-B6F2A6F30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07F06F-EB3C-2640-BEB0-D11B768B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3A91DE-5F90-4B48-70D8-78206642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77E269-D82A-9D26-2702-988935C1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0DA70-75DE-BB8D-BABB-119F5B75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FE3130-461E-AB0A-1D99-FAE31A7F5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92E05E-0D87-7053-56DA-422E47DD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FCCC78-91FE-3F8E-B021-F5978EFF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C7E6E8-811A-3B54-FB47-3CD5C77E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FA7E14-DFA3-E0FC-EB6E-6F3D580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17929A-B428-4D77-12E9-48B3BAA7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06DD78-23D6-66A2-66AF-AD974F4B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5DBFDF-08F1-FE24-98BD-EC76081DB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F95193-249D-A847-553A-F200A13E1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B319AC-FEDC-2917-1471-92CE1D10A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E050E15-C718-42B2-CB9D-33027857E256}"/>
              </a:ext>
            </a:extLst>
          </p:cNvPr>
          <p:cNvSpPr txBox="1"/>
          <p:nvPr/>
        </p:nvSpPr>
        <p:spPr>
          <a:xfrm>
            <a:off x="1052364" y="2984992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BE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Cellen</a:t>
            </a:r>
            <a:br>
              <a:rPr lang="nl-BE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nl-BE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l-BE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2.3</a:t>
            </a:r>
            <a:r>
              <a:rPr lang="nl-BE" altLang="en-NL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Biologie voor jou</a:t>
            </a:r>
            <a:br>
              <a:rPr lang="nl-BE" altLang="en-NL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l-BE" altLang="en-NL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Leerjaar 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6" name="Rectangle 112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2DFC181-797F-5D71-A081-7EDEEAB7FC58}"/>
              </a:ext>
            </a:extLst>
          </p:cNvPr>
          <p:cNvCxnSpPr/>
          <p:nvPr/>
        </p:nvCxnSpPr>
        <p:spPr>
          <a:xfrm>
            <a:off x="922665" y="3517641"/>
            <a:ext cx="21284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Welke Cel Van Het Lichaam Functioneert Zonder Voedingsstoffen?">
            <a:extLst>
              <a:ext uri="{FF2B5EF4-FFF2-40B4-BE49-F238E27FC236}">
                <a16:creationId xmlns:a16="http://schemas.microsoft.com/office/drawing/2014/main" id="{212DA427-1120-64E9-C329-585B25A3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65" y="1369460"/>
            <a:ext cx="5667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F04C6-8236-BAD0-80D9-914A8B7BA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85F78D-1803-991A-10A7-085D97D4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34" y="4297014"/>
            <a:ext cx="3084835" cy="22788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CF2363C-6A62-611D-9607-91B5B45F6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605" y="1819763"/>
            <a:ext cx="3544488" cy="27221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AE2C39-22FA-DC96-E34D-468C5D7D2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30" y="1569432"/>
            <a:ext cx="4100895" cy="2418477"/>
          </a:xfrm>
          <a:prstGeom prst="rect">
            <a:avLst/>
          </a:prstGeom>
        </p:spPr>
      </p:pic>
      <p:pic>
        <p:nvPicPr>
          <p:cNvPr id="9" name="Picture 8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7AB1CE6D-4187-50F0-B472-CBF8A9B7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5185186" y="282165"/>
            <a:ext cx="1914862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4792884" y="328677"/>
            <a:ext cx="270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Plastiden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CE59EDF-F890-B3C5-138B-D0D8CCEAF3EE}"/>
              </a:ext>
            </a:extLst>
          </p:cNvPr>
          <p:cNvSpPr txBox="1"/>
          <p:nvPr/>
        </p:nvSpPr>
        <p:spPr>
          <a:xfrm>
            <a:off x="368090" y="1295400"/>
            <a:ext cx="211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Waterpest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A95A53-2EA1-D147-544B-3BE1908FE8AE}"/>
              </a:ext>
            </a:extLst>
          </p:cNvPr>
          <p:cNvSpPr txBox="1"/>
          <p:nvPr/>
        </p:nvSpPr>
        <p:spPr>
          <a:xfrm>
            <a:off x="3784216" y="3987909"/>
            <a:ext cx="211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Tomaat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EB3C3F-6F27-0F30-6D9F-FDDE6D2544C3}"/>
              </a:ext>
            </a:extLst>
          </p:cNvPr>
          <p:cNvSpPr txBox="1"/>
          <p:nvPr/>
        </p:nvSpPr>
        <p:spPr>
          <a:xfrm>
            <a:off x="7271312" y="1542466"/>
            <a:ext cx="211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Aardappel</a:t>
            </a:r>
          </a:p>
        </p:txBody>
      </p:sp>
    </p:spTree>
    <p:extLst>
      <p:ext uri="{BB962C8B-B14F-4D97-AF65-F5344CB8AC3E}">
        <p14:creationId xmlns:p14="http://schemas.microsoft.com/office/powerpoint/2010/main" val="355568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F615ABDE-3536-8FE0-0510-D18985E5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816701-C636-A1A9-726D-683A5E7F3576}"/>
              </a:ext>
            </a:extLst>
          </p:cNvPr>
          <p:cNvSpPr txBox="1"/>
          <p:nvPr/>
        </p:nvSpPr>
        <p:spPr>
          <a:xfrm>
            <a:off x="2754775" y="1246011"/>
            <a:ext cx="960698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Plastiden kunnen overgaan ven het ene naar het andere type..</a:t>
            </a:r>
          </a:p>
          <a:p>
            <a:pPr algn="ctr"/>
            <a:endParaRPr lang="nl-BE" sz="2800" dirty="0">
              <a:latin typeface="+mj-lt"/>
            </a:endParaRPr>
          </a:p>
          <a:p>
            <a:pPr algn="ctr"/>
            <a:r>
              <a:rPr lang="nl-BE" sz="2800" dirty="0">
                <a:latin typeface="+mj-lt"/>
              </a:rPr>
              <a:t>Wanneer een tomaat rijp wordt veranderd de kleur van groen naar rood.</a:t>
            </a:r>
            <a:br>
              <a:rPr lang="nl-BE" sz="2800" dirty="0">
                <a:latin typeface="+mj-lt"/>
              </a:rPr>
            </a:br>
            <a:br>
              <a:rPr lang="nl-BE" sz="2000" dirty="0">
                <a:latin typeface="+mj-lt"/>
              </a:rPr>
            </a:br>
            <a:r>
              <a:rPr lang="nl-BE" sz="2000" dirty="0">
                <a:latin typeface="+mj-lt"/>
              </a:rPr>
              <a:t>Vraag: Welke overgang van plastiden heeft plaatsgevonden?</a:t>
            </a:r>
            <a:endParaRPr lang="nl-BE" sz="2800" dirty="0">
              <a:latin typeface="+mj-lt"/>
            </a:endParaRPr>
          </a:p>
        </p:txBody>
      </p:sp>
      <p:pic>
        <p:nvPicPr>
          <p:cNvPr id="6146" name="Picture 2" descr="Hoe laat je onrijpe tomaten rijpen?">
            <a:extLst>
              <a:ext uri="{FF2B5EF4-FFF2-40B4-BE49-F238E27FC236}">
                <a16:creationId xmlns:a16="http://schemas.microsoft.com/office/drawing/2014/main" id="{8037F4DC-B188-E3E9-7C1B-C2939FAF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" y="3769779"/>
            <a:ext cx="2844929" cy="28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70171D9-C959-2543-E637-F18F30866011}"/>
              </a:ext>
            </a:extLst>
          </p:cNvPr>
          <p:cNvSpPr txBox="1"/>
          <p:nvPr/>
        </p:nvSpPr>
        <p:spPr>
          <a:xfrm>
            <a:off x="4448652" y="3555832"/>
            <a:ext cx="64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Bladgroenkorrels </a:t>
            </a:r>
            <a:r>
              <a:rPr lang="en-US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Kleurstofkorrels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B1A7AFFA-4B15-C266-0CC2-03B15CF9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5EAD2B7-6F60-314E-95F9-BCBD8D043EA4}"/>
              </a:ext>
            </a:extLst>
          </p:cNvPr>
          <p:cNvSpPr/>
          <p:nvPr/>
        </p:nvSpPr>
        <p:spPr>
          <a:xfrm>
            <a:off x="4747455" y="359244"/>
            <a:ext cx="2690307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2ACC7C-E35D-12A9-D071-3ABDFB3FBD3E}"/>
              </a:ext>
            </a:extLst>
          </p:cNvPr>
          <p:cNvSpPr txBox="1"/>
          <p:nvPr/>
        </p:nvSpPr>
        <p:spPr>
          <a:xfrm>
            <a:off x="4348251" y="405756"/>
            <a:ext cx="34954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</p:txBody>
      </p:sp>
      <p:sp>
        <p:nvSpPr>
          <p:cNvPr id="4" name="Rechthoek: afgeronde hoeken 6">
            <a:extLst>
              <a:ext uri="{FF2B5EF4-FFF2-40B4-BE49-F238E27FC236}">
                <a16:creationId xmlns:a16="http://schemas.microsoft.com/office/drawing/2014/main" id="{D31D47FC-9C1B-14ED-4F42-C648CDF01A49}"/>
              </a:ext>
            </a:extLst>
          </p:cNvPr>
          <p:cNvSpPr/>
          <p:nvPr/>
        </p:nvSpPr>
        <p:spPr>
          <a:xfrm>
            <a:off x="2616176" y="2262062"/>
            <a:ext cx="6959647" cy="15201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257029FC-3524-BA07-2B2D-FE986BA5CA73}"/>
              </a:ext>
            </a:extLst>
          </p:cNvPr>
          <p:cNvSpPr txBox="1"/>
          <p:nvPr/>
        </p:nvSpPr>
        <p:spPr>
          <a:xfrm>
            <a:off x="2771292" y="2412009"/>
            <a:ext cx="680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j-lt"/>
              </a:rPr>
              <a:t>Je hebt geleerd..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1. Dat een organisme bestaat uit cellen.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2. De delen van dierlijke cellen te benoemen met hun kenmerken.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3. De delen van plantaardige cellen te benoemen met hun kenmerken.</a:t>
            </a:r>
          </a:p>
        </p:txBody>
      </p:sp>
    </p:spTree>
    <p:extLst>
      <p:ext uri="{BB962C8B-B14F-4D97-AF65-F5344CB8AC3E}">
        <p14:creationId xmlns:p14="http://schemas.microsoft.com/office/powerpoint/2010/main" val="30261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87FD0848-6A8A-D59F-D536-9CE7BCC7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/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723842" y="413903"/>
            <a:ext cx="2481943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chemeClr val="bg1"/>
                </a:solidFill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719D66C8-A660-99A0-499E-E41E1D17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5">
            <a:extLst>
              <a:ext uri="{FF2B5EF4-FFF2-40B4-BE49-F238E27FC236}">
                <a16:creationId xmlns:a16="http://schemas.microsoft.com/office/drawing/2014/main" id="{445CA78A-F65A-D92A-E4FA-22F31D89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871" y="2438529"/>
            <a:ext cx="35115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noteren + zelfstandig aan het huiswerk werken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0FFEA5B-47B1-CCBA-6612-30F23076C357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302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D960E8-8325-BD4B-7C04-D3FE88175F74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F78E421D-0332-787C-9998-BB883FF3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3322D2B-8A16-D941-5661-DEB75882C254}"/>
              </a:ext>
            </a:extLst>
          </p:cNvPr>
          <p:cNvSpPr/>
          <p:nvPr/>
        </p:nvSpPr>
        <p:spPr>
          <a:xfrm>
            <a:off x="3727805" y="2787198"/>
            <a:ext cx="7480523" cy="122421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9107A52-0428-10B5-BEF4-177A0B21BD98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996FAA88-9B7C-A306-12A0-E2E44BDF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 Organen van planten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EB7304-4250-233D-D1E5-B34882B7EE92}"/>
              </a:ext>
            </a:extLst>
          </p:cNvPr>
          <p:cNvSpPr txBox="1"/>
          <p:nvPr/>
        </p:nvSpPr>
        <p:spPr>
          <a:xfrm>
            <a:off x="4876800" y="2921168"/>
            <a:ext cx="628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 hebt geleerd..</a:t>
            </a:r>
          </a:p>
          <a:p>
            <a:r>
              <a:rPr lang="nl-B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Wat de functies van 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stengels</a:t>
            </a:r>
            <a:r>
              <a:rPr lang="nl-B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wortels</a:t>
            </a:r>
            <a:r>
              <a:rPr lang="nl-B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 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bladeren</a:t>
            </a:r>
            <a:r>
              <a:rPr lang="nl-B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zijn.</a:t>
            </a:r>
          </a:p>
          <a:p>
            <a:r>
              <a:rPr lang="nl-B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Wat orgaanstelsels van planten zijn.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7E669D-5E99-1718-257B-BD4404ED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63" y="3003067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0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B1A7AFFA-4B15-C266-0CC2-03B15CF9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5EAD2B7-6F60-314E-95F9-BCBD8D043EA4}"/>
              </a:ext>
            </a:extLst>
          </p:cNvPr>
          <p:cNvSpPr/>
          <p:nvPr/>
        </p:nvSpPr>
        <p:spPr>
          <a:xfrm>
            <a:off x="4747455" y="359244"/>
            <a:ext cx="2690307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2ACC7C-E35D-12A9-D071-3ABDFB3FBD3E}"/>
              </a:ext>
            </a:extLst>
          </p:cNvPr>
          <p:cNvSpPr txBox="1"/>
          <p:nvPr/>
        </p:nvSpPr>
        <p:spPr>
          <a:xfrm>
            <a:off x="4348251" y="405756"/>
            <a:ext cx="34954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</p:txBody>
      </p:sp>
      <p:sp>
        <p:nvSpPr>
          <p:cNvPr id="4" name="Rechthoek: afgeronde hoeken 6">
            <a:extLst>
              <a:ext uri="{FF2B5EF4-FFF2-40B4-BE49-F238E27FC236}">
                <a16:creationId xmlns:a16="http://schemas.microsoft.com/office/drawing/2014/main" id="{D31D47FC-9C1B-14ED-4F42-C648CDF01A49}"/>
              </a:ext>
            </a:extLst>
          </p:cNvPr>
          <p:cNvSpPr/>
          <p:nvPr/>
        </p:nvSpPr>
        <p:spPr>
          <a:xfrm>
            <a:off x="2616176" y="2262062"/>
            <a:ext cx="6959647" cy="15201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257029FC-3524-BA07-2B2D-FE986BA5CA73}"/>
              </a:ext>
            </a:extLst>
          </p:cNvPr>
          <p:cNvSpPr txBox="1"/>
          <p:nvPr/>
        </p:nvSpPr>
        <p:spPr>
          <a:xfrm>
            <a:off x="2771292" y="2412009"/>
            <a:ext cx="680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j-lt"/>
              </a:rPr>
              <a:t>Je leert..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1. Dat een organisme bestaat uit cellen.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2. De delen van dierlijke cellen te benoemen met hun kenmerken.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3. De delen van plantaardige cellen te benoemen met hun kenmerken.</a:t>
            </a:r>
          </a:p>
        </p:txBody>
      </p:sp>
    </p:spTree>
    <p:extLst>
      <p:ext uri="{BB962C8B-B14F-4D97-AF65-F5344CB8AC3E}">
        <p14:creationId xmlns:p14="http://schemas.microsoft.com/office/powerpoint/2010/main" val="237942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12A29-4665-8F47-338A-828EE176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51" y="1655478"/>
            <a:ext cx="6708897" cy="4685436"/>
          </a:xfrm>
          <a:prstGeom prst="rect">
            <a:avLst/>
          </a:prstGeom>
        </p:spPr>
      </p:pic>
      <p:pic>
        <p:nvPicPr>
          <p:cNvPr id="8" name="Picture 7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0B381D48-B9C2-C3CD-AD95-D1C03DBC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: afgeronde hoeken 4">
            <a:extLst>
              <a:ext uri="{FF2B5EF4-FFF2-40B4-BE49-F238E27FC236}">
                <a16:creationId xmlns:a16="http://schemas.microsoft.com/office/drawing/2014/main" id="{F11EF55A-067D-C380-D268-0F88B9A1D416}"/>
              </a:ext>
            </a:extLst>
          </p:cNvPr>
          <p:cNvSpPr/>
          <p:nvPr/>
        </p:nvSpPr>
        <p:spPr>
          <a:xfrm>
            <a:off x="3686287" y="303680"/>
            <a:ext cx="4819426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E5B18755-1E42-9600-2B98-17FA0D6D823E}"/>
              </a:ext>
            </a:extLst>
          </p:cNvPr>
          <p:cNvSpPr txBox="1"/>
          <p:nvPr/>
        </p:nvSpPr>
        <p:spPr>
          <a:xfrm>
            <a:off x="3686287" y="350192"/>
            <a:ext cx="481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Cellen onder de microscoop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:a16="http://schemas.microsoft.com/office/drawing/2014/main" id="{C9B8AAF3-82DD-9EE6-D9A2-2242D6EB67E9}"/>
              </a:ext>
            </a:extLst>
          </p:cNvPr>
          <p:cNvSpPr txBox="1"/>
          <p:nvPr/>
        </p:nvSpPr>
        <p:spPr>
          <a:xfrm>
            <a:off x="4408389" y="1149202"/>
            <a:ext cx="425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0B0F0"/>
                </a:solidFill>
                <a:latin typeface="+mj-lt"/>
              </a:rPr>
              <a:t>Cellen</a:t>
            </a:r>
            <a:r>
              <a:rPr lang="nl-BE" sz="1600" dirty="0">
                <a:latin typeface="+mj-lt"/>
              </a:rPr>
              <a:t> zijn bouwstenen van organismen.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B937C9-6CBA-DF13-8848-9B0A7501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32" y="565340"/>
            <a:ext cx="922416" cy="9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73013FD-4B25-2011-4B5C-DDB128A2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6" y="2385130"/>
            <a:ext cx="4949479" cy="3266127"/>
          </a:xfrm>
          <a:prstGeom prst="rect">
            <a:avLst/>
          </a:prstGeom>
        </p:spPr>
      </p:pic>
      <p:pic>
        <p:nvPicPr>
          <p:cNvPr id="3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D04DC838-7990-CF70-FE88-E833C817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4550485" y="282165"/>
            <a:ext cx="2840020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3817196" y="334243"/>
            <a:ext cx="425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Dierlijke cellen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BEA1DEA-EF64-4278-5533-50035287294E}"/>
              </a:ext>
            </a:extLst>
          </p:cNvPr>
          <p:cNvSpPr txBox="1"/>
          <p:nvPr/>
        </p:nvSpPr>
        <p:spPr>
          <a:xfrm>
            <a:off x="180633" y="2077353"/>
            <a:ext cx="425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Schematische tekening van dierlijke cel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F73FAF7-162F-E489-52C3-026391F2EF1A}"/>
              </a:ext>
            </a:extLst>
          </p:cNvPr>
          <p:cNvSpPr txBox="1"/>
          <p:nvPr/>
        </p:nvSpPr>
        <p:spPr>
          <a:xfrm>
            <a:off x="5550415" y="2030174"/>
            <a:ext cx="6641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F0"/>
                </a:solidFill>
                <a:latin typeface="+mj-lt"/>
              </a:rPr>
              <a:t>Cytoplasma </a:t>
            </a:r>
            <a:r>
              <a:rPr lang="nl-BE" dirty="0">
                <a:solidFill>
                  <a:srgbClr val="00B0F0"/>
                </a:solidFill>
                <a:latin typeface="+mj-lt"/>
              </a:rPr>
              <a:t>(celplasma)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dikke vloeistof die bestaat uit water met opgeloste stoffen.</a:t>
            </a:r>
          </a:p>
          <a:p>
            <a:b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b="1" dirty="0">
                <a:solidFill>
                  <a:srgbClr val="00B0F0"/>
                </a:solidFill>
                <a:latin typeface="+mj-lt"/>
              </a:rPr>
              <a:t>Celmembraan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dun vliesje (vetten en eiwitten) om het cytoplasma heen.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i="1" dirty="0">
                <a:solidFill>
                  <a:srgbClr val="00B0F0"/>
                </a:solidFill>
                <a:latin typeface="+mj-lt"/>
              </a:rPr>
              <a:t>Functie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 	- Scheid de inhoud van de cel met zijn omgeving.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	- Transporteert stoffen die de cel nodig heeft door het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	membraan en afvalstoffen uit de cel.</a:t>
            </a:r>
          </a:p>
          <a:p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b="1" dirty="0">
                <a:solidFill>
                  <a:srgbClr val="00B0F0"/>
                </a:solidFill>
                <a:latin typeface="+mj-lt"/>
              </a:rPr>
              <a:t>Celkern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deel van de cel dat bestaat uit </a:t>
            </a:r>
            <a:r>
              <a:rPr lang="nl-BE" dirty="0">
                <a:solidFill>
                  <a:srgbClr val="00B0F0"/>
                </a:solidFill>
                <a:latin typeface="+mj-lt"/>
              </a:rPr>
              <a:t>kernplasma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en dat is omgeven door het </a:t>
            </a:r>
            <a:r>
              <a:rPr lang="nl-BE" dirty="0">
                <a:solidFill>
                  <a:srgbClr val="00B0F0"/>
                </a:solidFill>
                <a:latin typeface="+mj-lt"/>
              </a:rPr>
              <a:t>kernmembraan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het regelt alles wat er in de cel gebeurt.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4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03964449-D44F-62C6-B6D2-E332EC2A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mbrane Transport GIF | Gfycat">
            <a:extLst>
              <a:ext uri="{FF2B5EF4-FFF2-40B4-BE49-F238E27FC236}">
                <a16:creationId xmlns:a16="http://schemas.microsoft.com/office/drawing/2014/main" id="{B0137493-A624-64DA-C3F9-30ACC3FA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4" y="717630"/>
            <a:ext cx="10316213" cy="58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1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4F219E7-95B7-77CA-78E6-642EC0A6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3" y="2385130"/>
            <a:ext cx="4766840" cy="3712492"/>
          </a:xfrm>
          <a:prstGeom prst="rect">
            <a:avLst/>
          </a:prstGeom>
        </p:spPr>
      </p:pic>
      <p:pic>
        <p:nvPicPr>
          <p:cNvPr id="3" name="Picture 2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FEB78417-7F0A-029B-9C22-90B62332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4550485" y="282165"/>
            <a:ext cx="3022900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4453954" y="328677"/>
            <a:ext cx="323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Plantaardige cel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BEA1DEA-EF64-4278-5533-50035287294E}"/>
              </a:ext>
            </a:extLst>
          </p:cNvPr>
          <p:cNvSpPr txBox="1"/>
          <p:nvPr/>
        </p:nvSpPr>
        <p:spPr>
          <a:xfrm>
            <a:off x="180633" y="2077353"/>
            <a:ext cx="425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Schematische tekening van plantaardige cel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F73FAF7-162F-E489-52C3-026391F2EF1A}"/>
              </a:ext>
            </a:extLst>
          </p:cNvPr>
          <p:cNvSpPr txBox="1"/>
          <p:nvPr/>
        </p:nvSpPr>
        <p:spPr>
          <a:xfrm>
            <a:off x="5658315" y="1964582"/>
            <a:ext cx="6641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Alle plantaardige cellen dezelfde cel onderdelen als dierlijke cellen, dus…</a:t>
            </a:r>
          </a:p>
          <a:p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</a:t>
            </a:r>
          </a:p>
          <a:p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</a:t>
            </a:r>
          </a:p>
          <a:p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3. </a:t>
            </a:r>
            <a:br>
              <a:rPr lang="nl-BE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nl-BE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DFA84-D58C-7EDC-D1C6-6C63DDAE5D2B}"/>
              </a:ext>
            </a:extLst>
          </p:cNvPr>
          <p:cNvSpPr txBox="1"/>
          <p:nvPr/>
        </p:nvSpPr>
        <p:spPr>
          <a:xfrm>
            <a:off x="5947186" y="2516428"/>
            <a:ext cx="6201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FF0000"/>
                </a:solidFill>
                <a:latin typeface="+mj-lt"/>
              </a:rPr>
              <a:t>Cytoplasma</a:t>
            </a:r>
          </a:p>
          <a:p>
            <a:r>
              <a:rPr lang="nl-BE" dirty="0">
                <a:solidFill>
                  <a:srgbClr val="FF0000"/>
                </a:solidFill>
                <a:latin typeface="+mj-lt"/>
              </a:rPr>
              <a:t>Celmembraan</a:t>
            </a:r>
          </a:p>
          <a:p>
            <a:r>
              <a:rPr lang="nl-BE" dirty="0">
                <a:solidFill>
                  <a:srgbClr val="FF0000"/>
                </a:solidFill>
                <a:latin typeface="+mj-lt"/>
              </a:rPr>
              <a:t>Celkern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089AA-C37E-C08A-71D1-7ADC8F57FEA3}"/>
              </a:ext>
            </a:extLst>
          </p:cNvPr>
          <p:cNvSpPr txBox="1"/>
          <p:nvPr/>
        </p:nvSpPr>
        <p:spPr>
          <a:xfrm>
            <a:off x="5658315" y="3534242"/>
            <a:ext cx="61479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Maar ook..</a:t>
            </a:r>
            <a:br>
              <a:rPr lang="nl-BE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b="1" dirty="0">
                <a:solidFill>
                  <a:srgbClr val="00B0F0"/>
                </a:solidFill>
                <a:latin typeface="+mj-lt"/>
              </a:rPr>
              <a:t>Celwand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stevig laagje om plantaardige cel heen.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Is geen deel van de cel, maar ligt er omheen.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i="1" dirty="0">
                <a:solidFill>
                  <a:srgbClr val="00B0F0"/>
                </a:solidFill>
                <a:latin typeface="+mj-lt"/>
              </a:rPr>
              <a:t>Functie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bieden stevigheid aan de plant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b="1" dirty="0">
                <a:solidFill>
                  <a:srgbClr val="00B0F0"/>
                </a:solidFill>
                <a:latin typeface="+mj-lt"/>
              </a:rPr>
              <a:t>Vacuole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blaasje in plantaardige cellen die gevuld is met vocht (water + opgeloste stoffen)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i="1" dirty="0">
                <a:solidFill>
                  <a:srgbClr val="00B0F0"/>
                </a:solidFill>
                <a:latin typeface="+mj-lt"/>
              </a:rPr>
              <a:t>Functie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	- Opslag van stoffen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	- Stevigheid bieden aan de 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2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4F219E7-95B7-77CA-78E6-642EC0A6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3" y="2385130"/>
            <a:ext cx="4766840" cy="3712492"/>
          </a:xfrm>
          <a:prstGeom prst="rect">
            <a:avLst/>
          </a:prstGeom>
        </p:spPr>
      </p:pic>
      <p:pic>
        <p:nvPicPr>
          <p:cNvPr id="8" name="Picture 7" descr="Blue Cells Backgrounds | Blue, Health, Medical Templates | Free PPT Grounds  and PowerPoint">
            <a:extLst>
              <a:ext uri="{FF2B5EF4-FFF2-40B4-BE49-F238E27FC236}">
                <a16:creationId xmlns:a16="http://schemas.microsoft.com/office/drawing/2014/main" id="{0B381D48-B9C2-C3CD-AD95-D1C03DBC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BEA1DEA-EF64-4278-5533-50035287294E}"/>
              </a:ext>
            </a:extLst>
          </p:cNvPr>
          <p:cNvSpPr txBox="1"/>
          <p:nvPr/>
        </p:nvSpPr>
        <p:spPr>
          <a:xfrm>
            <a:off x="180633" y="2077353"/>
            <a:ext cx="425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Schematische tekening van plantaardige cel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F73FAF7-162F-E489-52C3-026391F2EF1A}"/>
              </a:ext>
            </a:extLst>
          </p:cNvPr>
          <p:cNvSpPr txBox="1"/>
          <p:nvPr/>
        </p:nvSpPr>
        <p:spPr>
          <a:xfrm>
            <a:off x="5261882" y="2056686"/>
            <a:ext cx="66415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F0"/>
                </a:solidFill>
              </a:rPr>
              <a:t>Plastiden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korrels in een plantaardige cel met een speciale functie.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Soorten plastiden</a:t>
            </a:r>
            <a:br>
              <a:rPr lang="nl-BE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/>
              <a:t>1. </a:t>
            </a:r>
            <a:r>
              <a:rPr lang="nl-BE" dirty="0">
                <a:solidFill>
                  <a:srgbClr val="00B0F0"/>
                </a:solidFill>
              </a:rPr>
              <a:t>Bladgroenkorrels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hierin vindt fotosynthese plaats.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Komen voor in groene delen van de plant.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Geven planten de groene kleur.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/>
              <a:t>2. </a:t>
            </a:r>
            <a:r>
              <a:rPr lang="nl-BE" dirty="0">
                <a:solidFill>
                  <a:srgbClr val="00B0F0"/>
                </a:solidFill>
              </a:rPr>
              <a:t>Kleurstofkorrels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kleurstofkorrels geven bloemen en vruchten hun kleur.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Vind je in cellen van bloemen en vruchten met een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gele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nl-BE" b="1" dirty="0">
                <a:solidFill>
                  <a:schemeClr val="accent2">
                    <a:lumMod val="75000"/>
                  </a:schemeClr>
                </a:solidFill>
              </a:rPr>
              <a:t>oranje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nl-BE" b="1" dirty="0">
                <a:solidFill>
                  <a:srgbClr val="C00000"/>
                </a:solidFill>
              </a:rPr>
              <a:t>rode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kleur.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/>
              <a:t>3. </a:t>
            </a:r>
            <a:r>
              <a:rPr lang="nl-BE" dirty="0">
                <a:solidFill>
                  <a:srgbClr val="00B0F0"/>
                </a:solidFill>
              </a:rPr>
              <a:t>Zetmeelkorrels</a:t>
            </a: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plastiden waarin zetmeel zit opgeslagen.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Kleurloos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Bv. In aardappelen, granen (brood en rijst)</a:t>
            </a: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B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nl-BE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hthoek: afgeronde hoeken 4">
            <a:extLst>
              <a:ext uri="{FF2B5EF4-FFF2-40B4-BE49-F238E27FC236}">
                <a16:creationId xmlns:a16="http://schemas.microsoft.com/office/drawing/2014/main" id="{F11EF55A-067D-C380-D268-0F88B9A1D416}"/>
              </a:ext>
            </a:extLst>
          </p:cNvPr>
          <p:cNvSpPr/>
          <p:nvPr/>
        </p:nvSpPr>
        <p:spPr>
          <a:xfrm>
            <a:off x="4550485" y="282165"/>
            <a:ext cx="3022900" cy="677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E5B18755-1E42-9600-2B98-17FA0D6D823E}"/>
              </a:ext>
            </a:extLst>
          </p:cNvPr>
          <p:cNvSpPr txBox="1"/>
          <p:nvPr/>
        </p:nvSpPr>
        <p:spPr>
          <a:xfrm>
            <a:off x="4453954" y="328677"/>
            <a:ext cx="323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Plantaardige cel</a:t>
            </a:r>
          </a:p>
        </p:txBody>
      </p:sp>
    </p:spTree>
    <p:extLst>
      <p:ext uri="{BB962C8B-B14F-4D97-AF65-F5344CB8AC3E}">
        <p14:creationId xmlns:p14="http://schemas.microsoft.com/office/powerpoint/2010/main" val="3834248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630</Words>
  <Application>Microsoft Office PowerPoint</Application>
  <PresentationFormat>Widescreen</PresentationFormat>
  <Paragraphs>69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mike baets</dc:creator>
  <cp:lastModifiedBy>Mike baets</cp:lastModifiedBy>
  <cp:revision>17</cp:revision>
  <dcterms:created xsi:type="dcterms:W3CDTF">2022-11-29T12:30:13Z</dcterms:created>
  <dcterms:modified xsi:type="dcterms:W3CDTF">2024-10-26T11:57:17Z</dcterms:modified>
</cp:coreProperties>
</file>