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iVRq8ZSVsG7v/ZIvkKWIwOqbkn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5" Type="http://schemas.openxmlformats.org/officeDocument/2006/relationships/image" Target="../media/image9.jp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enselijke Organen Foto's, Afbeeldingen en Stock Fotografie - 123RF" id="97" name="Google Shape;97;p1"/>
          <p:cNvPicPr preferRelativeResize="0"/>
          <p:nvPr/>
        </p:nvPicPr>
        <p:blipFill rotWithShape="1">
          <a:blip r:embed="rId3">
            <a:alphaModFix amt="50000"/>
          </a:blip>
          <a:srcRect b="0" l="0" r="0"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>
            <p:ph type="ctr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6000"/>
              <a:buFont typeface="Calibri"/>
              <a:buNone/>
            </a:pPr>
            <a:r>
              <a:rPr lang="nl-BE">
                <a:solidFill>
                  <a:srgbClr val="FFD966"/>
                </a:solidFill>
              </a:rPr>
              <a:t>Organen van mensen</a:t>
            </a:r>
            <a:endParaRPr/>
          </a:p>
        </p:txBody>
      </p:sp>
      <p:sp>
        <p:nvSpPr>
          <p:cNvPr id="99" name="Google Shape;99;p1"/>
          <p:cNvSpPr txBox="1"/>
          <p:nvPr>
            <p:ph idx="1" type="subTitle"/>
          </p:nvPr>
        </p:nvSpPr>
        <p:spPr>
          <a:xfrm>
            <a:off x="1524000" y="4159404"/>
            <a:ext cx="9144000" cy="10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nl-BE" sz="1600">
                <a:solidFill>
                  <a:srgbClr val="FFFFFF"/>
                </a:solidFill>
              </a:rPr>
              <a:t>2.1 Biologie voor jou</a:t>
            </a:r>
            <a:br>
              <a:rPr lang="nl-BE" sz="1600">
                <a:solidFill>
                  <a:srgbClr val="FFFFFF"/>
                </a:solidFill>
              </a:rPr>
            </a:br>
            <a:r>
              <a:rPr lang="nl-BE" sz="1600">
                <a:solidFill>
                  <a:srgbClr val="FFFFFF"/>
                </a:solidFill>
              </a:rPr>
              <a:t>Leerjaar 1</a:t>
            </a:r>
            <a:endParaRPr/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450" y="5574506"/>
            <a:ext cx="1028214" cy="1024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andoeningen en behandelingen van het bloedvatenstelsel Page 1 of 0 -  Vaatcentrum Antwerpen" id="215" name="Google Shape;21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896" y="1662656"/>
            <a:ext cx="2215523" cy="4370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yan Blue ( #00ffff ) - plain background image" id="216" name="Google Shape;216;p10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1" y="-12699"/>
            <a:ext cx="12192001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0"/>
          <p:cNvSpPr/>
          <p:nvPr/>
        </p:nvSpPr>
        <p:spPr>
          <a:xfrm>
            <a:off x="4351652" y="383126"/>
            <a:ext cx="3212124" cy="677800"/>
          </a:xfrm>
          <a:prstGeom prst="roundRect">
            <a:avLst>
              <a:gd fmla="val 16667" name="adj"/>
            </a:avLst>
          </a:prstGeom>
          <a:solidFill>
            <a:srgbClr val="7DECE9"/>
          </a:solidFill>
          <a:ln cap="flat" cmpd="sng" w="12700">
            <a:solidFill>
              <a:srgbClr val="7DECE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Bloedvatenstelsel </a:t>
            </a:r>
            <a:endParaRPr/>
          </a:p>
        </p:txBody>
      </p:sp>
      <p:sp>
        <p:nvSpPr>
          <p:cNvPr id="219" name="Google Shape;219;p10"/>
          <p:cNvSpPr txBox="1"/>
          <p:nvPr/>
        </p:nvSpPr>
        <p:spPr>
          <a:xfrm>
            <a:off x="7277942" y="2019907"/>
            <a:ext cx="651878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Functies</a:t>
            </a:r>
            <a:endParaRPr/>
          </a:p>
        </p:txBody>
      </p:sp>
      <p:sp>
        <p:nvSpPr>
          <p:cNvPr id="220" name="Google Shape;220;p10"/>
          <p:cNvSpPr txBox="1"/>
          <p:nvPr/>
        </p:nvSpPr>
        <p:spPr>
          <a:xfrm>
            <a:off x="7277942" y="2423212"/>
            <a:ext cx="650895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Vervoert bloed met zuurstof en voedingsstoffen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naar De organen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Vervoert bloed met koolstofdioxide en andere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afvalstoffen naar nieren en longen.</a:t>
            </a:r>
            <a:endParaRPr/>
          </a:p>
        </p:txBody>
      </p:sp>
      <p:cxnSp>
        <p:nvCxnSpPr>
          <p:cNvPr id="221" name="Google Shape;221;p10"/>
          <p:cNvCxnSpPr/>
          <p:nvPr/>
        </p:nvCxnSpPr>
        <p:spPr>
          <a:xfrm flipH="1" rot="10800000">
            <a:off x="2320275" y="2420017"/>
            <a:ext cx="1616644" cy="36068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" name="Google Shape;222;p10"/>
          <p:cNvCxnSpPr/>
          <p:nvPr/>
        </p:nvCxnSpPr>
        <p:spPr>
          <a:xfrm flipH="1" rot="10800000">
            <a:off x="2320275" y="2874022"/>
            <a:ext cx="1978659" cy="7566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10"/>
          <p:cNvCxnSpPr/>
          <p:nvPr/>
        </p:nvCxnSpPr>
        <p:spPr>
          <a:xfrm>
            <a:off x="2235657" y="3237636"/>
            <a:ext cx="2063277" cy="35697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4" name="Google Shape;224;p10"/>
          <p:cNvSpPr txBox="1"/>
          <p:nvPr/>
        </p:nvSpPr>
        <p:spPr>
          <a:xfrm>
            <a:off x="4063034" y="2204948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hart</a:t>
            </a:r>
            <a:endParaRPr/>
          </a:p>
        </p:txBody>
      </p:sp>
      <p:sp>
        <p:nvSpPr>
          <p:cNvPr id="225" name="Google Shape;225;p10"/>
          <p:cNvSpPr txBox="1"/>
          <p:nvPr/>
        </p:nvSpPr>
        <p:spPr>
          <a:xfrm>
            <a:off x="4351651" y="2686295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Aorta</a:t>
            </a:r>
            <a:endParaRPr/>
          </a:p>
        </p:txBody>
      </p:sp>
      <p:sp>
        <p:nvSpPr>
          <p:cNvPr id="226" name="Google Shape;226;p10"/>
          <p:cNvSpPr txBox="1"/>
          <p:nvPr/>
        </p:nvSpPr>
        <p:spPr>
          <a:xfrm>
            <a:off x="4409977" y="3457998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Holle ader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6220" y="1580465"/>
            <a:ext cx="2909905" cy="4224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yan Blue ( #00ffff ) - plain background image" id="232" name="Google Shape;232;p11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1" y="-12699"/>
            <a:ext cx="12192001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/>
          <p:nvPr/>
        </p:nvSpPr>
        <p:spPr>
          <a:xfrm>
            <a:off x="4438836" y="383126"/>
            <a:ext cx="3066130" cy="677800"/>
          </a:xfrm>
          <a:prstGeom prst="roundRect">
            <a:avLst>
              <a:gd fmla="val 16667" name="adj"/>
            </a:avLst>
          </a:prstGeom>
          <a:solidFill>
            <a:srgbClr val="7DECE9"/>
          </a:solidFill>
          <a:ln cap="flat" cmpd="sng" w="12700">
            <a:solidFill>
              <a:srgbClr val="7DECE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Verteringsstelsel </a:t>
            </a:r>
            <a:endParaRPr/>
          </a:p>
        </p:txBody>
      </p:sp>
      <p:sp>
        <p:nvSpPr>
          <p:cNvPr id="235" name="Google Shape;235;p11"/>
          <p:cNvSpPr txBox="1"/>
          <p:nvPr/>
        </p:nvSpPr>
        <p:spPr>
          <a:xfrm>
            <a:off x="7504965" y="1994683"/>
            <a:ext cx="651878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Functies</a:t>
            </a:r>
            <a:endParaRPr/>
          </a:p>
        </p:txBody>
      </p:sp>
      <p:sp>
        <p:nvSpPr>
          <p:cNvPr id="236" name="Google Shape;236;p11"/>
          <p:cNvSpPr txBox="1"/>
          <p:nvPr/>
        </p:nvSpPr>
        <p:spPr>
          <a:xfrm>
            <a:off x="7504965" y="2397988"/>
            <a:ext cx="47967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Knipt voedsel in kleine opneembare brokjes die de darmen kunnen opnemen</a:t>
            </a:r>
            <a:endParaRPr/>
          </a:p>
        </p:txBody>
      </p:sp>
      <p:cxnSp>
        <p:nvCxnSpPr>
          <p:cNvPr id="237" name="Google Shape;237;p11"/>
          <p:cNvCxnSpPr/>
          <p:nvPr/>
        </p:nvCxnSpPr>
        <p:spPr>
          <a:xfrm>
            <a:off x="3214936" y="3069107"/>
            <a:ext cx="163548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1"/>
          <p:cNvCxnSpPr/>
          <p:nvPr/>
        </p:nvCxnSpPr>
        <p:spPr>
          <a:xfrm>
            <a:off x="1497622" y="2394793"/>
            <a:ext cx="1084879" cy="80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1"/>
          <p:cNvCxnSpPr/>
          <p:nvPr/>
        </p:nvCxnSpPr>
        <p:spPr>
          <a:xfrm>
            <a:off x="3454157" y="3815192"/>
            <a:ext cx="135693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0" name="Google Shape;240;p11"/>
          <p:cNvCxnSpPr/>
          <p:nvPr/>
        </p:nvCxnSpPr>
        <p:spPr>
          <a:xfrm>
            <a:off x="3346004" y="4479749"/>
            <a:ext cx="116028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1" name="Google Shape;241;p11"/>
          <p:cNvSpPr txBox="1"/>
          <p:nvPr/>
        </p:nvSpPr>
        <p:spPr>
          <a:xfrm>
            <a:off x="670060" y="2233506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</a:t>
            </a:r>
            <a:endParaRPr/>
          </a:p>
        </p:txBody>
      </p:sp>
      <p:sp>
        <p:nvSpPr>
          <p:cNvPr id="242" name="Google Shape;242;p11"/>
          <p:cNvSpPr txBox="1"/>
          <p:nvPr/>
        </p:nvSpPr>
        <p:spPr>
          <a:xfrm>
            <a:off x="4936324" y="2897331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Slokdarm</a:t>
            </a:r>
            <a:endParaRPr/>
          </a:p>
        </p:txBody>
      </p:sp>
      <p:sp>
        <p:nvSpPr>
          <p:cNvPr id="243" name="Google Shape;243;p11"/>
          <p:cNvSpPr txBox="1"/>
          <p:nvPr/>
        </p:nvSpPr>
        <p:spPr>
          <a:xfrm>
            <a:off x="743719" y="3534314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</a:t>
            </a:r>
            <a:endParaRPr/>
          </a:p>
        </p:txBody>
      </p:sp>
      <p:sp>
        <p:nvSpPr>
          <p:cNvPr id="244" name="Google Shape;244;p11"/>
          <p:cNvSpPr txBox="1"/>
          <p:nvPr/>
        </p:nvSpPr>
        <p:spPr>
          <a:xfrm>
            <a:off x="4624723" y="4295083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Dunne darm</a:t>
            </a:r>
            <a:endParaRPr/>
          </a:p>
        </p:txBody>
      </p:sp>
      <p:cxnSp>
        <p:nvCxnSpPr>
          <p:cNvPr id="245" name="Google Shape;245;p11"/>
          <p:cNvCxnSpPr/>
          <p:nvPr/>
        </p:nvCxnSpPr>
        <p:spPr>
          <a:xfrm>
            <a:off x="1459916" y="3738644"/>
            <a:ext cx="108487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1"/>
          <p:cNvCxnSpPr/>
          <p:nvPr/>
        </p:nvCxnSpPr>
        <p:spPr>
          <a:xfrm>
            <a:off x="1422212" y="4528909"/>
            <a:ext cx="116028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7" name="Google Shape;247;p11"/>
          <p:cNvSpPr txBox="1"/>
          <p:nvPr/>
        </p:nvSpPr>
        <p:spPr>
          <a:xfrm>
            <a:off x="4873248" y="3630526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Maag</a:t>
            </a:r>
            <a:endParaRPr/>
          </a:p>
        </p:txBody>
      </p:sp>
      <p:sp>
        <p:nvSpPr>
          <p:cNvPr id="248" name="Google Shape;248;p11"/>
          <p:cNvSpPr txBox="1"/>
          <p:nvPr/>
        </p:nvSpPr>
        <p:spPr>
          <a:xfrm>
            <a:off x="155043" y="4295083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Dikke darm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5551" y="1711817"/>
            <a:ext cx="1545374" cy="4051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yan Blue ( #00ffff ) - plain background image" id="254" name="Google Shape;254;p12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1" y="-12699"/>
            <a:ext cx="12192001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2"/>
          <p:cNvSpPr/>
          <p:nvPr/>
        </p:nvSpPr>
        <p:spPr>
          <a:xfrm>
            <a:off x="4705166" y="383126"/>
            <a:ext cx="2476870" cy="677800"/>
          </a:xfrm>
          <a:prstGeom prst="roundRect">
            <a:avLst>
              <a:gd fmla="val 16667" name="adj"/>
            </a:avLst>
          </a:prstGeom>
          <a:solidFill>
            <a:srgbClr val="7DECE9"/>
          </a:solidFill>
          <a:ln cap="flat" cmpd="sng" w="12700">
            <a:solidFill>
              <a:srgbClr val="7DECE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Zenuwstelsel</a:t>
            </a:r>
            <a:endParaRPr/>
          </a:p>
        </p:txBody>
      </p:sp>
      <p:sp>
        <p:nvSpPr>
          <p:cNvPr id="257" name="Google Shape;257;p12"/>
          <p:cNvSpPr txBox="1"/>
          <p:nvPr/>
        </p:nvSpPr>
        <p:spPr>
          <a:xfrm>
            <a:off x="6603178" y="1748740"/>
            <a:ext cx="651878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Functies</a:t>
            </a:r>
            <a:endParaRPr/>
          </a:p>
        </p:txBody>
      </p:sp>
      <p:sp>
        <p:nvSpPr>
          <p:cNvPr id="258" name="Google Shape;258;p12"/>
          <p:cNvSpPr txBox="1"/>
          <p:nvPr/>
        </p:nvSpPr>
        <p:spPr>
          <a:xfrm>
            <a:off x="6603178" y="2152045"/>
            <a:ext cx="47967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Aansturen van spieren en het verwerken van informatie uit zintuigen</a:t>
            </a:r>
            <a:endParaRPr/>
          </a:p>
        </p:txBody>
      </p:sp>
      <p:cxnSp>
        <p:nvCxnSpPr>
          <p:cNvPr id="259" name="Google Shape;259;p12"/>
          <p:cNvCxnSpPr/>
          <p:nvPr/>
        </p:nvCxnSpPr>
        <p:spPr>
          <a:xfrm>
            <a:off x="2188238" y="2798376"/>
            <a:ext cx="1760397" cy="247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0" name="Google Shape;260;p12"/>
          <p:cNvCxnSpPr/>
          <p:nvPr/>
        </p:nvCxnSpPr>
        <p:spPr>
          <a:xfrm>
            <a:off x="2313149" y="1895406"/>
            <a:ext cx="1084879" cy="80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1" name="Google Shape;261;p12"/>
          <p:cNvCxnSpPr/>
          <p:nvPr/>
        </p:nvCxnSpPr>
        <p:spPr>
          <a:xfrm>
            <a:off x="2763554" y="3545548"/>
            <a:ext cx="1185081" cy="19211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2" name="Google Shape;262;p12"/>
          <p:cNvSpPr txBox="1"/>
          <p:nvPr/>
        </p:nvSpPr>
        <p:spPr>
          <a:xfrm>
            <a:off x="3472559" y="1706297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Hersenen</a:t>
            </a:r>
            <a:endParaRPr/>
          </a:p>
        </p:txBody>
      </p:sp>
      <p:sp>
        <p:nvSpPr>
          <p:cNvPr id="263" name="Google Shape;263;p12"/>
          <p:cNvSpPr txBox="1"/>
          <p:nvPr/>
        </p:nvSpPr>
        <p:spPr>
          <a:xfrm>
            <a:off x="4034537" y="2651388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Ruggenmerg</a:t>
            </a:r>
            <a:endParaRPr/>
          </a:p>
        </p:txBody>
      </p:sp>
      <p:sp>
        <p:nvSpPr>
          <p:cNvPr id="264" name="Google Shape;264;p12"/>
          <p:cNvSpPr txBox="1"/>
          <p:nvPr/>
        </p:nvSpPr>
        <p:spPr>
          <a:xfrm>
            <a:off x="3985559" y="3552995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Zenuw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yan Blue ( #00ffff ) - plain background image" id="269" name="Google Shape;269;p13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1" y="-12699"/>
            <a:ext cx="12192001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3"/>
          <p:cNvSpPr/>
          <p:nvPr/>
        </p:nvSpPr>
        <p:spPr>
          <a:xfrm>
            <a:off x="4762500" y="383126"/>
            <a:ext cx="2381250" cy="677800"/>
          </a:xfrm>
          <a:prstGeom prst="roundRect">
            <a:avLst>
              <a:gd fmla="val 16667" name="adj"/>
            </a:avLst>
          </a:prstGeom>
          <a:solidFill>
            <a:srgbClr val="7DECE9"/>
          </a:solidFill>
          <a:ln cap="flat" cmpd="sng" w="12700">
            <a:solidFill>
              <a:srgbClr val="7DECE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3"/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Leerdoelen </a:t>
            </a:r>
            <a:endParaRPr/>
          </a:p>
        </p:txBody>
      </p:sp>
      <p:sp>
        <p:nvSpPr>
          <p:cNvPr id="272" name="Google Shape;272;p13"/>
          <p:cNvSpPr/>
          <p:nvPr/>
        </p:nvSpPr>
        <p:spPr>
          <a:xfrm>
            <a:off x="2593144" y="2166512"/>
            <a:ext cx="6792396" cy="2353730"/>
          </a:xfrm>
          <a:prstGeom prst="roundRect">
            <a:avLst>
              <a:gd fmla="val 16667" name="adj"/>
            </a:avLst>
          </a:prstGeom>
          <a:solidFill>
            <a:srgbClr val="7DECE9"/>
          </a:solidFill>
          <a:ln cap="flat" cmpd="sng" w="12700">
            <a:solidFill>
              <a:srgbClr val="7DECE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3"/>
          <p:cNvSpPr txBox="1"/>
          <p:nvPr/>
        </p:nvSpPr>
        <p:spPr>
          <a:xfrm>
            <a:off x="2748259" y="2316459"/>
            <a:ext cx="6637281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hebt geleerd..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Organen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 benoemen in een </a:t>
            </a: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torso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Verschillende organen te benoemen in </a:t>
            </a: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orgaanstelsels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mensen.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l-B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Verteringsstelsel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l-B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Beenderenstelsel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l-B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Spierstelsel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l-B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Bloedvatenstelsel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l-B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Ademhalingsstelsel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l-B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Zenuwstelsel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yan Blue ( #00ffff ) - plain background image" id="278" name="Google Shape;278;p14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1" y="-12699"/>
            <a:ext cx="12192001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4"/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Huiswerk</a:t>
            </a:r>
            <a:endParaRPr/>
          </a:p>
        </p:txBody>
      </p:sp>
      <p:sp>
        <p:nvSpPr>
          <p:cNvPr id="280" name="Google Shape;280;p14"/>
          <p:cNvSpPr txBox="1"/>
          <p:nvPr/>
        </p:nvSpPr>
        <p:spPr>
          <a:xfrm>
            <a:off x="545156" y="1306401"/>
            <a:ext cx="1135293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B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1" name="Google Shape;281;p14"/>
          <p:cNvGrpSpPr/>
          <p:nvPr/>
        </p:nvGrpSpPr>
        <p:grpSpPr>
          <a:xfrm>
            <a:off x="488609" y="1974223"/>
            <a:ext cx="10807913" cy="2994099"/>
            <a:chOff x="78632" y="71058"/>
            <a:chExt cx="10807913" cy="2994099"/>
          </a:xfrm>
        </p:grpSpPr>
        <p:sp>
          <p:nvSpPr>
            <p:cNvPr id="282" name="Google Shape;282;p14"/>
            <p:cNvSpPr/>
            <p:nvPr/>
          </p:nvSpPr>
          <p:spPr>
            <a:xfrm>
              <a:off x="726337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1150462" y="495183"/>
              <a:ext cx="1141875" cy="114187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4"/>
            <p:cNvSpPr txBox="1"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LEREN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4559774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4983899" y="495183"/>
              <a:ext cx="1141875" cy="114187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4"/>
            <p:cNvSpPr txBox="1"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ZIJN JE SAMENVATTINGEN IN ORDE?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8393212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8817337" y="495183"/>
              <a:ext cx="1141875" cy="114187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4"/>
            <p:cNvSpPr txBox="1"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VOORBEREIDEN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14"/>
          <p:cNvSpPr/>
          <p:nvPr/>
        </p:nvSpPr>
        <p:spPr>
          <a:xfrm>
            <a:off x="4693298" y="383126"/>
            <a:ext cx="2481943" cy="677800"/>
          </a:xfrm>
          <a:prstGeom prst="roundRect">
            <a:avLst>
              <a:gd fmla="val 16667" name="adj"/>
            </a:avLst>
          </a:prstGeom>
          <a:solidFill>
            <a:srgbClr val="7DECE9"/>
          </a:solidFill>
          <a:ln cap="flat" cmpd="sng" w="12700">
            <a:solidFill>
              <a:srgbClr val="7DECE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4"/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Huiswerk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yan Blue ( #00ffff ) - plain background image" id="105" name="Google Shape;105;p2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1" y="-12699"/>
            <a:ext cx="12192001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6747006" y="2638583"/>
            <a:ext cx="3787643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nl-B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Welkom ☺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nl-B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Leerdoelen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nl-B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Uitleg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nl-B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Zijn de leerdoelen gehaald ..?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nl-B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Zelfstandig werken (huiswerk)</a:t>
            </a:r>
            <a:endParaRPr/>
          </a:p>
        </p:txBody>
      </p:sp>
      <p:cxnSp>
        <p:nvCxnSpPr>
          <p:cNvPr id="107" name="Google Shape;107;p2"/>
          <p:cNvCxnSpPr/>
          <p:nvPr/>
        </p:nvCxnSpPr>
        <p:spPr>
          <a:xfrm>
            <a:off x="6096000" y="1341191"/>
            <a:ext cx="0" cy="4175618"/>
          </a:xfrm>
          <a:prstGeom prst="straightConnector1">
            <a:avLst/>
          </a:prstGeom>
          <a:noFill/>
          <a:ln cap="flat" cmpd="sng" w="190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2"/>
          <p:cNvSpPr txBox="1"/>
          <p:nvPr/>
        </p:nvSpPr>
        <p:spPr>
          <a:xfrm>
            <a:off x="1212720" y="3072397"/>
            <a:ext cx="4232275" cy="763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nl-BE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gaan we doen?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yan Blue ( #00ffff ) - plain background image" id="113" name="Google Shape;113;p3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1" y="-12699"/>
            <a:ext cx="12192001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/>
          <p:nvPr/>
        </p:nvSpPr>
        <p:spPr>
          <a:xfrm>
            <a:off x="4762500" y="383126"/>
            <a:ext cx="2381250" cy="677800"/>
          </a:xfrm>
          <a:prstGeom prst="roundRect">
            <a:avLst>
              <a:gd fmla="val 16667" name="adj"/>
            </a:avLst>
          </a:prstGeom>
          <a:solidFill>
            <a:srgbClr val="7DECE9"/>
          </a:solidFill>
          <a:ln cap="flat" cmpd="sng" w="12700">
            <a:solidFill>
              <a:srgbClr val="7DECE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Leerdoelen </a:t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2593144" y="2166512"/>
            <a:ext cx="6792396" cy="2353730"/>
          </a:xfrm>
          <a:prstGeom prst="roundRect">
            <a:avLst>
              <a:gd fmla="val 16667" name="adj"/>
            </a:avLst>
          </a:prstGeom>
          <a:solidFill>
            <a:srgbClr val="7DECE9"/>
          </a:solidFill>
          <a:ln cap="flat" cmpd="sng" w="12700">
            <a:solidFill>
              <a:srgbClr val="7DECE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2748259" y="2316459"/>
            <a:ext cx="6637281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leert..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Organen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 benoemen in een </a:t>
            </a: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torso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Verschillende organen te benoemen in </a:t>
            </a: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orgaanstelsels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mensen.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l-B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Verteringsstelsel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l-B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Beenderenstelsel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l-B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Spierstelsel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l-B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Bloedvatenstelsel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l-B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Ademhalingsstelsel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l-B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Zenuwstelsel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.096.300+ Body Stockfoto's, afbeeldingen en royalty-free beelden - iStock  | Female body, Yoga, Back" id="122" name="Google Shape;122;p4"/>
          <p:cNvPicPr preferRelativeResize="0"/>
          <p:nvPr/>
        </p:nvPicPr>
        <p:blipFill rotWithShape="1">
          <a:blip r:embed="rId3">
            <a:alphaModFix/>
          </a:blip>
          <a:srcRect b="0" l="0" r="66525" t="0"/>
          <a:stretch/>
        </p:blipFill>
        <p:spPr>
          <a:xfrm>
            <a:off x="403644" y="429638"/>
            <a:ext cx="2425820" cy="61335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yan Blue ( #00ffff ) - plain background image" id="123" name="Google Shape;123;p4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1" y="-12699"/>
            <a:ext cx="12192001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>
            <a:off x="4183811" y="383126"/>
            <a:ext cx="3588589" cy="677800"/>
          </a:xfrm>
          <a:prstGeom prst="roundRect">
            <a:avLst>
              <a:gd fmla="val 16667" name="adj"/>
            </a:avLst>
          </a:prstGeom>
          <a:solidFill>
            <a:srgbClr val="7DECE9"/>
          </a:solidFill>
          <a:ln cap="flat" cmpd="sng" w="12700">
            <a:solidFill>
              <a:srgbClr val="7DECE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Torso en ledematen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1242203" y="383126"/>
            <a:ext cx="681487" cy="881577"/>
          </a:xfrm>
          <a:prstGeom prst="ellipse">
            <a:avLst/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199496" y="2196374"/>
            <a:ext cx="690112" cy="671810"/>
          </a:xfrm>
          <a:prstGeom prst="ellipse">
            <a:avLst/>
          </a:prstGeom>
          <a:solidFill>
            <a:srgbClr val="BF9000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4199496" y="3021327"/>
            <a:ext cx="690112" cy="671810"/>
          </a:xfrm>
          <a:prstGeom prst="ellipse">
            <a:avLst/>
          </a:prstGeom>
          <a:solidFill>
            <a:srgbClr val="C55A11"/>
          </a:solidFill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4199496" y="3846280"/>
            <a:ext cx="690112" cy="671810"/>
          </a:xfrm>
          <a:prstGeom prst="ellipse">
            <a:avLst/>
          </a:prstGeom>
          <a:solidFill>
            <a:srgbClr val="548135"/>
          </a:solidFill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1107708" y="1278937"/>
            <a:ext cx="936752" cy="2525550"/>
          </a:xfrm>
          <a:prstGeom prst="ellipse">
            <a:avLst/>
          </a:prstGeom>
          <a:solidFill>
            <a:srgbClr val="C55A11"/>
          </a:solidFill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 rot="559480">
            <a:off x="616512" y="1418366"/>
            <a:ext cx="412824" cy="2661195"/>
          </a:xfrm>
          <a:prstGeom prst="ellipse">
            <a:avLst/>
          </a:prstGeom>
          <a:solidFill>
            <a:srgbClr val="548135"/>
          </a:solidFill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 rot="-555348">
            <a:off x="2065079" y="1327090"/>
            <a:ext cx="412824" cy="2661195"/>
          </a:xfrm>
          <a:prstGeom prst="ellipse">
            <a:avLst/>
          </a:prstGeom>
          <a:solidFill>
            <a:srgbClr val="548135"/>
          </a:solidFill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970694" y="3316917"/>
            <a:ext cx="607940" cy="3260540"/>
          </a:xfrm>
          <a:prstGeom prst="ellipse">
            <a:avLst/>
          </a:prstGeom>
          <a:solidFill>
            <a:srgbClr val="548135"/>
          </a:solidFill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1605658" y="3316917"/>
            <a:ext cx="607940" cy="3260540"/>
          </a:xfrm>
          <a:prstGeom prst="ellipse">
            <a:avLst/>
          </a:prstGeom>
          <a:solidFill>
            <a:srgbClr val="548135"/>
          </a:solidFill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5034167" y="2231365"/>
            <a:ext cx="233775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Hoofd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5034167" y="3024529"/>
            <a:ext cx="233775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Torso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5038751" y="3874440"/>
            <a:ext cx="40362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Ledematen </a:t>
            </a:r>
            <a:r>
              <a:rPr lang="nl-BE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(Armen en benen)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0546" y="1863327"/>
            <a:ext cx="7068536" cy="4839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yan Blue ( #00ffff ) - plain background image" id="143" name="Google Shape;143;p5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1" y="-12699"/>
            <a:ext cx="12192001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/>
          <p:nvPr/>
        </p:nvSpPr>
        <p:spPr>
          <a:xfrm>
            <a:off x="5089586" y="383126"/>
            <a:ext cx="1751162" cy="677800"/>
          </a:xfrm>
          <a:prstGeom prst="roundRect">
            <a:avLst>
              <a:gd fmla="val 16667" name="adj"/>
            </a:avLst>
          </a:prstGeom>
          <a:solidFill>
            <a:srgbClr val="7DECE9"/>
          </a:solidFill>
          <a:ln cap="flat" cmpd="sng" w="12700">
            <a:solidFill>
              <a:srgbClr val="7DECE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Organen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895963" y="1339760"/>
            <a:ext cx="10400071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Orgaan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deel van een organisme dat een bepaalde taak uitvoert.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553876"/>
            <a:ext cx="1139180" cy="362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6597" y="2706780"/>
            <a:ext cx="1574912" cy="3623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andoeningen en behandelingen van het bloedvatenstelsel Page 1 of 0 -  Vaatcentrum Antwerpen" id="153" name="Google Shape;15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69043" y="2514600"/>
            <a:ext cx="1876630" cy="370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83207" y="2167960"/>
            <a:ext cx="1564427" cy="410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11553" y="2991437"/>
            <a:ext cx="1892930" cy="2748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yan Blue ( #00ffff ) - plain background image" id="156" name="Google Shape;156;p6"/>
          <p:cNvPicPr preferRelativeResize="0"/>
          <p:nvPr/>
        </p:nvPicPr>
        <p:blipFill rotWithShape="1">
          <a:blip r:embed="rId8">
            <a:alphaModFix amt="10000"/>
          </a:blip>
          <a:srcRect b="0" l="0" r="0" t="0"/>
          <a:stretch/>
        </p:blipFill>
        <p:spPr>
          <a:xfrm>
            <a:off x="-1" y="-12699"/>
            <a:ext cx="12192001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3533314" y="383126"/>
            <a:ext cx="4891596" cy="677800"/>
          </a:xfrm>
          <a:prstGeom prst="roundRect">
            <a:avLst>
              <a:gd fmla="val 16667" name="adj"/>
            </a:avLst>
          </a:prstGeom>
          <a:solidFill>
            <a:srgbClr val="7DECE9"/>
          </a:solidFill>
          <a:ln cap="flat" cmpd="sng" w="12700">
            <a:solidFill>
              <a:srgbClr val="7DECE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Orgaanstelsels van de mens 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838200" y="1364682"/>
            <a:ext cx="10400071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Orgaanstelsel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groep samenwerkende organen.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io - 2LV - T1 - Ademhalingsstelsel Diagram | Quizlet" id="160" name="Google Shape;160;p6"/>
          <p:cNvPicPr preferRelativeResize="0"/>
          <p:nvPr/>
        </p:nvPicPr>
        <p:blipFill rotWithShape="1">
          <a:blip r:embed="rId9">
            <a:alphaModFix/>
          </a:blip>
          <a:srcRect b="0" l="12788" r="17727" t="0"/>
          <a:stretch/>
        </p:blipFill>
        <p:spPr>
          <a:xfrm>
            <a:off x="3918797" y="2799470"/>
            <a:ext cx="1873238" cy="24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4382" y="1982478"/>
            <a:ext cx="1302607" cy="41430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yan Blue ( #00ffff ) - plain background image" id="166" name="Google Shape;166;p7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1" y="-12699"/>
            <a:ext cx="12192001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/>
          <p:nvPr/>
        </p:nvSpPr>
        <p:spPr>
          <a:xfrm>
            <a:off x="4367814" y="383126"/>
            <a:ext cx="3178205" cy="677800"/>
          </a:xfrm>
          <a:prstGeom prst="roundRect">
            <a:avLst>
              <a:gd fmla="val 16667" name="adj"/>
            </a:avLst>
          </a:prstGeom>
          <a:solidFill>
            <a:srgbClr val="7DECE9"/>
          </a:solidFill>
          <a:ln cap="flat" cmpd="sng" w="12700">
            <a:solidFill>
              <a:srgbClr val="7DECE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Beenderenstelsel </a:t>
            </a:r>
            <a:endParaRPr/>
          </a:p>
        </p:txBody>
      </p:sp>
      <p:sp>
        <p:nvSpPr>
          <p:cNvPr id="169" name="Google Shape;169;p7"/>
          <p:cNvSpPr txBox="1"/>
          <p:nvPr/>
        </p:nvSpPr>
        <p:spPr>
          <a:xfrm>
            <a:off x="6426604" y="2209093"/>
            <a:ext cx="651878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Functies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6426604" y="2612398"/>
            <a:ext cx="650895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Beschermt organen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Maakt beweging mogelijk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Geeft vorm aan je lichaam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Stevigheid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Maken van bloedcellen (beenmerg)</a:t>
            </a:r>
            <a:endParaRPr/>
          </a:p>
        </p:txBody>
      </p:sp>
      <p:cxnSp>
        <p:nvCxnSpPr>
          <p:cNvPr id="171" name="Google Shape;171;p7"/>
          <p:cNvCxnSpPr/>
          <p:nvPr/>
        </p:nvCxnSpPr>
        <p:spPr>
          <a:xfrm flipH="1" rot="10800000">
            <a:off x="2427890" y="1886243"/>
            <a:ext cx="857473" cy="20464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2" name="Google Shape;172;p7"/>
          <p:cNvCxnSpPr/>
          <p:nvPr/>
        </p:nvCxnSpPr>
        <p:spPr>
          <a:xfrm>
            <a:off x="2490221" y="3063208"/>
            <a:ext cx="95737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3" name="Google Shape;173;p7"/>
          <p:cNvCxnSpPr/>
          <p:nvPr/>
        </p:nvCxnSpPr>
        <p:spPr>
          <a:xfrm>
            <a:off x="2245685" y="3510576"/>
            <a:ext cx="1201911" cy="27321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4" name="Google Shape;174;p7"/>
          <p:cNvCxnSpPr/>
          <p:nvPr/>
        </p:nvCxnSpPr>
        <p:spPr>
          <a:xfrm>
            <a:off x="2490221" y="4363395"/>
            <a:ext cx="957375" cy="38204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5" name="Google Shape;175;p7"/>
          <p:cNvSpPr txBox="1"/>
          <p:nvPr/>
        </p:nvSpPr>
        <p:spPr>
          <a:xfrm>
            <a:off x="3290274" y="1678243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schedel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3500313" y="2875481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Rib(ben)</a:t>
            </a:r>
            <a:endParaRPr/>
          </a:p>
        </p:txBody>
      </p:sp>
      <p:sp>
        <p:nvSpPr>
          <p:cNvPr id="177" name="Google Shape;177;p7"/>
          <p:cNvSpPr txBox="1"/>
          <p:nvPr/>
        </p:nvSpPr>
        <p:spPr>
          <a:xfrm>
            <a:off x="3558639" y="3647184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Wervelkolom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3447596" y="4578317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Dijbeen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8"/>
          <p:cNvPicPr preferRelativeResize="0"/>
          <p:nvPr/>
        </p:nvPicPr>
        <p:blipFill rotWithShape="1">
          <a:blip r:embed="rId3">
            <a:alphaModFix/>
          </a:blip>
          <a:srcRect b="0" l="0" r="5410" t="0"/>
          <a:stretch/>
        </p:blipFill>
        <p:spPr>
          <a:xfrm>
            <a:off x="1741943" y="1589956"/>
            <a:ext cx="1839984" cy="4475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yan Blue ( #00ffff ) - plain background image" id="184" name="Google Shape;184;p8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1" y="-12699"/>
            <a:ext cx="12192001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/>
          <p:nvPr/>
        </p:nvSpPr>
        <p:spPr>
          <a:xfrm>
            <a:off x="4838330" y="383126"/>
            <a:ext cx="2246051" cy="677800"/>
          </a:xfrm>
          <a:prstGeom prst="roundRect">
            <a:avLst>
              <a:gd fmla="val 16667" name="adj"/>
            </a:avLst>
          </a:prstGeom>
          <a:solidFill>
            <a:srgbClr val="7DECE9"/>
          </a:solidFill>
          <a:ln cap="flat" cmpd="sng" w="12700">
            <a:solidFill>
              <a:srgbClr val="7DECE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Spierstelsel </a:t>
            </a:r>
            <a:endParaRPr/>
          </a:p>
        </p:txBody>
      </p:sp>
      <p:sp>
        <p:nvSpPr>
          <p:cNvPr id="187" name="Google Shape;187;p8"/>
          <p:cNvSpPr txBox="1"/>
          <p:nvPr/>
        </p:nvSpPr>
        <p:spPr>
          <a:xfrm>
            <a:off x="7397760" y="2120806"/>
            <a:ext cx="651878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Functie</a:t>
            </a:r>
            <a:endParaRPr/>
          </a:p>
        </p:txBody>
      </p:sp>
      <p:sp>
        <p:nvSpPr>
          <p:cNvPr id="188" name="Google Shape;188;p8"/>
          <p:cNvSpPr txBox="1"/>
          <p:nvPr/>
        </p:nvSpPr>
        <p:spPr>
          <a:xfrm>
            <a:off x="7397760" y="2524111"/>
            <a:ext cx="65089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Maakt bewegen mogelijk</a:t>
            </a:r>
            <a:endParaRPr/>
          </a:p>
        </p:txBody>
      </p:sp>
      <p:cxnSp>
        <p:nvCxnSpPr>
          <p:cNvPr id="189" name="Google Shape;189;p8"/>
          <p:cNvCxnSpPr/>
          <p:nvPr/>
        </p:nvCxnSpPr>
        <p:spPr>
          <a:xfrm flipH="1" rot="10800000">
            <a:off x="3037604" y="2656826"/>
            <a:ext cx="1019133" cy="21019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0" name="Google Shape;190;p8"/>
          <p:cNvCxnSpPr/>
          <p:nvPr/>
        </p:nvCxnSpPr>
        <p:spPr>
          <a:xfrm>
            <a:off x="2543900" y="3114086"/>
            <a:ext cx="1512837" cy="44481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8"/>
          <p:cNvCxnSpPr/>
          <p:nvPr/>
        </p:nvCxnSpPr>
        <p:spPr>
          <a:xfrm>
            <a:off x="2729808" y="4011825"/>
            <a:ext cx="1454997" cy="47820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2" name="Google Shape;192;p8"/>
          <p:cNvSpPr txBox="1"/>
          <p:nvPr/>
        </p:nvSpPr>
        <p:spPr>
          <a:xfrm>
            <a:off x="4184806" y="2403379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Biceps</a:t>
            </a:r>
            <a:endParaRPr/>
          </a:p>
        </p:txBody>
      </p:sp>
      <p:sp>
        <p:nvSpPr>
          <p:cNvPr id="193" name="Google Shape;193;p8"/>
          <p:cNvSpPr txBox="1"/>
          <p:nvPr/>
        </p:nvSpPr>
        <p:spPr>
          <a:xfrm>
            <a:off x="4184805" y="3434106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Buikspier(en)</a:t>
            </a:r>
            <a:endParaRPr/>
          </a:p>
        </p:txBody>
      </p:sp>
      <p:sp>
        <p:nvSpPr>
          <p:cNvPr id="194" name="Google Shape;194;p8"/>
          <p:cNvSpPr txBox="1"/>
          <p:nvPr/>
        </p:nvSpPr>
        <p:spPr>
          <a:xfrm>
            <a:off x="4271269" y="4402665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Dijspier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yan Blue ( #00ffff ) - plain background image" id="199" name="Google Shape;199;p9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1" y="-12699"/>
            <a:ext cx="12192001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/>
          <p:nvPr/>
        </p:nvSpPr>
        <p:spPr>
          <a:xfrm>
            <a:off x="4225772" y="383126"/>
            <a:ext cx="3542190" cy="677800"/>
          </a:xfrm>
          <a:prstGeom prst="roundRect">
            <a:avLst>
              <a:gd fmla="val 16667" name="adj"/>
            </a:avLst>
          </a:prstGeom>
          <a:solidFill>
            <a:srgbClr val="7DECE9"/>
          </a:solidFill>
          <a:ln cap="flat" cmpd="sng" w="12700">
            <a:solidFill>
              <a:srgbClr val="7DECE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3283527" y="429638"/>
            <a:ext cx="5362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Ademhalingsstelsel </a:t>
            </a:r>
            <a:endParaRPr/>
          </a:p>
        </p:txBody>
      </p:sp>
      <p:pic>
        <p:nvPicPr>
          <p:cNvPr descr="Bio - 2LV - T1 - Ademhalingsstelsel Diagram | Quizlet" id="202" name="Google Shape;202;p9"/>
          <p:cNvPicPr preferRelativeResize="0"/>
          <p:nvPr/>
        </p:nvPicPr>
        <p:blipFill rotWithShape="1">
          <a:blip r:embed="rId4">
            <a:alphaModFix/>
          </a:blip>
          <a:srcRect b="0" l="12788" r="17727" t="0"/>
          <a:stretch/>
        </p:blipFill>
        <p:spPr>
          <a:xfrm>
            <a:off x="1289394" y="2087082"/>
            <a:ext cx="2720919" cy="351833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/>
          <p:nvPr/>
        </p:nvSpPr>
        <p:spPr>
          <a:xfrm>
            <a:off x="7605865" y="2038826"/>
            <a:ext cx="651878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Functies</a:t>
            </a:r>
            <a:endParaRPr/>
          </a:p>
        </p:txBody>
      </p:sp>
      <p:sp>
        <p:nvSpPr>
          <p:cNvPr id="204" name="Google Shape;204;p9"/>
          <p:cNvSpPr txBox="1"/>
          <p:nvPr/>
        </p:nvSpPr>
        <p:spPr>
          <a:xfrm>
            <a:off x="7605865" y="2442131"/>
            <a:ext cx="65089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Opnemen van zuurstof (O</a:t>
            </a:r>
            <a:r>
              <a:rPr lang="nl-B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Afgeven van koolstofdioxide (CO</a:t>
            </a:r>
            <a:r>
              <a:rPr lang="nl-B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cxnSp>
        <p:nvCxnSpPr>
          <p:cNvPr id="205" name="Google Shape;205;p9"/>
          <p:cNvCxnSpPr/>
          <p:nvPr/>
        </p:nvCxnSpPr>
        <p:spPr>
          <a:xfrm flipH="1" rot="10800000">
            <a:off x="2612815" y="2459898"/>
            <a:ext cx="1800935" cy="108978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6" name="Google Shape;206;p9"/>
          <p:cNvCxnSpPr/>
          <p:nvPr/>
        </p:nvCxnSpPr>
        <p:spPr>
          <a:xfrm flipH="1" rot="10800000">
            <a:off x="2540887" y="3613525"/>
            <a:ext cx="2085970" cy="49795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9"/>
          <p:cNvCxnSpPr/>
          <p:nvPr/>
        </p:nvCxnSpPr>
        <p:spPr>
          <a:xfrm>
            <a:off x="2994270" y="4294112"/>
            <a:ext cx="1632587" cy="28106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8" name="Google Shape;208;p9"/>
          <p:cNvSpPr txBox="1"/>
          <p:nvPr/>
        </p:nvSpPr>
        <p:spPr>
          <a:xfrm>
            <a:off x="4484998" y="2246033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luchtpijp</a:t>
            </a:r>
            <a:endParaRPr/>
          </a:p>
        </p:txBody>
      </p:sp>
      <p:sp>
        <p:nvSpPr>
          <p:cNvPr id="209" name="Google Shape;209;p9"/>
          <p:cNvSpPr txBox="1"/>
          <p:nvPr/>
        </p:nvSpPr>
        <p:spPr>
          <a:xfrm>
            <a:off x="4737900" y="3476917"/>
            <a:ext cx="22514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Luchtpijpvertakking (Bronchie)</a:t>
            </a:r>
            <a:endParaRPr/>
          </a:p>
        </p:txBody>
      </p:sp>
      <p:sp>
        <p:nvSpPr>
          <p:cNvPr id="210" name="Google Shape;210;p9"/>
          <p:cNvSpPr txBox="1"/>
          <p:nvPr/>
        </p:nvSpPr>
        <p:spPr>
          <a:xfrm>
            <a:off x="4626857" y="4408050"/>
            <a:ext cx="1471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2023-08-17T09:41:25Z</dcterms:created>
  <dc:creator>mike baets</dc:creator>
</cp:coreProperties>
</file>