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66" r:id="rId5"/>
    <p:sldId id="261" r:id="rId6"/>
    <p:sldId id="264" r:id="rId7"/>
    <p:sldId id="262" r:id="rId8"/>
    <p:sldId id="263" r:id="rId9"/>
    <p:sldId id="266" r:id="rId10"/>
    <p:sldId id="367" r:id="rId11"/>
    <p:sldId id="308" r:id="rId12"/>
  </p:sldIdLst>
  <p:sldSz cx="12192000" cy="6858000"/>
  <p:notesSz cx="6858000" cy="9144000"/>
  <p:defaultTextStyle>
    <a:defPPr>
      <a:defRPr lang="en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017B5-DCC4-4D41-9BCA-3B0421ED255A}" v="3" dt="2023-11-13T12:24:34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DBE017B5-DCC4-4D41-9BCA-3B0421ED255A}"/>
    <pc:docChg chg="modSld">
      <pc:chgData name="Mike baets" userId="caef94e2b387531d" providerId="LiveId" clId="{DBE017B5-DCC4-4D41-9BCA-3B0421ED255A}" dt="2023-11-13T12:24:34.166" v="2" actId="478"/>
      <pc:docMkLst>
        <pc:docMk/>
      </pc:docMkLst>
      <pc:sldChg chg="delSp">
        <pc:chgData name="Mike baets" userId="caef94e2b387531d" providerId="LiveId" clId="{DBE017B5-DCC4-4D41-9BCA-3B0421ED255A}" dt="2023-11-13T12:24:34.166" v="2" actId="478"/>
        <pc:sldMkLst>
          <pc:docMk/>
          <pc:sldMk cId="795913970" sldId="262"/>
        </pc:sldMkLst>
        <pc:picChg chg="del">
          <ac:chgData name="Mike baets" userId="caef94e2b387531d" providerId="LiveId" clId="{DBE017B5-DCC4-4D41-9BCA-3B0421ED255A}" dt="2023-11-13T12:24:34.166" v="2" actId="478"/>
          <ac:picMkLst>
            <pc:docMk/>
            <pc:sldMk cId="795913970" sldId="262"/>
            <ac:picMk id="4" creationId="{451FFF54-8DE0-D10A-6382-313DFE786D48}"/>
          </ac:picMkLst>
        </pc:picChg>
      </pc:sldChg>
      <pc:sldChg chg="modSp">
        <pc:chgData name="Mike baets" userId="caef94e2b387531d" providerId="LiveId" clId="{DBE017B5-DCC4-4D41-9BCA-3B0421ED255A}" dt="2023-11-13T11:43:32.526" v="1" actId="14100"/>
        <pc:sldMkLst>
          <pc:docMk/>
          <pc:sldMk cId="1061104855" sldId="266"/>
        </pc:sldMkLst>
        <pc:spChg chg="mod">
          <ac:chgData name="Mike baets" userId="caef94e2b387531d" providerId="LiveId" clId="{DBE017B5-DCC4-4D41-9BCA-3B0421ED255A}" dt="2023-11-13T11:43:32.526" v="1" actId="14100"/>
          <ac:spMkLst>
            <pc:docMk/>
            <pc:sldMk cId="1061104855" sldId="266"/>
            <ac:spMk id="8" creationId="{657B480D-69D0-0226-B7E8-E06298CAAD8D}"/>
          </ac:spMkLst>
        </pc:spChg>
        <pc:spChg chg="mod">
          <ac:chgData name="Mike baets" userId="caef94e2b387531d" providerId="LiveId" clId="{DBE017B5-DCC4-4D41-9BCA-3B0421ED255A}" dt="2023-11-13T11:43:32.526" v="1" actId="14100"/>
          <ac:spMkLst>
            <pc:docMk/>
            <pc:sldMk cId="1061104855" sldId="266"/>
            <ac:spMk id="9" creationId="{889FFF18-7D78-116D-6648-BA93D57D6BCA}"/>
          </ac:spMkLst>
        </pc:spChg>
        <pc:spChg chg="mod">
          <ac:chgData name="Mike baets" userId="caef94e2b387531d" providerId="LiveId" clId="{DBE017B5-DCC4-4D41-9BCA-3B0421ED255A}" dt="2023-11-13T11:43:32.526" v="1" actId="14100"/>
          <ac:spMkLst>
            <pc:docMk/>
            <pc:sldMk cId="1061104855" sldId="266"/>
            <ac:spMk id="11" creationId="{69515EFA-F09C-A70B-4636-5539E8CE9710}"/>
          </ac:spMkLst>
        </pc:spChg>
        <pc:spChg chg="mod">
          <ac:chgData name="Mike baets" userId="caef94e2b387531d" providerId="LiveId" clId="{DBE017B5-DCC4-4D41-9BCA-3B0421ED255A}" dt="2023-11-13T11:43:32.526" v="1" actId="14100"/>
          <ac:spMkLst>
            <pc:docMk/>
            <pc:sldMk cId="1061104855" sldId="266"/>
            <ac:spMk id="12" creationId="{2A84FD2A-68F7-7343-A676-9EC6419A19F5}"/>
          </ac:spMkLst>
        </pc:spChg>
        <pc:picChg chg="mod">
          <ac:chgData name="Mike baets" userId="caef94e2b387531d" providerId="LiveId" clId="{DBE017B5-DCC4-4D41-9BCA-3B0421ED255A}" dt="2023-11-13T11:43:32.526" v="1" actId="14100"/>
          <ac:picMkLst>
            <pc:docMk/>
            <pc:sldMk cId="1061104855" sldId="266"/>
            <ac:picMk id="1026" creationId="{0FB9502B-4B67-0A1B-E9FB-07E68F19F82E}"/>
          </ac:picMkLst>
        </pc:picChg>
        <pc:picChg chg="mod">
          <ac:chgData name="Mike baets" userId="caef94e2b387531d" providerId="LiveId" clId="{DBE017B5-DCC4-4D41-9BCA-3B0421ED255A}" dt="2023-11-13T11:43:32.526" v="1" actId="14100"/>
          <ac:picMkLst>
            <pc:docMk/>
            <pc:sldMk cId="1061104855" sldId="266"/>
            <ac:picMk id="1028" creationId="{FE6FDE86-C8F7-DBAB-B503-56789E505597}"/>
          </ac:picMkLst>
        </pc:picChg>
        <pc:picChg chg="mod">
          <ac:chgData name="Mike baets" userId="caef94e2b387531d" providerId="LiveId" clId="{DBE017B5-DCC4-4D41-9BCA-3B0421ED255A}" dt="2023-11-13T11:43:32.526" v="1" actId="14100"/>
          <ac:picMkLst>
            <pc:docMk/>
            <pc:sldMk cId="1061104855" sldId="266"/>
            <ac:picMk id="1032" creationId="{3B0901FF-2E9D-7690-2E3F-6F8EEC489FA1}"/>
          </ac:picMkLst>
        </pc:picChg>
        <pc:picChg chg="mod">
          <ac:chgData name="Mike baets" userId="caef94e2b387531d" providerId="LiveId" clId="{DBE017B5-DCC4-4D41-9BCA-3B0421ED255A}" dt="2023-11-13T11:43:32.526" v="1" actId="14100"/>
          <ac:picMkLst>
            <pc:docMk/>
            <pc:sldMk cId="1061104855" sldId="266"/>
            <ac:picMk id="1034" creationId="{5B563B11-CBDE-9A30-E343-E92FE3F1DAFA}"/>
          </ac:picMkLst>
        </pc:picChg>
        <pc:picChg chg="mod">
          <ac:chgData name="Mike baets" userId="caef94e2b387531d" providerId="LiveId" clId="{DBE017B5-DCC4-4D41-9BCA-3B0421ED255A}" dt="2023-11-13T11:43:32.526" v="1" actId="14100"/>
          <ac:picMkLst>
            <pc:docMk/>
            <pc:sldMk cId="1061104855" sldId="266"/>
            <ac:picMk id="1036" creationId="{573DC2CD-50D4-1504-2005-A51F6D177FD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0A9A13-FBA4-9D52-4DEF-4FAEBA9F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EEE0-F056-4C72-839B-886AF8907694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EE02A2-2D37-96DF-CFF0-51A1CD34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5EF0C-10A6-83E8-0709-601F6988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3ADC-6124-4AA6-937E-F95E22D8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D4650E-1FBB-AFE6-3ACD-4F19F1A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046C-4FDD-4F86-8534-293C9EBE90A8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BBFF9-6FF1-52F9-09A6-D27CF9BB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397C7-6CBD-D482-6511-67E3F37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7BF30-4F28-4205-AE52-09A83E49D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1F932F-7950-01A2-8200-07374A75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8E9B-219F-4567-BD1F-41EAE1A48618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C822AC-73DC-4F3D-D6DA-84FEB345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349074-EFDA-E79B-EC12-1F7209F8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C30A-1443-4FF4-80AA-FD8B18163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EA3B3-2545-587B-EEE1-427F08FF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94B8-B24F-4F7E-8244-35458BB09617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2D2156-EAC1-823E-1B9C-07B24B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49346-2D80-C350-1C07-2150CDDF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BC1E-09B7-403D-A641-C6BDAEA10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1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53C7F3-7A34-A062-0B7D-84F2111E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356D-51F1-47FF-BBAA-059E289ED200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6905A3-C0D9-FFFA-5DCF-ADA24FA1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E75D39-10F8-6928-D766-974FFE65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3844-6D7B-46FA-8104-255C121F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0FCBAE5-3D7A-055F-A33C-1B36EF5D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22B6-A243-43B8-8C8E-79B486A75D84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04ABFC1-FC79-2C68-3B18-CB2E45CD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0D763A6-5723-CA85-FAB2-D1F9A435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73E7-80FC-41B9-9FE0-E4B4064C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C9EDB37-241D-52A0-FE90-F1A1B64F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C190-48C7-41ED-AD73-73C86A875FB4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D1BFCD4-0C3E-4111-7A09-69CD8BD9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DCCDF9AE-ED81-F998-6AFE-0FCC58E8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6548-841A-4A4B-A8B3-CE7C7483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BAC3420-6680-83B0-33D5-23AA93C8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381D-99DE-4363-B510-3EADBD06BE98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B2D247E-83F4-E22A-0AEE-2694EA43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3FEC8DC-0677-A097-54A9-6533A474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AA80-C825-4D54-A37B-6DF0FACC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7B4D711-9356-2882-C6B9-9705A53B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4529-FA08-453B-8D9C-D735324518B9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2A8EF9F-6CF0-D7B7-DABA-B9401C2E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8665183-E84C-3272-E1BF-3822AC0B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5A30-ED11-4171-B6C3-AB8AAD0B4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44BB417-C04C-FAFD-D63E-9E885969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E59F-4274-41D5-A83F-E0234EF04917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50EA6E8-4B1E-B1BE-1C3C-CC962E8E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84494ED-F025-5A75-106F-B5558DCD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37CE-A9BC-4869-81BF-6B67F562E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3ED9B2D-0A91-C24B-BCDF-F1FAAE48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607F-EE53-4D3D-8A19-F59B2BE0C15D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7FD23D1-267C-E666-6BB9-8277284C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AFE79DA-F388-8ABF-F0EB-A697598F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0E89-D7B3-4200-B42B-6D4E5F1A1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6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5D6A0B3-132F-792C-6E6D-765B40AA4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NL"/>
              <a:t>Klik om stijl te bewerken</a:t>
            </a:r>
            <a:endParaRPr lang="en-US" altLang="en-NL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536B1B93-ADC9-51D5-7357-BC4FD3512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NL"/>
              <a:t>Klikken om de tekststijl van het model te bewerken</a:t>
            </a:r>
          </a:p>
          <a:p>
            <a:pPr lvl="1"/>
            <a:r>
              <a:rPr lang="nl-NL" altLang="en-NL"/>
              <a:t>Tweede niveau</a:t>
            </a:r>
          </a:p>
          <a:p>
            <a:pPr lvl="2"/>
            <a:r>
              <a:rPr lang="nl-NL" altLang="en-NL"/>
              <a:t>Derde niveau</a:t>
            </a:r>
          </a:p>
          <a:p>
            <a:pPr lvl="3"/>
            <a:r>
              <a:rPr lang="nl-NL" altLang="en-NL"/>
              <a:t>Vierde niveau</a:t>
            </a:r>
          </a:p>
          <a:p>
            <a:pPr lvl="4"/>
            <a:r>
              <a:rPr lang="nl-NL" altLang="en-NL"/>
              <a:t>Vijfde niveau</a:t>
            </a:r>
            <a:endParaRPr lang="en-US" alt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00668-9DF1-10CD-A1C9-AC2F8672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1BA55-C4F3-4838-9F9C-4049F7F09AB6}" type="datetimeFigureOut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88A036-42E4-8462-7D4F-262FBB897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0820F5-8737-0C89-F89E-7155F3CF0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B453E-AFBC-447C-8102-9D63553B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ekhzGqBt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Do's and Don'ts of Eating for Energy | HSS">
            <a:extLst>
              <a:ext uri="{FF2B5EF4-FFF2-40B4-BE49-F238E27FC236}">
                <a16:creationId xmlns:a16="http://schemas.microsoft.com/office/drawing/2014/main" id="{C7B6D2C5-084E-783F-8876-D50B20B0B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9091" r="32257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2705E9-4FA4-7B52-CB17-AADD175FDFC1}"/>
              </a:ext>
            </a:extLst>
          </p:cNvPr>
          <p:cNvSpPr txBox="1"/>
          <p:nvPr/>
        </p:nvSpPr>
        <p:spPr>
          <a:xfrm>
            <a:off x="481029" y="3473814"/>
            <a:ext cx="4023360" cy="879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nl-BE" sz="4800" dirty="0">
                <a:latin typeface="+mj-lt"/>
                <a:ea typeface="+mj-ea"/>
                <a:cs typeface="+mj-cs"/>
              </a:rPr>
              <a:t>Voedsel maken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8F6B97-1EA4-3374-4B12-9582DEF8EF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6423" y="4759104"/>
            <a:ext cx="2155760" cy="952500"/>
          </a:xfrm>
        </p:spPr>
        <p:txBody>
          <a:bodyPr/>
          <a:lstStyle/>
          <a:p>
            <a:r>
              <a:rPr lang="nl-BE" altLang="en-NL" sz="1600" dirty="0">
                <a:latin typeface="Arial" panose="020B0604020202020204" pitchFamily="34" charset="0"/>
                <a:cs typeface="Arial" panose="020B0604020202020204" pitchFamily="34" charset="0"/>
              </a:rPr>
              <a:t>1.4 Biologie voor jou</a:t>
            </a:r>
            <a:br>
              <a:rPr lang="nl-BE" altLang="en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en-NL" sz="1100" dirty="0">
                <a:latin typeface="Arial" panose="020B0604020202020204" pitchFamily="34" charset="0"/>
                <a:cs typeface="Arial" panose="020B0604020202020204" pitchFamily="34" charset="0"/>
              </a:rPr>
              <a:t>Leerjaar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49993-F149-A314-CC0C-53640CA4D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synthese - Lexikon der Biologie">
            <a:extLst>
              <a:ext uri="{FF2B5EF4-FFF2-40B4-BE49-F238E27FC236}">
                <a16:creationId xmlns:a16="http://schemas.microsoft.com/office/drawing/2014/main" id="{C69531B8-1D9E-1A30-C7AC-EF0EFC43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401F79-0B9F-AF63-148C-543BF57C6B1D}"/>
              </a:ext>
            </a:extLst>
          </p:cNvPr>
          <p:cNvSpPr/>
          <p:nvPr/>
        </p:nvSpPr>
        <p:spPr>
          <a:xfrm>
            <a:off x="3326389" y="2183764"/>
            <a:ext cx="5362575" cy="1724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E5A720-1F99-FDE6-EA26-2A37A2FAF09E}"/>
              </a:ext>
            </a:extLst>
          </p:cNvPr>
          <p:cNvSpPr txBox="1"/>
          <p:nvPr/>
        </p:nvSpPr>
        <p:spPr>
          <a:xfrm>
            <a:off x="3481504" y="2333712"/>
            <a:ext cx="501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Beschrijven dat door </a:t>
            </a:r>
            <a:r>
              <a:rPr lang="nl-NL" b="1" dirty="0">
                <a:latin typeface="+mj-lt"/>
              </a:rPr>
              <a:t>fotosynthese</a:t>
            </a:r>
            <a:r>
              <a:rPr lang="nl-NL" dirty="0">
                <a:latin typeface="+mj-lt"/>
              </a:rPr>
              <a:t> voedsel en zuurstof ontstaan voor dieren en mensen.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Aangeven welke delen van planten de mens gebruiken als </a:t>
            </a:r>
            <a:r>
              <a:rPr lang="nl-NL" b="1" dirty="0">
                <a:latin typeface="+mj-lt"/>
              </a:rPr>
              <a:t>voedsel</a:t>
            </a:r>
            <a:r>
              <a:rPr lang="nl-NL" dirty="0">
                <a:latin typeface="+mj-lt"/>
              </a:rPr>
              <a:t>.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59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ynthese - Lexikon der Biologie">
            <a:extLst>
              <a:ext uri="{FF2B5EF4-FFF2-40B4-BE49-F238E27FC236}">
                <a16:creationId xmlns:a16="http://schemas.microsoft.com/office/drawing/2014/main" id="{5BE21F56-0770-607B-B2D8-7D210E2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848046" y="383126"/>
            <a:ext cx="2199736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synthese - Lexikon der Biologie">
            <a:extLst>
              <a:ext uri="{FF2B5EF4-FFF2-40B4-BE49-F238E27FC236}">
                <a16:creationId xmlns:a16="http://schemas.microsoft.com/office/drawing/2014/main" id="{DAFCCE01-F68F-3A5D-721F-CEDA9D0B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0" y="-48529"/>
            <a:ext cx="12401424" cy="69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4432F6B7-70CE-7E4A-9CAA-B605F1305B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 descr="&quot;&quot;">
            <a:extLst>
              <a:ext uri="{FF2B5EF4-FFF2-40B4-BE49-F238E27FC236}">
                <a16:creationId xmlns:a16="http://schemas.microsoft.com/office/drawing/2014/main" id="{A771B031-E5C9-228D-EC77-E3C695EC5D8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4C1175-C685-02FD-AC24-088E6E60E688}"/>
                </a:ext>
              </a:extLst>
            </p:cNvPr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40A54A-7E5B-5F7C-8981-54693FB01441}"/>
                </a:ext>
              </a:extLst>
            </p:cNvPr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41A04F-119A-4BF5-BA2B-1315B36086F0}"/>
                </a:ext>
              </a:extLst>
            </p:cNvPr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339AA0-C967-63B5-F118-ABF809FD4E10}"/>
                </a:ext>
              </a:extLst>
            </p:cNvPr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75F1B2-8344-1C6C-4C34-4757A88C7140}"/>
              </a:ext>
            </a:extLst>
          </p:cNvPr>
          <p:cNvSpPr txBox="1">
            <a:spLocks/>
          </p:cNvSpPr>
          <p:nvPr/>
        </p:nvSpPr>
        <p:spPr>
          <a:xfrm>
            <a:off x="1189038" y="2832100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+mj-lt"/>
                <a:cs typeface="Arial" panose="020B060402020202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6632B94-5291-FE47-1602-47619C823FF0}"/>
              </a:ext>
            </a:extLst>
          </p:cNvPr>
          <p:cNvCxnSpPr>
            <a:cxnSpLocks/>
          </p:cNvCxnSpPr>
          <p:nvPr/>
        </p:nvCxnSpPr>
        <p:spPr>
          <a:xfrm>
            <a:off x="5815013" y="1741488"/>
            <a:ext cx="0" cy="274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kstvak 5">
            <a:extLst>
              <a:ext uri="{FF2B5EF4-FFF2-40B4-BE49-F238E27FC236}">
                <a16:creationId xmlns:a16="http://schemas.microsoft.com/office/drawing/2014/main" id="{50C2ED1F-4D05-5DA6-AC02-6E3307E0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109788"/>
            <a:ext cx="3511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+mj-lt"/>
                <a:cs typeface="Arial" panose="020B0604020202020204" pitchFamily="34" charset="0"/>
              </a:rPr>
              <a:t>Zelfstandig aan het huiswerk werken</a:t>
            </a:r>
          </a:p>
        </p:txBody>
      </p:sp>
      <p:pic>
        <p:nvPicPr>
          <p:cNvPr id="3" name="Picture 2" descr="Photosynthese - Lexikon der Biologie">
            <a:extLst>
              <a:ext uri="{FF2B5EF4-FFF2-40B4-BE49-F238E27FC236}">
                <a16:creationId xmlns:a16="http://schemas.microsoft.com/office/drawing/2014/main" id="{59CD1430-7865-E0CC-59A6-D74C4452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0" y="-69272"/>
            <a:ext cx="12438300" cy="69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synthese - Lexikon der Biologie">
            <a:extLst>
              <a:ext uri="{FF2B5EF4-FFF2-40B4-BE49-F238E27FC236}">
                <a16:creationId xmlns:a16="http://schemas.microsoft.com/office/drawing/2014/main" id="{51FAD1E7-EB9D-7FBA-227E-CC190938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16CDB6D-5B50-C3FF-DF3D-7BCFD9720C36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99D5DE3F-D425-C98D-041A-577CB402FC35}"/>
              </a:ext>
            </a:extLst>
          </p:cNvPr>
          <p:cNvSpPr/>
          <p:nvPr/>
        </p:nvSpPr>
        <p:spPr>
          <a:xfrm>
            <a:off x="3738563" y="2350009"/>
            <a:ext cx="6813613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3076" name="Tekstvak 5">
            <a:extLst>
              <a:ext uri="{FF2B5EF4-FFF2-40B4-BE49-F238E27FC236}">
                <a16:creationId xmlns:a16="http://schemas.microsoft.com/office/drawing/2014/main" id="{911CAE3B-E899-24DF-AE73-166021D9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+mj-lt"/>
                <a:cs typeface="Arial" panose="020B060402020202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+mj-lt"/>
                <a:cs typeface="Arial" panose="020B0604020202020204" pitchFamily="34" charset="0"/>
              </a:rPr>
              <a:t>1.3 De mens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226855-9080-4311-CC0B-C96E09DBED27}"/>
              </a:ext>
            </a:extLst>
          </p:cNvPr>
          <p:cNvSpPr txBox="1"/>
          <p:nvPr/>
        </p:nvSpPr>
        <p:spPr>
          <a:xfrm>
            <a:off x="5246633" y="2448801"/>
            <a:ext cx="5488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Je hebt geleerd..</a:t>
            </a:r>
          </a:p>
          <a:p>
            <a:pPr marL="342900" indent="-342900">
              <a:buAutoNum type="arabicPeriod"/>
            </a:pPr>
            <a:r>
              <a:rPr lang="nl-NL" sz="2000" dirty="0">
                <a:latin typeface="+mj-lt"/>
              </a:rPr>
              <a:t>De verschillende soorten </a:t>
            </a:r>
            <a:r>
              <a:rPr lang="nl-NL" sz="2000" b="1" dirty="0">
                <a:latin typeface="+mj-lt"/>
              </a:rPr>
              <a:t>ontwikkeling</a:t>
            </a:r>
            <a:r>
              <a:rPr lang="nl-NL" sz="2000" dirty="0">
                <a:latin typeface="+mj-lt"/>
              </a:rPr>
              <a:t> bij de mens te noemen.</a:t>
            </a:r>
          </a:p>
          <a:p>
            <a:pPr marL="342900" indent="-342900">
              <a:buAutoNum type="arabicPeriod"/>
            </a:pPr>
            <a:r>
              <a:rPr lang="nl-NL" sz="2000" dirty="0">
                <a:latin typeface="+mj-lt"/>
              </a:rPr>
              <a:t>De </a:t>
            </a:r>
            <a:r>
              <a:rPr lang="nl-NL" sz="2000" b="1" dirty="0">
                <a:latin typeface="+mj-lt"/>
              </a:rPr>
              <a:t>levensfasen</a:t>
            </a:r>
            <a:r>
              <a:rPr lang="nl-NL" sz="2000" dirty="0">
                <a:latin typeface="+mj-lt"/>
              </a:rPr>
              <a:t> van de mens noemen met de daarbij horende </a:t>
            </a:r>
            <a:r>
              <a:rPr lang="nl-NL" sz="2000" b="1" dirty="0">
                <a:latin typeface="+mj-lt"/>
              </a:rPr>
              <a:t>leeftijden</a:t>
            </a:r>
            <a:r>
              <a:rPr lang="nl-NL" sz="2000" dirty="0">
                <a:latin typeface="+mj-lt"/>
              </a:rPr>
              <a:t>.</a:t>
            </a:r>
            <a:endParaRPr lang="nl-BE" sz="20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B8B24F-C2CC-94FB-B81B-628B0147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00" y="2805398"/>
            <a:ext cx="1063753" cy="10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synthese - Lexikon der Biologie">
            <a:extLst>
              <a:ext uri="{FF2B5EF4-FFF2-40B4-BE49-F238E27FC236}">
                <a16:creationId xmlns:a16="http://schemas.microsoft.com/office/drawing/2014/main" id="{C69531B8-1D9E-1A30-C7AC-EF0EFC43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401F79-0B9F-AF63-148C-543BF57C6B1D}"/>
              </a:ext>
            </a:extLst>
          </p:cNvPr>
          <p:cNvSpPr/>
          <p:nvPr/>
        </p:nvSpPr>
        <p:spPr>
          <a:xfrm>
            <a:off x="3326389" y="2183764"/>
            <a:ext cx="5362575" cy="1724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E5A720-1F99-FDE6-EA26-2A37A2FAF09E}"/>
              </a:ext>
            </a:extLst>
          </p:cNvPr>
          <p:cNvSpPr txBox="1"/>
          <p:nvPr/>
        </p:nvSpPr>
        <p:spPr>
          <a:xfrm>
            <a:off x="3481504" y="2333712"/>
            <a:ext cx="501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leert..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Beschrijven dat door </a:t>
            </a:r>
            <a:r>
              <a:rPr lang="nl-NL" b="1" dirty="0">
                <a:latin typeface="+mj-lt"/>
              </a:rPr>
              <a:t>fotosynthese</a:t>
            </a:r>
            <a:r>
              <a:rPr lang="nl-NL" dirty="0">
                <a:latin typeface="+mj-lt"/>
              </a:rPr>
              <a:t> voedsel en zuurstof ontstaan voor dieren en mensen.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Aangeven welke delen van planten de mens gebruiken als </a:t>
            </a:r>
            <a:r>
              <a:rPr lang="nl-NL" b="1" dirty="0">
                <a:latin typeface="+mj-lt"/>
              </a:rPr>
              <a:t>voedsel</a:t>
            </a:r>
            <a:r>
              <a:rPr lang="nl-NL" dirty="0">
                <a:latin typeface="+mj-lt"/>
              </a:rPr>
              <a:t>.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37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synthese - Lexikon der Biologie">
            <a:extLst>
              <a:ext uri="{FF2B5EF4-FFF2-40B4-BE49-F238E27FC236}">
                <a16:creationId xmlns:a16="http://schemas.microsoft.com/office/drawing/2014/main" id="{EB9ED8D2-EA6F-9AE3-FCE8-AA3A229F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business man cartoon vector - free business man cartoon">
            <a:extLst>
              <a:ext uri="{FF2B5EF4-FFF2-40B4-BE49-F238E27FC236}">
                <a16:creationId xmlns:a16="http://schemas.microsoft.com/office/drawing/2014/main" id="{54598499-80F5-3B5A-EDA4-76D3879C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10" y="201223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links 4">
            <a:extLst>
              <a:ext uri="{FF2B5EF4-FFF2-40B4-BE49-F238E27FC236}">
                <a16:creationId xmlns:a16="http://schemas.microsoft.com/office/drawing/2014/main" id="{26F9FC79-C10D-0F86-F168-0DFF4F29F7AA}"/>
              </a:ext>
            </a:extLst>
          </p:cNvPr>
          <p:cNvSpPr/>
          <p:nvPr/>
        </p:nvSpPr>
        <p:spPr>
          <a:xfrm>
            <a:off x="3153485" y="3595918"/>
            <a:ext cx="1818968" cy="2458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Oxygen - Is it Really Your Friend? - Control Equipment">
            <a:extLst>
              <a:ext uri="{FF2B5EF4-FFF2-40B4-BE49-F238E27FC236}">
                <a16:creationId xmlns:a16="http://schemas.microsoft.com/office/drawing/2014/main" id="{D31C76D5-A7CA-83B8-C88D-1A8CCEEE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3" y="3221677"/>
            <a:ext cx="2015144" cy="12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lk broodbeleg staat in de Schijf van Vijf?">
            <a:extLst>
              <a:ext uri="{FF2B5EF4-FFF2-40B4-BE49-F238E27FC236}">
                <a16:creationId xmlns:a16="http://schemas.microsoft.com/office/drawing/2014/main" id="{EBAFFA35-522A-E8BF-50EA-33B8BFE06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11933"/>
          <a:stretch/>
        </p:blipFill>
        <p:spPr bwMode="auto">
          <a:xfrm>
            <a:off x="8968551" y="3000374"/>
            <a:ext cx="2359742" cy="16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1A76B6D7-AC9C-C571-75A9-575F04DE10BF}"/>
              </a:ext>
            </a:extLst>
          </p:cNvPr>
          <p:cNvSpPr/>
          <p:nvPr/>
        </p:nvSpPr>
        <p:spPr>
          <a:xfrm>
            <a:off x="6974032" y="3603829"/>
            <a:ext cx="1723744" cy="2458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3CE573-F26D-B4B7-405A-BCE56A5300A4}"/>
              </a:ext>
            </a:extLst>
          </p:cNvPr>
          <p:cNvSpPr txBox="1"/>
          <p:nvPr/>
        </p:nvSpPr>
        <p:spPr>
          <a:xfrm>
            <a:off x="1174658" y="4601482"/>
            <a:ext cx="18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Zuurstof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AC2A0D-D84C-A233-7CC4-81D19D829CB3}"/>
              </a:ext>
            </a:extLst>
          </p:cNvPr>
          <p:cNvSpPr txBox="1"/>
          <p:nvPr/>
        </p:nvSpPr>
        <p:spPr>
          <a:xfrm>
            <a:off x="9299362" y="4792975"/>
            <a:ext cx="18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Voedingsstoffen</a:t>
            </a:r>
          </a:p>
          <a:p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00A3FA-8BE0-B934-FC0C-C309D8A8836F}"/>
              </a:ext>
            </a:extLst>
          </p:cNvPr>
          <p:cNvSpPr txBox="1"/>
          <p:nvPr/>
        </p:nvSpPr>
        <p:spPr>
          <a:xfrm>
            <a:off x="902483" y="5731955"/>
            <a:ext cx="9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Voedingsstoffen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nl-BE" dirty="0">
                <a:latin typeface="+mj-lt"/>
              </a:rPr>
              <a:t>stoffen die nodig zijn voor groei en ontwikkeling van je lichaam (afkomstig uit voedsel)</a:t>
            </a:r>
            <a:endParaRPr lang="nl-BE" b="1" dirty="0">
              <a:latin typeface="+mj-lt"/>
            </a:endParaRPr>
          </a:p>
          <a:p>
            <a:endParaRPr lang="nl-BE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AB87785-E8C2-1480-1268-51C3BFDF1D23}"/>
              </a:ext>
            </a:extLst>
          </p:cNvPr>
          <p:cNvSpPr/>
          <p:nvPr/>
        </p:nvSpPr>
        <p:spPr>
          <a:xfrm>
            <a:off x="4193710" y="383126"/>
            <a:ext cx="3429000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BA5BA666-A3AF-B707-193F-141316BB55DB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Stoffen en energie </a:t>
            </a:r>
          </a:p>
        </p:txBody>
      </p:sp>
    </p:spTree>
    <p:extLst>
      <p:ext uri="{BB962C8B-B14F-4D97-AF65-F5344CB8AC3E}">
        <p14:creationId xmlns:p14="http://schemas.microsoft.com/office/powerpoint/2010/main" val="4020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synthese - Lexikon der Biologie">
            <a:extLst>
              <a:ext uri="{FF2B5EF4-FFF2-40B4-BE49-F238E27FC236}">
                <a16:creationId xmlns:a16="http://schemas.microsoft.com/office/drawing/2014/main" id="{D385DC0F-F2EB-B02A-39CA-72C1E499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FCA2B55-8D8B-445C-45C6-33D5AD8C49AA}"/>
              </a:ext>
            </a:extLst>
          </p:cNvPr>
          <p:cNvSpPr txBox="1"/>
          <p:nvPr/>
        </p:nvSpPr>
        <p:spPr>
          <a:xfrm>
            <a:off x="1661651" y="1582994"/>
            <a:ext cx="903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Fotosynthese</a:t>
            </a:r>
            <a:r>
              <a:rPr lang="nl-BE" dirty="0">
                <a:solidFill>
                  <a:srgbClr val="00B050"/>
                </a:solidFill>
                <a:latin typeface="+mj-lt"/>
              </a:rPr>
              <a:t>: </a:t>
            </a:r>
            <a:r>
              <a:rPr lang="nl-BE" dirty="0">
                <a:latin typeface="+mj-lt"/>
              </a:rPr>
              <a:t>het proces waarbij een plant glucose maakt met behulp van energie uit licht.</a:t>
            </a:r>
          </a:p>
          <a:p>
            <a:br>
              <a:rPr lang="nl-BE" b="1" dirty="0">
                <a:solidFill>
                  <a:srgbClr val="00B050"/>
                </a:solidFill>
                <a:latin typeface="+mj-lt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Waar vind fotosynthese plaats</a:t>
            </a:r>
            <a:r>
              <a:rPr lang="nl-BE" dirty="0">
                <a:latin typeface="+mj-lt"/>
              </a:rPr>
              <a:t>: </a:t>
            </a:r>
            <a:endParaRPr lang="nl-BE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CE289B-E93E-14CE-9BB6-5D78C0EC32AA}"/>
              </a:ext>
            </a:extLst>
          </p:cNvPr>
          <p:cNvSpPr txBox="1"/>
          <p:nvPr/>
        </p:nvSpPr>
        <p:spPr>
          <a:xfrm>
            <a:off x="4532671" y="2136992"/>
            <a:ext cx="4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Alle groene delen van de plant.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866C30C-B370-2267-4EAD-0468B610D5C1}"/>
              </a:ext>
            </a:extLst>
          </p:cNvPr>
          <p:cNvSpPr/>
          <p:nvPr/>
        </p:nvSpPr>
        <p:spPr>
          <a:xfrm>
            <a:off x="1538748" y="2835167"/>
            <a:ext cx="9114504" cy="5772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tx1"/>
                </a:solidFill>
              </a:rPr>
              <a:t>Koolstofdioxide (CO2) + water (H</a:t>
            </a:r>
            <a:r>
              <a:rPr lang="nl-BE" sz="1200" dirty="0">
                <a:solidFill>
                  <a:schemeClr val="tx1"/>
                </a:solidFill>
              </a:rPr>
              <a:t>2</a:t>
            </a:r>
            <a:r>
              <a:rPr lang="nl-BE" dirty="0">
                <a:solidFill>
                  <a:schemeClr val="tx1"/>
                </a:solidFill>
              </a:rPr>
              <a:t>O) + Energie uit licht 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 Glucose (C6H12O6) + Zuurstof (O2)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Rechthoek: afgeronde hoeken 3">
            <a:extLst>
              <a:ext uri="{FF2B5EF4-FFF2-40B4-BE49-F238E27FC236}">
                <a16:creationId xmlns:a16="http://schemas.microsoft.com/office/drawing/2014/main" id="{08C6F57A-B712-EE67-3354-2B2BF4A3D414}"/>
              </a:ext>
            </a:extLst>
          </p:cNvPr>
          <p:cNvSpPr/>
          <p:nvPr/>
        </p:nvSpPr>
        <p:spPr>
          <a:xfrm>
            <a:off x="4608576" y="383126"/>
            <a:ext cx="2679192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5FF502DF-5343-B7FC-C55A-469A23092B7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Fotosynthese </a:t>
            </a:r>
          </a:p>
        </p:txBody>
      </p:sp>
    </p:spTree>
    <p:extLst>
      <p:ext uri="{BB962C8B-B14F-4D97-AF65-F5344CB8AC3E}">
        <p14:creationId xmlns:p14="http://schemas.microsoft.com/office/powerpoint/2010/main" val="38678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Plant Free PNG Images, Potted Plant, Cartoon Plant Images - Free  Transparent PNG Logos">
            <a:extLst>
              <a:ext uri="{FF2B5EF4-FFF2-40B4-BE49-F238E27FC236}">
                <a16:creationId xmlns:a16="http://schemas.microsoft.com/office/drawing/2014/main" id="{5F2440E0-8776-5E44-015A-BCFA4118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7" y="2121736"/>
            <a:ext cx="3355753" cy="43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622026C-1379-1A32-0155-863461FC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44" y="512916"/>
            <a:ext cx="595471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br>
              <a:rPr lang="nl-BE" altLang="en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BE" altLang="en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Download Sun Png Clipart HQ PNG Image | FreePNGImg">
            <a:extLst>
              <a:ext uri="{FF2B5EF4-FFF2-40B4-BE49-F238E27FC236}">
                <a16:creationId xmlns:a16="http://schemas.microsoft.com/office/drawing/2014/main" id="{08F9F7DE-7EAD-5383-502A-1DD5E8BC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37" y="279612"/>
            <a:ext cx="2148348" cy="21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EB33D086-52B2-5003-79D4-6EE1D744FC2B}"/>
              </a:ext>
            </a:extLst>
          </p:cNvPr>
          <p:cNvSpPr/>
          <p:nvPr/>
        </p:nvSpPr>
        <p:spPr>
          <a:xfrm rot="3739837">
            <a:off x="7101329" y="1491535"/>
            <a:ext cx="208087" cy="162009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AA27BE-B1C9-0030-7A14-ED86232BEB82}"/>
              </a:ext>
            </a:extLst>
          </p:cNvPr>
          <p:cNvSpPr txBox="1"/>
          <p:nvPr/>
        </p:nvSpPr>
        <p:spPr>
          <a:xfrm rot="19905170">
            <a:off x="6542912" y="1669164"/>
            <a:ext cx="142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Zonlicht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00D969F-0C94-5E2B-F292-613FBFFB4A6B}"/>
              </a:ext>
            </a:extLst>
          </p:cNvPr>
          <p:cNvSpPr txBox="1"/>
          <p:nvPr/>
        </p:nvSpPr>
        <p:spPr>
          <a:xfrm rot="1377436">
            <a:off x="3708135" y="5389764"/>
            <a:ext cx="10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Water</a:t>
            </a:r>
          </a:p>
        </p:txBody>
      </p:sp>
      <p:pic>
        <p:nvPicPr>
          <p:cNvPr id="1046" name="Picture 22" descr="Water Drop PNG, Water Drop Transparent Background - FreeIconsPNG">
            <a:extLst>
              <a:ext uri="{FF2B5EF4-FFF2-40B4-BE49-F238E27FC236}">
                <a16:creationId xmlns:a16="http://schemas.microsoft.com/office/drawing/2014/main" id="{4005381C-2D48-C634-7976-DAFD0B03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46" y="4218265"/>
            <a:ext cx="187807" cy="3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Water Drop PNG, Water Drop Transparent Background - FreeIconsPNG">
            <a:extLst>
              <a:ext uri="{FF2B5EF4-FFF2-40B4-BE49-F238E27FC236}">
                <a16:creationId xmlns:a16="http://schemas.microsoft.com/office/drawing/2014/main" id="{30F3ED62-0C7D-3FE2-4E2D-B36044F6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49" y="4431146"/>
            <a:ext cx="187807" cy="3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Water Drop PNG, Water Drop Transparent Background - FreeIconsPNG">
            <a:extLst>
              <a:ext uri="{FF2B5EF4-FFF2-40B4-BE49-F238E27FC236}">
                <a16:creationId xmlns:a16="http://schemas.microsoft.com/office/drawing/2014/main" id="{007D1C45-E51D-CBB1-EBFF-19021E47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92" y="4618371"/>
            <a:ext cx="187807" cy="3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reen basics gieter 10ltr living black - elho® - Give room to nature">
            <a:extLst>
              <a:ext uri="{FF2B5EF4-FFF2-40B4-BE49-F238E27FC236}">
                <a16:creationId xmlns:a16="http://schemas.microsoft.com/office/drawing/2014/main" id="{C3EB5373-A28A-EE02-91A3-BF98F176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995">
            <a:off x="1751326" y="3429257"/>
            <a:ext cx="2482645" cy="24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DF9B3B2D-16ED-CFC5-53C3-FD5D70488ECF}"/>
              </a:ext>
            </a:extLst>
          </p:cNvPr>
          <p:cNvSpPr/>
          <p:nvPr/>
        </p:nvSpPr>
        <p:spPr>
          <a:xfrm rot="1413147">
            <a:off x="3773753" y="5107996"/>
            <a:ext cx="1044286" cy="1757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0" name="Picture 26" descr="Clouds PNG, Clouds Transparent Background - FreeIconsPNG">
            <a:extLst>
              <a:ext uri="{FF2B5EF4-FFF2-40B4-BE49-F238E27FC236}">
                <a16:creationId xmlns:a16="http://schemas.microsoft.com/office/drawing/2014/main" id="{623FCDF4-8B26-ADFF-4B3C-7F662B21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45">
            <a:off x="8833221" y="2394560"/>
            <a:ext cx="1550009" cy="10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laag 10">
            <a:extLst>
              <a:ext uri="{FF2B5EF4-FFF2-40B4-BE49-F238E27FC236}">
                <a16:creationId xmlns:a16="http://schemas.microsoft.com/office/drawing/2014/main" id="{E08200F8-D7CD-E540-2752-86418A0DC7B4}"/>
              </a:ext>
            </a:extLst>
          </p:cNvPr>
          <p:cNvSpPr/>
          <p:nvPr/>
        </p:nvSpPr>
        <p:spPr>
          <a:xfrm rot="4547312">
            <a:off x="8303932" y="2515344"/>
            <a:ext cx="208087" cy="162009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886656D-E878-E8F1-B755-16E8D3611BF6}"/>
              </a:ext>
            </a:extLst>
          </p:cNvPr>
          <p:cNvSpPr txBox="1"/>
          <p:nvPr/>
        </p:nvSpPr>
        <p:spPr>
          <a:xfrm rot="20670751">
            <a:off x="7520644" y="3422599"/>
            <a:ext cx="193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Koolstofdioxide (CO</a:t>
            </a:r>
            <a:r>
              <a:rPr lang="nl-BE" sz="1100" dirty="0"/>
              <a:t>2</a:t>
            </a:r>
            <a:r>
              <a:rPr lang="nl-BE" dirty="0"/>
              <a:t>)</a:t>
            </a:r>
          </a:p>
        </p:txBody>
      </p:sp>
      <p:pic>
        <p:nvPicPr>
          <p:cNvPr id="1052" name="Picture 28" descr="Bubbles PNG Images, Bubble Transparent Background Soap Bubbles Images -  Free Transparent PNG Logos">
            <a:extLst>
              <a:ext uri="{FF2B5EF4-FFF2-40B4-BE49-F238E27FC236}">
                <a16:creationId xmlns:a16="http://schemas.microsoft.com/office/drawing/2014/main" id="{07553412-4664-98BE-5878-702D6794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68" y="695196"/>
            <a:ext cx="1459952" cy="14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jl: omlaag 12">
            <a:extLst>
              <a:ext uri="{FF2B5EF4-FFF2-40B4-BE49-F238E27FC236}">
                <a16:creationId xmlns:a16="http://schemas.microsoft.com/office/drawing/2014/main" id="{8609C4AD-0CA8-0D5D-FE47-F4DBCC8BD525}"/>
              </a:ext>
            </a:extLst>
          </p:cNvPr>
          <p:cNvSpPr/>
          <p:nvPr/>
        </p:nvSpPr>
        <p:spPr>
          <a:xfrm rot="8139881">
            <a:off x="4047950" y="2135422"/>
            <a:ext cx="146799" cy="11660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EB437AE-9BC1-5217-C1E7-27EBEDD13E2B}"/>
              </a:ext>
            </a:extLst>
          </p:cNvPr>
          <p:cNvSpPr txBox="1"/>
          <p:nvPr/>
        </p:nvSpPr>
        <p:spPr>
          <a:xfrm rot="2818370">
            <a:off x="3638020" y="2572929"/>
            <a:ext cx="193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Zuurstof (O</a:t>
            </a:r>
            <a:r>
              <a:rPr lang="nl-BE" sz="1100" dirty="0"/>
              <a:t>2</a:t>
            </a:r>
            <a:r>
              <a:rPr lang="nl-BE" dirty="0"/>
              <a:t>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4A40E87-2903-C250-9784-83972EB443B2}"/>
              </a:ext>
            </a:extLst>
          </p:cNvPr>
          <p:cNvSpPr txBox="1"/>
          <p:nvPr/>
        </p:nvSpPr>
        <p:spPr>
          <a:xfrm rot="951417">
            <a:off x="6414966" y="4604319"/>
            <a:ext cx="193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Glucose</a:t>
            </a:r>
          </a:p>
        </p:txBody>
      </p:sp>
      <p:sp>
        <p:nvSpPr>
          <p:cNvPr id="18" name="Pijl: gekromd omhoog 17">
            <a:extLst>
              <a:ext uri="{FF2B5EF4-FFF2-40B4-BE49-F238E27FC236}">
                <a16:creationId xmlns:a16="http://schemas.microsoft.com/office/drawing/2014/main" id="{5456C53B-89F0-AF9F-C8BE-5372EC0A8F73}"/>
              </a:ext>
            </a:extLst>
          </p:cNvPr>
          <p:cNvSpPr/>
          <p:nvPr/>
        </p:nvSpPr>
        <p:spPr>
          <a:xfrm rot="16375960">
            <a:off x="5766078" y="3973914"/>
            <a:ext cx="777649" cy="710071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721D4AE-B037-7B5E-3B22-ECBB360A96A0}"/>
              </a:ext>
            </a:extLst>
          </p:cNvPr>
          <p:cNvSpPr txBox="1"/>
          <p:nvPr/>
        </p:nvSpPr>
        <p:spPr>
          <a:xfrm>
            <a:off x="9211783" y="5125092"/>
            <a:ext cx="266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Functie glucose</a:t>
            </a:r>
            <a:br>
              <a:rPr lang="nl-BE" dirty="0"/>
            </a:br>
            <a:r>
              <a:rPr lang="nl-BE" dirty="0"/>
              <a:t>- Groei plant</a:t>
            </a:r>
          </a:p>
          <a:p>
            <a:r>
              <a:rPr lang="nl-BE" dirty="0"/>
              <a:t>- Nieuwe delen maken</a:t>
            </a:r>
          </a:p>
        </p:txBody>
      </p:sp>
      <p:sp>
        <p:nvSpPr>
          <p:cNvPr id="2" name="Rechthoek: afgeronde hoeken 3">
            <a:extLst>
              <a:ext uri="{FF2B5EF4-FFF2-40B4-BE49-F238E27FC236}">
                <a16:creationId xmlns:a16="http://schemas.microsoft.com/office/drawing/2014/main" id="{75C3ABBB-B8FD-E1CF-7D00-7142FF8C4336}"/>
              </a:ext>
            </a:extLst>
          </p:cNvPr>
          <p:cNvSpPr/>
          <p:nvPr/>
        </p:nvSpPr>
        <p:spPr>
          <a:xfrm>
            <a:off x="4611765" y="383126"/>
            <a:ext cx="2648571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7D381160-2922-7EE4-3EAF-B5081AE34556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Fotosynthese </a:t>
            </a:r>
          </a:p>
        </p:txBody>
      </p:sp>
    </p:spTree>
    <p:extLst>
      <p:ext uri="{BB962C8B-B14F-4D97-AF65-F5344CB8AC3E}">
        <p14:creationId xmlns:p14="http://schemas.microsoft.com/office/powerpoint/2010/main" val="79591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synthese - Lexikon der Biologie">
            <a:extLst>
              <a:ext uri="{FF2B5EF4-FFF2-40B4-BE49-F238E27FC236}">
                <a16:creationId xmlns:a16="http://schemas.microsoft.com/office/drawing/2014/main" id="{D385DC0F-F2EB-B02A-39CA-72C1E499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BAC18AB-72B9-0F3C-1328-12AE043CDE20}"/>
              </a:ext>
            </a:extLst>
          </p:cNvPr>
          <p:cNvSpPr txBox="1"/>
          <p:nvPr/>
        </p:nvSpPr>
        <p:spPr>
          <a:xfrm>
            <a:off x="3239729" y="26314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https://www.youtube.com/watch?v=UZekhzGqBt0</a:t>
            </a:r>
            <a:endParaRPr lang="en-US" dirty="0"/>
          </a:p>
          <a:p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7853CEE-2156-1D66-07D1-643466463E10}"/>
              </a:ext>
            </a:extLst>
          </p:cNvPr>
          <p:cNvSpPr txBox="1"/>
          <p:nvPr/>
        </p:nvSpPr>
        <p:spPr>
          <a:xfrm>
            <a:off x="1415845" y="3903406"/>
            <a:ext cx="974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Wat heb je </a:t>
            </a:r>
            <a:r>
              <a:rPr lang="nl-BE" sz="3200" dirty="0">
                <a:solidFill>
                  <a:srgbClr val="FF0000"/>
                </a:solidFill>
              </a:rPr>
              <a:t>nodig</a:t>
            </a:r>
            <a:r>
              <a:rPr lang="nl-BE" sz="3200" dirty="0"/>
              <a:t> en wat </a:t>
            </a:r>
            <a:r>
              <a:rPr lang="nl-BE" sz="3200" dirty="0">
                <a:solidFill>
                  <a:srgbClr val="FF0000"/>
                </a:solidFill>
              </a:rPr>
              <a:t>ontstaat</a:t>
            </a:r>
            <a:r>
              <a:rPr lang="nl-BE" sz="3200" dirty="0"/>
              <a:t> bij fotosynthese?</a:t>
            </a:r>
          </a:p>
        </p:txBody>
      </p:sp>
    </p:spTree>
    <p:extLst>
      <p:ext uri="{BB962C8B-B14F-4D97-AF65-F5344CB8AC3E}">
        <p14:creationId xmlns:p14="http://schemas.microsoft.com/office/powerpoint/2010/main" val="114781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synthese - Lexikon der Biologie">
            <a:extLst>
              <a:ext uri="{FF2B5EF4-FFF2-40B4-BE49-F238E27FC236}">
                <a16:creationId xmlns:a16="http://schemas.microsoft.com/office/drawing/2014/main" id="{A9FDB87B-B91C-4CCC-C514-52E2AFAF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57B480D-69D0-0226-B7E8-E06298CAAD8D}"/>
              </a:ext>
            </a:extLst>
          </p:cNvPr>
          <p:cNvSpPr txBox="1"/>
          <p:nvPr/>
        </p:nvSpPr>
        <p:spPr>
          <a:xfrm>
            <a:off x="1863214" y="1204773"/>
            <a:ext cx="11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Vruchten</a:t>
            </a:r>
          </a:p>
        </p:txBody>
      </p:sp>
      <p:pic>
        <p:nvPicPr>
          <p:cNvPr id="1026" name="Picture 2" descr="Fruit Clipart Images PNG Free Download - Free Transparent PNG Logos">
            <a:extLst>
              <a:ext uri="{FF2B5EF4-FFF2-40B4-BE49-F238E27FC236}">
                <a16:creationId xmlns:a16="http://schemas.microsoft.com/office/drawing/2014/main" id="{0FB9502B-4B67-0A1B-E9FB-07E68F19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6" y="1389439"/>
            <a:ext cx="4481666" cy="12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89FFF18-7D78-116D-6648-BA93D57D6BCA}"/>
              </a:ext>
            </a:extLst>
          </p:cNvPr>
          <p:cNvSpPr txBox="1"/>
          <p:nvPr/>
        </p:nvSpPr>
        <p:spPr>
          <a:xfrm>
            <a:off x="1919750" y="3008546"/>
            <a:ext cx="11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Zaden</a:t>
            </a:r>
          </a:p>
        </p:txBody>
      </p:sp>
      <p:pic>
        <p:nvPicPr>
          <p:cNvPr id="1028" name="Picture 4" descr="Sticker Granen -, tarwe, gerst, gierst, rogge, rijst, maïs en haver -  PIXERS.NL">
            <a:extLst>
              <a:ext uri="{FF2B5EF4-FFF2-40B4-BE49-F238E27FC236}">
                <a16:creationId xmlns:a16="http://schemas.microsoft.com/office/drawing/2014/main" id="{FE6FDE86-C8F7-DBAB-B503-56789E50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3" y="3377878"/>
            <a:ext cx="2130400" cy="31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2B9504D-553B-AA07-C456-12B57A8C30AE}"/>
              </a:ext>
            </a:extLst>
          </p:cNvPr>
          <p:cNvSpPr txBox="1"/>
          <p:nvPr/>
        </p:nvSpPr>
        <p:spPr>
          <a:xfrm>
            <a:off x="9397182" y="1389439"/>
            <a:ext cx="11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wortels</a:t>
            </a:r>
          </a:p>
        </p:txBody>
      </p:sp>
      <p:pic>
        <p:nvPicPr>
          <p:cNvPr id="1032" name="Picture 8" descr="Organisch groen sla PNG-bestand | PNG Mart">
            <a:extLst>
              <a:ext uri="{FF2B5EF4-FFF2-40B4-BE49-F238E27FC236}">
                <a16:creationId xmlns:a16="http://schemas.microsoft.com/office/drawing/2014/main" id="{3B0901FF-2E9D-7690-2E3F-6F8EEC48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48" y="3193212"/>
            <a:ext cx="2857393" cy="19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9515EFA-F09C-A70B-4636-5539E8CE9710}"/>
              </a:ext>
            </a:extLst>
          </p:cNvPr>
          <p:cNvSpPr txBox="1"/>
          <p:nvPr/>
        </p:nvSpPr>
        <p:spPr>
          <a:xfrm>
            <a:off x="5949747" y="2638902"/>
            <a:ext cx="11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Blad</a:t>
            </a:r>
          </a:p>
        </p:txBody>
      </p:sp>
      <p:pic>
        <p:nvPicPr>
          <p:cNvPr id="1034" name="Picture 10" descr="Pastinaak">
            <a:extLst>
              <a:ext uri="{FF2B5EF4-FFF2-40B4-BE49-F238E27FC236}">
                <a16:creationId xmlns:a16="http://schemas.microsoft.com/office/drawing/2014/main" id="{5B563B11-CBDE-9A30-E343-E92FE3F1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52" y="1057582"/>
            <a:ext cx="3988517" cy="26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ducten | Gebroerders Michiels">
            <a:extLst>
              <a:ext uri="{FF2B5EF4-FFF2-40B4-BE49-F238E27FC236}">
                <a16:creationId xmlns:a16="http://schemas.microsoft.com/office/drawing/2014/main" id="{573DC2CD-50D4-1504-2005-A51F6D17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87" y="5333484"/>
            <a:ext cx="4703045" cy="13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A84FD2A-68F7-7343-A676-9EC6419A19F5}"/>
              </a:ext>
            </a:extLst>
          </p:cNvPr>
          <p:cNvSpPr txBox="1"/>
          <p:nvPr/>
        </p:nvSpPr>
        <p:spPr>
          <a:xfrm>
            <a:off x="9044345" y="4793660"/>
            <a:ext cx="11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Stengels</a:t>
            </a:r>
          </a:p>
        </p:txBody>
      </p:sp>
      <p:sp>
        <p:nvSpPr>
          <p:cNvPr id="2" name="Rechthoek: afgeronde hoeken 3">
            <a:extLst>
              <a:ext uri="{FF2B5EF4-FFF2-40B4-BE49-F238E27FC236}">
                <a16:creationId xmlns:a16="http://schemas.microsoft.com/office/drawing/2014/main" id="{C29D9BC3-5871-A605-CB36-213D65365EAE}"/>
              </a:ext>
            </a:extLst>
          </p:cNvPr>
          <p:cNvSpPr/>
          <p:nvPr/>
        </p:nvSpPr>
        <p:spPr>
          <a:xfrm>
            <a:off x="3493008" y="383126"/>
            <a:ext cx="4928616" cy="67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F622B1F1-B43A-A6B7-8417-676F1E46DCD9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Eetbare delen van een plant </a:t>
            </a:r>
          </a:p>
        </p:txBody>
      </p:sp>
    </p:spTree>
    <p:extLst>
      <p:ext uri="{BB962C8B-B14F-4D97-AF65-F5344CB8AC3E}">
        <p14:creationId xmlns:p14="http://schemas.microsoft.com/office/powerpoint/2010/main" val="10611048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baets</dc:creator>
  <cp:lastModifiedBy>Mike baets</cp:lastModifiedBy>
  <cp:revision>10</cp:revision>
  <dcterms:created xsi:type="dcterms:W3CDTF">2022-10-14T08:32:32Z</dcterms:created>
  <dcterms:modified xsi:type="dcterms:W3CDTF">2024-09-08T15:22:47Z</dcterms:modified>
</cp:coreProperties>
</file>