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66" r:id="rId5"/>
    <p:sldId id="262" r:id="rId6"/>
    <p:sldId id="263" r:id="rId7"/>
    <p:sldId id="368" r:id="rId8"/>
    <p:sldId id="367" r:id="rId9"/>
    <p:sldId id="260" r:id="rId10"/>
  </p:sldIdLst>
  <p:sldSz cx="12192000" cy="6858000"/>
  <p:notesSz cx="6858000" cy="9144000"/>
  <p:defaultTextStyle>
    <a:defPPr>
      <a:defRPr lang="en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593881-EE5E-F107-DE1E-3FFB7A55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2575-54BC-44FE-BD7C-CA24C0A25BDE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7B68DA-58D6-DFE1-A141-2C16C4AB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97A6A-BBAD-10CD-7643-F7EEF5E0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911B-71E5-4897-AA73-4EBDF88E3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2E76C8-CCB3-7947-A6A1-AB3082BD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A3F8-826D-4AF8-ABAF-E57CE449399B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1B943B-0CA9-3323-FCE0-D82659B9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EBF912-6E46-0BD0-0404-0CF20AB9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F0AB-5DF1-4D03-BF8F-33A449391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7474F6-5E6B-63F6-F7AF-84CA742B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4D55-03E5-4693-8077-5731FC618B8C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21F129-963D-73CF-167F-D1C002B4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E16465-D819-461E-1E20-DFBCDD23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0A2F-A05C-4931-BA4E-562377094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0741E-EA01-B441-090A-9DDF1134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D0A4-E2AF-438D-A619-3BE63DAC6E8A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41B89-3E01-3320-D8D0-B14BCC1A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FE73A5-EA96-6C27-3265-3067DD72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A1BE-4815-4E46-836A-5A7CB9A8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2D1F2-ED91-3F54-97BC-7325D108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E4AC-7E3C-4612-80FC-F30F0BF6EFAD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73DCC5-2CBE-727B-07FA-FBCE80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B990FD-9022-69EB-B3D3-053C4BCB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0D5F-E25B-4C72-B5A9-C9CCE3D0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C0E5EF2-21C9-B5E9-9CC5-3A9F0FA2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DEAC-24A3-422D-8AB2-09080CF773CD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4B187E3-A8D5-B4DC-1D9D-7B58ACE2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DB7018C-99CB-0965-F877-044CCEE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E249-6AC6-4613-904E-93EC0E3C4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B6DA8CCB-C27C-7952-A3D9-A50E461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8A16-F51E-4987-8C34-05C4E24205CE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B6069F1-9660-A741-3E80-3FF18473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622C07D-7A1C-9721-B660-6D8689C0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4DA7-F9BF-4AE3-A4E3-5C9DCC22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6AC4548-39BF-B94F-F76F-88AD720A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9449-A1F9-4720-9FF0-0D19FA75960A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BB02509-C7D9-2F94-BCF8-E0408559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DCE693DC-0ABB-B374-E51A-CE54E841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8B60-34C3-459B-861D-27FA2E64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8FBE5D8-0516-4F69-D1AB-659AD709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C7D3-E457-492C-859A-F8FFC77AD443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BBD56C20-0C85-F412-16BC-FFB3206F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E646D5B-434E-8FFA-A265-4B1F6D63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5343-DC79-493C-B56F-70E16E101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8157D59-389C-6A7B-952D-9503FA74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A1D2-39CB-4C6D-9387-B96FD40851A9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64D99A9-97FF-780D-49FD-88BC5C46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CDBB92C-2933-B27A-70E6-92E89793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42F6-FF25-484E-8405-3B19EBB20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6D0D9F2-5012-69DE-FC94-DBEDFFE4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F149-AB77-4032-BBD4-9791B1150B80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FE4F0E4-3F06-C0D3-EA44-C71566CE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F0A94D9-79C5-C996-9266-4CA326CC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EAF4-7DB3-475C-9BE8-22973FFE7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1D36CAF5-5701-3594-27A1-3B61EFD42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NL"/>
              <a:t>Klik om stijl te bewerken</a:t>
            </a:r>
            <a:endParaRPr lang="en-US" altLang="en-NL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FDFE1FE0-5A59-358C-5124-3CC9F713F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NL"/>
              <a:t>Klikken om de tekststijl van het model te bewerken</a:t>
            </a:r>
          </a:p>
          <a:p>
            <a:pPr lvl="1"/>
            <a:r>
              <a:rPr lang="nl-NL" altLang="en-NL"/>
              <a:t>Tweede niveau</a:t>
            </a:r>
          </a:p>
          <a:p>
            <a:pPr lvl="2"/>
            <a:r>
              <a:rPr lang="nl-NL" altLang="en-NL"/>
              <a:t>Derde niveau</a:t>
            </a:r>
          </a:p>
          <a:p>
            <a:pPr lvl="3"/>
            <a:r>
              <a:rPr lang="nl-NL" altLang="en-NL"/>
              <a:t>Vierde niveau</a:t>
            </a:r>
          </a:p>
          <a:p>
            <a:pPr lvl="4"/>
            <a:r>
              <a:rPr lang="nl-NL" altLang="en-NL"/>
              <a:t>Vijfde niveau</a:t>
            </a:r>
            <a:endParaRPr lang="en-US" alt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7FB80-5832-B941-F6FF-8B194EA0A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D0C7C3-5D67-4D0B-A4E6-F29587E4D2B8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9AE876-DF6C-2FAD-0C41-9BBBD2C4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EB61AD-92C6-7749-022A-D766F6B4B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D39C0-D382-4C5D-B7EC-931F9A33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 descr="&quot;&quot;">
            <a:extLst>
              <a:ext uri="{FF2B5EF4-FFF2-40B4-BE49-F238E27FC236}">
                <a16:creationId xmlns:a16="http://schemas.microsoft.com/office/drawing/2014/main" id="{FB2768E4-5BD5-5264-460A-59787ED4C2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9" name="Rectangle 2058" descr="&quot;&quot;">
            <a:extLst>
              <a:ext uri="{FF2B5EF4-FFF2-40B4-BE49-F238E27FC236}">
                <a16:creationId xmlns:a16="http://schemas.microsoft.com/office/drawing/2014/main" id="{38CD0950-1E47-0E10-F59C-2E9CEB311A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7325" y="180975"/>
            <a:ext cx="11823700" cy="650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2" name="Picture 4" descr="Homo sapiens leefde al veel eerder dan gedacht'">
            <a:extLst>
              <a:ext uri="{FF2B5EF4-FFF2-40B4-BE49-F238E27FC236}">
                <a16:creationId xmlns:a16="http://schemas.microsoft.com/office/drawing/2014/main" id="{3EED5617-73A4-B3A3-6B05-FF251A2B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" b="19228"/>
          <a:stretch>
            <a:fillRect/>
          </a:stretch>
        </p:blipFill>
        <p:spPr bwMode="auto">
          <a:xfrm>
            <a:off x="276225" y="1303338"/>
            <a:ext cx="118173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261B314-810B-38CD-2B4F-E1BD59B14D37}"/>
              </a:ext>
            </a:extLst>
          </p:cNvPr>
          <p:cNvSpPr/>
          <p:nvPr/>
        </p:nvSpPr>
        <p:spPr>
          <a:xfrm>
            <a:off x="179388" y="88900"/>
            <a:ext cx="11831637" cy="1358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itel 1">
            <a:extLst>
              <a:ext uri="{FF2B5EF4-FFF2-40B4-BE49-F238E27FC236}">
                <a16:creationId xmlns:a16="http://schemas.microsoft.com/office/drawing/2014/main" id="{2FB41D1B-50CA-4FFA-5A99-5AD67A1B15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3325" y="-1588"/>
            <a:ext cx="9796463" cy="920751"/>
          </a:xfrm>
        </p:spPr>
        <p:txBody>
          <a:bodyPr/>
          <a:lstStyle/>
          <a:p>
            <a:r>
              <a:rPr lang="en-US" altLang="en-NL" sz="5200">
                <a:latin typeface="Arial" panose="020B0604020202020204" pitchFamily="34" charset="0"/>
                <a:cs typeface="Arial" panose="020B0604020202020204" pitchFamily="34" charset="0"/>
              </a:rPr>
              <a:t>De mens</a:t>
            </a:r>
          </a:p>
        </p:txBody>
      </p:sp>
      <p:sp>
        <p:nvSpPr>
          <p:cNvPr id="2055" name="Ondertitel 2">
            <a:extLst>
              <a:ext uri="{FF2B5EF4-FFF2-40B4-BE49-F238E27FC236}">
                <a16:creationId xmlns:a16="http://schemas.microsoft.com/office/drawing/2014/main" id="{E99CC4A7-BEA5-93A3-F719-8808B2B489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6975" y="876300"/>
            <a:ext cx="9794875" cy="952500"/>
          </a:xfrm>
        </p:spPr>
        <p:txBody>
          <a:bodyPr/>
          <a:lstStyle/>
          <a:p>
            <a:r>
              <a:rPr lang="nl-BE" altLang="en-NL" sz="1600" dirty="0">
                <a:latin typeface="Arial" panose="020B0604020202020204" pitchFamily="34" charset="0"/>
                <a:cs typeface="Arial" panose="020B0604020202020204" pitchFamily="34" charset="0"/>
              </a:rPr>
              <a:t>1.3 Biologie voor jou</a:t>
            </a:r>
            <a:br>
              <a:rPr lang="nl-BE" altLang="en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en-NL" sz="1100" dirty="0">
                <a:latin typeface="Arial" panose="020B0604020202020204" pitchFamily="34" charset="0"/>
                <a:cs typeface="Arial" panose="020B0604020202020204" pitchFamily="34" charset="0"/>
              </a:rPr>
              <a:t>Leerjaar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5BBB9-88BE-84DA-FE2B-C7037FC3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F8FAC3FB-1571-8680-C832-54CAC091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600;p28">
            <a:extLst>
              <a:ext uri="{FF2B5EF4-FFF2-40B4-BE49-F238E27FC236}">
                <a16:creationId xmlns:a16="http://schemas.microsoft.com/office/drawing/2014/main" id="{E7F9E188-E242-7DAC-38D6-B9181B845F79}"/>
              </a:ext>
            </a:extLst>
          </p:cNvPr>
          <p:cNvSpPr txBox="1">
            <a:spLocks/>
          </p:cNvSpPr>
          <p:nvPr/>
        </p:nvSpPr>
        <p:spPr>
          <a:xfrm>
            <a:off x="-993775" y="2971800"/>
            <a:ext cx="7691438" cy="457200"/>
          </a:xfrm>
          <a:prstGeom prst="rect">
            <a:avLst/>
          </a:prstGeom>
        </p:spPr>
        <p:txBody>
          <a:bodyPr spcFirstLastPara="1" lIns="91425" tIns="91425" rIns="91425" bIns="91425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241ACA-4C07-4CB8-6083-FE09786DC006}"/>
              </a:ext>
            </a:extLst>
          </p:cNvPr>
          <p:cNvCxnSpPr>
            <a:cxnSpLocks/>
          </p:cNvCxnSpPr>
          <p:nvPr/>
        </p:nvCxnSpPr>
        <p:spPr>
          <a:xfrm>
            <a:off x="5753100" y="1555750"/>
            <a:ext cx="0" cy="3425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ijdelijke aanduiding voor inhoud 2">
            <a:extLst>
              <a:ext uri="{FF2B5EF4-FFF2-40B4-BE49-F238E27FC236}">
                <a16:creationId xmlns:a16="http://schemas.microsoft.com/office/drawing/2014/main" id="{EC831EB8-5214-CA12-6BF9-556ABDDDD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19350"/>
            <a:ext cx="40513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3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330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330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330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330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Welkom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Herhalen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Leerdoelen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Uitleg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Zijn de leerdoelen gehaald?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1600"/>
            </a:pPr>
            <a:r>
              <a:rPr lang="nl-NL" altLang="en-NL" sz="1600"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Huiswerk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66FD0621-E341-B2D5-B98E-99AADC7B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27E851C-697D-B0C9-B2C3-5E64E43A9490}"/>
              </a:ext>
            </a:extLst>
          </p:cNvPr>
          <p:cNvSpPr/>
          <p:nvPr/>
        </p:nvSpPr>
        <p:spPr>
          <a:xfrm>
            <a:off x="-69850" y="1269206"/>
            <a:ext cx="2265363" cy="4349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B7D583F-52AF-A04D-CE2A-1651F73805FD}"/>
              </a:ext>
            </a:extLst>
          </p:cNvPr>
          <p:cNvSpPr/>
          <p:nvPr/>
        </p:nvSpPr>
        <p:spPr>
          <a:xfrm>
            <a:off x="3625850" y="2708694"/>
            <a:ext cx="6486525" cy="13974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4101" name="Tekstvak 3">
            <a:extLst>
              <a:ext uri="{FF2B5EF4-FFF2-40B4-BE49-F238E27FC236}">
                <a16:creationId xmlns:a16="http://schemas.microsoft.com/office/drawing/2014/main" id="{54057A2E-5A90-57ED-0C09-7B74AACE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850" y="3036888"/>
            <a:ext cx="17002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Arial" panose="020B0604020202020204" pitchFamily="34" charset="0"/>
                <a:cs typeface="Arial" panose="020B0604020202020204" pitchFamily="34" charset="0"/>
              </a:rPr>
              <a:t>Herhalen</a:t>
            </a:r>
          </a:p>
          <a:p>
            <a:pPr eaLnBrk="1" hangingPunct="1"/>
            <a:r>
              <a:rPr lang="nl-BE" altLang="en-NL" sz="1000" dirty="0">
                <a:latin typeface="Arial" panose="020B0604020202020204" pitchFamily="34" charset="0"/>
                <a:cs typeface="Arial" panose="020B0604020202020204" pitchFamily="34" charset="0"/>
              </a:rPr>
              <a:t>1.2 Groei en ontwikkeling</a:t>
            </a:r>
          </a:p>
        </p:txBody>
      </p:sp>
      <p:sp>
        <p:nvSpPr>
          <p:cNvPr id="4102" name="Tekstvak 4">
            <a:extLst>
              <a:ext uri="{FF2B5EF4-FFF2-40B4-BE49-F238E27FC236}">
                <a16:creationId xmlns:a16="http://schemas.microsoft.com/office/drawing/2014/main" id="{57E6B640-5FD0-586E-E5F8-485D1123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775654"/>
            <a:ext cx="5229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dirty="0">
                <a:latin typeface="+mj-lt"/>
              </a:rPr>
              <a:t>Je hebt geleerd..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Omschrijven wat </a:t>
            </a:r>
            <a:r>
              <a:rPr lang="nl-NL" b="1" dirty="0">
                <a:latin typeface="+mj-lt"/>
              </a:rPr>
              <a:t>groei</a:t>
            </a:r>
            <a:r>
              <a:rPr lang="nl-NL" dirty="0">
                <a:latin typeface="+mj-lt"/>
              </a:rPr>
              <a:t> en </a:t>
            </a:r>
            <a:r>
              <a:rPr lang="nl-NL" b="1" dirty="0">
                <a:latin typeface="+mj-lt"/>
              </a:rPr>
              <a:t>ontwikkeling</a:t>
            </a:r>
            <a:r>
              <a:rPr lang="nl-NL" dirty="0">
                <a:latin typeface="+mj-lt"/>
              </a:rPr>
              <a:t> is.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De </a:t>
            </a:r>
            <a:r>
              <a:rPr lang="nl-NL" b="1" dirty="0">
                <a:latin typeface="+mj-lt"/>
              </a:rPr>
              <a:t>delen</a:t>
            </a:r>
            <a:r>
              <a:rPr lang="nl-NL" dirty="0">
                <a:latin typeface="+mj-lt"/>
              </a:rPr>
              <a:t> van een </a:t>
            </a:r>
            <a:r>
              <a:rPr lang="nl-NL" b="1" dirty="0">
                <a:latin typeface="+mj-lt"/>
              </a:rPr>
              <a:t>zaad</a:t>
            </a:r>
            <a:r>
              <a:rPr lang="nl-NL" dirty="0">
                <a:latin typeface="+mj-lt"/>
              </a:rPr>
              <a:t> te noemen met hun functie.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Ontwikkeling van een </a:t>
            </a:r>
            <a:r>
              <a:rPr lang="nl-NL" b="1" dirty="0">
                <a:latin typeface="+mj-lt"/>
              </a:rPr>
              <a:t>zaadplant </a:t>
            </a:r>
            <a:r>
              <a:rPr lang="nl-NL" dirty="0">
                <a:latin typeface="+mj-lt"/>
              </a:rPr>
              <a:t>beschrijven.</a:t>
            </a:r>
            <a:endParaRPr lang="nl-BE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74285B-000A-37E2-A289-5BC66D18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41" y="3008043"/>
            <a:ext cx="841914" cy="8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A7445EE6-D125-5B1B-919B-16CB6379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401F79-0B9F-AF63-148C-543BF57C6B1D}"/>
              </a:ext>
            </a:extLst>
          </p:cNvPr>
          <p:cNvSpPr/>
          <p:nvPr/>
        </p:nvSpPr>
        <p:spPr>
          <a:xfrm>
            <a:off x="3326389" y="2183764"/>
            <a:ext cx="5362575" cy="17240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E5A720-1F99-FDE6-EA26-2A37A2FAF09E}"/>
              </a:ext>
            </a:extLst>
          </p:cNvPr>
          <p:cNvSpPr txBox="1"/>
          <p:nvPr/>
        </p:nvSpPr>
        <p:spPr>
          <a:xfrm>
            <a:off x="3481504" y="2333712"/>
            <a:ext cx="501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leert..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De verschillende soorten </a:t>
            </a:r>
            <a:r>
              <a:rPr lang="nl-NL" b="1" dirty="0">
                <a:latin typeface="+mj-lt"/>
              </a:rPr>
              <a:t>ontwikkeling</a:t>
            </a:r>
            <a:r>
              <a:rPr lang="nl-NL" dirty="0">
                <a:latin typeface="+mj-lt"/>
              </a:rPr>
              <a:t> bij de mens te noemen.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De </a:t>
            </a:r>
            <a:r>
              <a:rPr lang="nl-NL" b="1" dirty="0">
                <a:latin typeface="+mj-lt"/>
              </a:rPr>
              <a:t>levensfasen</a:t>
            </a:r>
            <a:r>
              <a:rPr lang="nl-NL" dirty="0">
                <a:latin typeface="+mj-lt"/>
              </a:rPr>
              <a:t> van de mens noemen met de daarbij horende </a:t>
            </a:r>
            <a:r>
              <a:rPr lang="nl-NL" b="1" dirty="0">
                <a:latin typeface="+mj-lt"/>
              </a:rPr>
              <a:t>leeftijden</a:t>
            </a:r>
            <a:r>
              <a:rPr lang="nl-NL" dirty="0">
                <a:latin typeface="+mj-lt"/>
              </a:rPr>
              <a:t>.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37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98C3FD4E-8B0E-52FD-B480-6A8C1CDB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F3E3416-566B-64DD-214A-D01D1107F969}"/>
              </a:ext>
            </a:extLst>
          </p:cNvPr>
          <p:cNvSpPr txBox="1"/>
          <p:nvPr/>
        </p:nvSpPr>
        <p:spPr>
          <a:xfrm>
            <a:off x="1819275" y="1660525"/>
            <a:ext cx="482758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Lichamelijke ontwikkeling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Verandering in de 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bouw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van je lichaam.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Geestelijke ontwikkeling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Ontwikkeling van het 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verstand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, het 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gevoelsleven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b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persoonlijke ontwikkeling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Motorische ontwikkeling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Je leert 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bepaalde bewegingen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endParaRPr lang="nl-BE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9" name="Picture 2" descr="Morele ontwikkeling">
            <a:extLst>
              <a:ext uri="{FF2B5EF4-FFF2-40B4-BE49-F238E27FC236}">
                <a16:creationId xmlns:a16="http://schemas.microsoft.com/office/drawing/2014/main" id="{06A0918F-84F7-D6E2-0FEF-A63B56FD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385888"/>
            <a:ext cx="27035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Geestelijke ontwikkeling van je peuter - Oudersenzo">
            <a:extLst>
              <a:ext uri="{FF2B5EF4-FFF2-40B4-BE49-F238E27FC236}">
                <a16:creationId xmlns:a16="http://schemas.microsoft.com/office/drawing/2014/main" id="{E4E4EB89-49DF-667F-693A-711E783D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497263"/>
            <a:ext cx="27035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Mini-learning om motorische ontwikkeling te stimuleren - Vakblad Vroeg">
            <a:extLst>
              <a:ext uri="{FF2B5EF4-FFF2-40B4-BE49-F238E27FC236}">
                <a16:creationId xmlns:a16="http://schemas.microsoft.com/office/drawing/2014/main" id="{B3A7FECA-7889-D6C2-E94F-A4833CD4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156200"/>
            <a:ext cx="26860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A85C59A-A621-F675-BD94-F5C9664F0BA9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1D87FC-1D32-0444-307A-DAD53432EE1D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Ontwikkeling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 descr="De levenscyclus van de vrouw, generaties en stadia van de groei van het  menselijk lichaam, verschillende leeftijden, baby, kind, tiener,  volwassene, oude persoon | Premium Vector">
            <a:extLst>
              <a:ext uri="{FF2B5EF4-FFF2-40B4-BE49-F238E27FC236}">
                <a16:creationId xmlns:a16="http://schemas.microsoft.com/office/drawing/2014/main" id="{C2E9CCD6-5232-642A-9CF8-B6E498E5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73288"/>
            <a:ext cx="80676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5E99DF59-8B64-7747-72E3-D2920C82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6BCE36-DFB6-9F11-F2A6-11E07C9B67D3}"/>
              </a:ext>
            </a:extLst>
          </p:cNvPr>
          <p:cNvSpPr txBox="1"/>
          <p:nvPr/>
        </p:nvSpPr>
        <p:spPr>
          <a:xfrm>
            <a:off x="742950" y="1660525"/>
            <a:ext cx="1914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Levensfasen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BE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8902C8-FACF-9A1C-E6C3-10A0160E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1660525"/>
            <a:ext cx="941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en-NL" dirty="0">
                <a:latin typeface="Arial" panose="020B0604020202020204" pitchFamily="34" charset="0"/>
                <a:cs typeface="Arial" panose="020B0604020202020204" pitchFamily="34" charset="0"/>
              </a:rPr>
              <a:t>een deel van de tijd van een mensenleven dat zich kan onderscheiden van andere delen.</a:t>
            </a:r>
          </a:p>
          <a:p>
            <a:pPr eaLnBrk="1" hangingPunct="1"/>
            <a:endParaRPr lang="en-US" altLang="en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5B424F-8B9B-11A6-5193-1D04D73C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6276975"/>
            <a:ext cx="399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/>
              <a:t>8</a:t>
            </a:r>
          </a:p>
        </p:txBody>
      </p:sp>
      <p:sp>
        <p:nvSpPr>
          <p:cNvPr id="7176" name="Tekstvak 9">
            <a:extLst>
              <a:ext uri="{FF2B5EF4-FFF2-40B4-BE49-F238E27FC236}">
                <a16:creationId xmlns:a16="http://schemas.microsoft.com/office/drawing/2014/main" id="{D3640198-0159-2F7D-E7D8-445D4236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6276975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/>
              <a:t>Hoeveel levensfasen?</a:t>
            </a:r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B8A86864-C04C-5AAD-ED17-DA3037AE3EFF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6BEC7470-64AF-8810-1586-3394B0A407E0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Levensfasen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3F24DE-D65A-2E22-BD31-C840A87B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57" y="1373591"/>
            <a:ext cx="8060086" cy="5214072"/>
          </a:xfrm>
          <a:prstGeom prst="rect">
            <a:avLst/>
          </a:prstGeom>
        </p:spPr>
      </p:pic>
      <p:pic>
        <p:nvPicPr>
          <p:cNvPr id="2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5E99DF59-8B64-7747-72E3-D2920C82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B8A86864-C04C-5AAD-ED17-DA3037AE3EFF}"/>
              </a:ext>
            </a:extLst>
          </p:cNvPr>
          <p:cNvSpPr/>
          <p:nvPr/>
        </p:nvSpPr>
        <p:spPr>
          <a:xfrm>
            <a:off x="4618181" y="383126"/>
            <a:ext cx="2724727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6BEC7470-64AF-8810-1586-3394B0A407E0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8 Levensfasen </a:t>
            </a:r>
          </a:p>
        </p:txBody>
      </p:sp>
    </p:spTree>
    <p:extLst>
      <p:ext uri="{BB962C8B-B14F-4D97-AF65-F5344CB8AC3E}">
        <p14:creationId xmlns:p14="http://schemas.microsoft.com/office/powerpoint/2010/main" val="90213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A7445EE6-D125-5B1B-919B-16CB6379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401F79-0B9F-AF63-148C-543BF57C6B1D}"/>
              </a:ext>
            </a:extLst>
          </p:cNvPr>
          <p:cNvSpPr/>
          <p:nvPr/>
        </p:nvSpPr>
        <p:spPr>
          <a:xfrm>
            <a:off x="3326389" y="2183764"/>
            <a:ext cx="5362575" cy="17240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E5A720-1F99-FDE6-EA26-2A37A2FAF09E}"/>
              </a:ext>
            </a:extLst>
          </p:cNvPr>
          <p:cNvSpPr txBox="1"/>
          <p:nvPr/>
        </p:nvSpPr>
        <p:spPr>
          <a:xfrm>
            <a:off x="3481504" y="2333712"/>
            <a:ext cx="501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De verschillende soorten </a:t>
            </a:r>
            <a:r>
              <a:rPr lang="nl-NL" b="1" dirty="0">
                <a:latin typeface="+mj-lt"/>
              </a:rPr>
              <a:t>ontwikkeling</a:t>
            </a:r>
            <a:r>
              <a:rPr lang="nl-NL" dirty="0">
                <a:latin typeface="+mj-lt"/>
              </a:rPr>
              <a:t> bij de mens te noemen.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+mj-lt"/>
              </a:rPr>
              <a:t>De </a:t>
            </a:r>
            <a:r>
              <a:rPr lang="nl-NL" b="1" dirty="0">
                <a:latin typeface="+mj-lt"/>
              </a:rPr>
              <a:t>levensfasen</a:t>
            </a:r>
            <a:r>
              <a:rPr lang="nl-NL" dirty="0">
                <a:latin typeface="+mj-lt"/>
              </a:rPr>
              <a:t> van de mens noemen met de daarbij horende </a:t>
            </a:r>
            <a:r>
              <a:rPr lang="nl-NL" b="1" dirty="0">
                <a:latin typeface="+mj-lt"/>
              </a:rPr>
              <a:t>leeftijden</a:t>
            </a:r>
            <a:r>
              <a:rPr lang="nl-NL" dirty="0">
                <a:latin typeface="+mj-lt"/>
              </a:rPr>
              <a:t>.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3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243 International Human Rights Day Stock Photos, Pictures &amp; Royalty-Free  Images - iStock">
            <a:extLst>
              <a:ext uri="{FF2B5EF4-FFF2-40B4-BE49-F238E27FC236}">
                <a16:creationId xmlns:a16="http://schemas.microsoft.com/office/drawing/2014/main" id="{0FCFE90D-964C-1184-621C-65333318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388938"/>
            <a:ext cx="12261850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6">
            <a:extLst>
              <a:ext uri="{FF2B5EF4-FFF2-40B4-BE49-F238E27FC236}">
                <a16:creationId xmlns:a16="http://schemas.microsoft.com/office/drawing/2014/main" id="{5F2BF835-FEF9-BF1B-7BEF-131B656C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1624568"/>
            <a:ext cx="195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0 - 1 ½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F2A047D-1E97-184D-0F47-667C097045FE}"/>
              </a:ext>
            </a:extLst>
          </p:cNvPr>
          <p:cNvSpPr txBox="1"/>
          <p:nvPr/>
        </p:nvSpPr>
        <p:spPr>
          <a:xfrm>
            <a:off x="974725" y="1968500"/>
            <a:ext cx="1276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Groeispurt: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AA9B20F-11D2-37C7-9630-63C91A18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1968500"/>
            <a:ext cx="240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/>
              <a:t>Periode van snelle </a:t>
            </a:r>
            <a:r>
              <a:rPr lang="nl-BE" altLang="en-NL"/>
              <a:t>groei</a:t>
            </a:r>
          </a:p>
        </p:txBody>
      </p:sp>
      <p:sp>
        <p:nvSpPr>
          <p:cNvPr id="8199" name="Tekstvak 9">
            <a:extLst>
              <a:ext uri="{FF2B5EF4-FFF2-40B4-BE49-F238E27FC236}">
                <a16:creationId xmlns:a16="http://schemas.microsoft.com/office/drawing/2014/main" id="{46489196-E8C7-AD1F-2FAD-FA8DBD93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1" y="1624568"/>
            <a:ext cx="3171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1 ½ - 4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8200" name="Tekstvak 10">
            <a:extLst>
              <a:ext uri="{FF2B5EF4-FFF2-40B4-BE49-F238E27FC236}">
                <a16:creationId xmlns:a16="http://schemas.microsoft.com/office/drawing/2014/main" id="{6D8E21CE-74A5-14C5-72AC-E632C3FA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968" y="1599168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4 - 6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F5D0B71-4C51-31C5-6021-726DF9EAF52E}"/>
              </a:ext>
            </a:extLst>
          </p:cNvPr>
          <p:cNvSpPr txBox="1"/>
          <p:nvPr/>
        </p:nvSpPr>
        <p:spPr>
          <a:xfrm>
            <a:off x="1670050" y="2906713"/>
            <a:ext cx="1679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Schoolkind</a:t>
            </a:r>
            <a:endParaRPr lang="en-US" sz="2400" dirty="0">
              <a:latin typeface="+mn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3D48215-9007-1B81-04D5-4B9D18E1F0E7}"/>
              </a:ext>
            </a:extLst>
          </p:cNvPr>
          <p:cNvSpPr txBox="1"/>
          <p:nvPr/>
        </p:nvSpPr>
        <p:spPr>
          <a:xfrm>
            <a:off x="731838" y="1514475"/>
            <a:ext cx="1276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Baby</a:t>
            </a:r>
            <a:endParaRPr lang="en-US" sz="2800" dirty="0">
              <a:latin typeface="+mn-lt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3B16F54-3C25-064B-7917-687F1567C954}"/>
              </a:ext>
            </a:extLst>
          </p:cNvPr>
          <p:cNvSpPr txBox="1"/>
          <p:nvPr/>
        </p:nvSpPr>
        <p:spPr>
          <a:xfrm>
            <a:off x="4062413" y="1552575"/>
            <a:ext cx="1152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Peuters</a:t>
            </a:r>
            <a:endParaRPr lang="en-US" sz="2400" dirty="0">
              <a:latin typeface="+mn-lt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FC61FE3-A848-5811-ED6D-9BF8672BF06A}"/>
              </a:ext>
            </a:extLst>
          </p:cNvPr>
          <p:cNvSpPr txBox="1"/>
          <p:nvPr/>
        </p:nvSpPr>
        <p:spPr>
          <a:xfrm>
            <a:off x="7691438" y="1531938"/>
            <a:ext cx="1458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Kleuters</a:t>
            </a:r>
            <a:endParaRPr lang="en-US" sz="2400" dirty="0">
              <a:latin typeface="+mn-lt"/>
            </a:endParaRPr>
          </a:p>
        </p:txBody>
      </p:sp>
      <p:sp>
        <p:nvSpPr>
          <p:cNvPr id="8205" name="Tekstvak 16">
            <a:extLst>
              <a:ext uri="{FF2B5EF4-FFF2-40B4-BE49-F238E27FC236}">
                <a16:creationId xmlns:a16="http://schemas.microsoft.com/office/drawing/2014/main" id="{18799B46-349A-345D-F39E-969D3335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945" y="2953028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6 - 12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8206" name="Tekstvak 17">
            <a:extLst>
              <a:ext uri="{FF2B5EF4-FFF2-40B4-BE49-F238E27FC236}">
                <a16:creationId xmlns:a16="http://schemas.microsoft.com/office/drawing/2014/main" id="{81ED6CFD-F0EE-B507-6059-AEB2591B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7" y="2966594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12 - 16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D30EA09-1928-2CDC-E113-4EFE1F548929}"/>
              </a:ext>
            </a:extLst>
          </p:cNvPr>
          <p:cNvSpPr txBox="1"/>
          <p:nvPr/>
        </p:nvSpPr>
        <p:spPr>
          <a:xfrm>
            <a:off x="7175500" y="2889250"/>
            <a:ext cx="10334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Puber</a:t>
            </a:r>
            <a:endParaRPr lang="en-US" sz="2400" dirty="0">
              <a:latin typeface="+mn-lt"/>
            </a:endParaRPr>
          </a:p>
        </p:txBody>
      </p:sp>
      <p:sp>
        <p:nvSpPr>
          <p:cNvPr id="8208" name="Tekstvak 19">
            <a:extLst>
              <a:ext uri="{FF2B5EF4-FFF2-40B4-BE49-F238E27FC236}">
                <a16:creationId xmlns:a16="http://schemas.microsoft.com/office/drawing/2014/main" id="{064A511D-7E6B-567C-BA7D-32FE53DE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4337606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16 - 21 </a:t>
            </a:r>
            <a:r>
              <a:rPr lang="en-US" altLang="en-NL" dirty="0" err="1"/>
              <a:t>jaar</a:t>
            </a:r>
            <a:endParaRPr lang="en-US" altLang="en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B2F58C6-20BC-DB7D-059D-7634BA3E818A}"/>
              </a:ext>
            </a:extLst>
          </p:cNvPr>
          <p:cNvSpPr txBox="1"/>
          <p:nvPr/>
        </p:nvSpPr>
        <p:spPr>
          <a:xfrm>
            <a:off x="974725" y="4262438"/>
            <a:ext cx="16795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Adolescent</a:t>
            </a:r>
            <a:endParaRPr lang="en-US" sz="2400" dirty="0">
              <a:latin typeface="+mn-lt"/>
            </a:endParaRPr>
          </a:p>
        </p:txBody>
      </p:sp>
      <p:sp>
        <p:nvSpPr>
          <p:cNvPr id="8210" name="Tekstvak 21">
            <a:extLst>
              <a:ext uri="{FF2B5EF4-FFF2-40B4-BE49-F238E27FC236}">
                <a16:creationId xmlns:a16="http://schemas.microsoft.com/office/drawing/2014/main" id="{85A7723A-488B-4626-EDF5-EA349193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864" y="4323907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Tot 65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E288865-23B8-FCDC-19F7-58715621EF16}"/>
              </a:ext>
            </a:extLst>
          </p:cNvPr>
          <p:cNvSpPr txBox="1"/>
          <p:nvPr/>
        </p:nvSpPr>
        <p:spPr>
          <a:xfrm>
            <a:off x="4622800" y="4244975"/>
            <a:ext cx="167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Volwassene</a:t>
            </a:r>
            <a:endParaRPr lang="en-US" sz="2400" dirty="0">
              <a:latin typeface="+mn-lt"/>
            </a:endParaRPr>
          </a:p>
        </p:txBody>
      </p:sp>
      <p:sp>
        <p:nvSpPr>
          <p:cNvPr id="8212" name="Tekstvak 23">
            <a:extLst>
              <a:ext uri="{FF2B5EF4-FFF2-40B4-BE49-F238E27FC236}">
                <a16:creationId xmlns:a16="http://schemas.microsoft.com/office/drawing/2014/main" id="{2458A1D9-BF7A-18E4-7E4F-584A2A93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243" y="4262438"/>
            <a:ext cx="221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NL" dirty="0"/>
              <a:t>65+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E9D7D97-3341-3972-EC76-1A29710589E3}"/>
              </a:ext>
            </a:extLst>
          </p:cNvPr>
          <p:cNvSpPr txBox="1"/>
          <p:nvPr/>
        </p:nvSpPr>
        <p:spPr>
          <a:xfrm>
            <a:off x="8823325" y="4033838"/>
            <a:ext cx="1679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Oudere / bejaarde</a:t>
            </a:r>
            <a:endParaRPr lang="en-US" sz="2400" dirty="0">
              <a:latin typeface="+mn-lt"/>
            </a:endParaRPr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F30CF2A4-F0A1-2FC6-8FDE-86E9D568F181}"/>
              </a:ext>
            </a:extLst>
          </p:cNvPr>
          <p:cNvSpPr/>
          <p:nvPr/>
        </p:nvSpPr>
        <p:spPr>
          <a:xfrm>
            <a:off x="4762500" y="383126"/>
            <a:ext cx="2381250" cy="67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8833FBF8-BDB7-CA9D-7EB1-D4357FFA73D1}"/>
              </a:ext>
            </a:extLst>
          </p:cNvPr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Nu jullie..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9" grpId="0"/>
      <p:bldP spid="8199" grpId="0"/>
      <p:bldP spid="8200" grpId="0"/>
      <p:bldP spid="12" grpId="0"/>
      <p:bldP spid="13" grpId="0"/>
      <p:bldP spid="15" grpId="0"/>
      <p:bldP spid="16" grpId="0"/>
      <p:bldP spid="8205" grpId="0"/>
      <p:bldP spid="8206" grpId="0"/>
      <p:bldP spid="19" grpId="0"/>
      <p:bldP spid="8208" grpId="0"/>
      <p:bldP spid="21" grpId="0"/>
      <p:bldP spid="8210" grpId="0"/>
      <p:bldP spid="23" grpId="0"/>
      <p:bldP spid="8212" grpId="0"/>
      <p:bldP spid="2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De mens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mens</dc:title>
  <dc:creator>mike baets</dc:creator>
  <cp:lastModifiedBy>Mike baets</cp:lastModifiedBy>
  <cp:revision>10</cp:revision>
  <dcterms:created xsi:type="dcterms:W3CDTF">2022-10-09T15:59:50Z</dcterms:created>
  <dcterms:modified xsi:type="dcterms:W3CDTF">2024-09-02T06:59:35Z</dcterms:modified>
</cp:coreProperties>
</file>