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366" r:id="rId5"/>
    <p:sldId id="358" r:id="rId6"/>
    <p:sldId id="369" r:id="rId7"/>
    <p:sldId id="368" r:id="rId8"/>
    <p:sldId id="367" r:id="rId9"/>
    <p:sldId id="374" r:id="rId10"/>
    <p:sldId id="373" r:id="rId11"/>
    <p:sldId id="375" r:id="rId12"/>
    <p:sldId id="376" r:id="rId13"/>
    <p:sldId id="308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B7D53D-4FDD-4607-AD18-4DCDDB8D3FED}" v="275" dt="2023-09-24T13:28:56.0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087F58-9A4B-4FD7-8D9D-1F4EEFD31250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58C3E1C-2C0A-4F4C-92E1-FA4CA92ABFDB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Leren </a:t>
          </a:r>
          <a:endParaRPr lang="en-US" sz="1600" dirty="0">
            <a:latin typeface="+mj-lt"/>
          </a:endParaRPr>
        </a:p>
      </dgm:t>
    </dgm:pt>
    <dgm:pt modelId="{B630E789-BDF0-4F2C-8F80-2DA32A980469}" type="parTrans" cxnId="{1632AA78-5912-41EF-B9AA-916B815475FE}">
      <dgm:prSet/>
      <dgm:spPr/>
      <dgm:t>
        <a:bodyPr/>
        <a:lstStyle/>
        <a:p>
          <a:endParaRPr lang="en-US"/>
        </a:p>
      </dgm:t>
    </dgm:pt>
    <dgm:pt modelId="{EF9F3F1C-8942-4785-A0A4-6BA8AAC086D1}" type="sibTrans" cxnId="{1632AA78-5912-41EF-B9AA-916B815475FE}">
      <dgm:prSet/>
      <dgm:spPr/>
      <dgm:t>
        <a:bodyPr/>
        <a:lstStyle/>
        <a:p>
          <a:endParaRPr lang="en-US"/>
        </a:p>
      </dgm:t>
    </dgm:pt>
    <dgm:pt modelId="{CF8ABD63-CCDE-48F9-88E6-2F1551806991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Zijn je samenvattingen in orde?</a:t>
          </a:r>
          <a:endParaRPr lang="en-US" sz="1600" dirty="0">
            <a:latin typeface="+mj-lt"/>
          </a:endParaRPr>
        </a:p>
      </dgm:t>
    </dgm:pt>
    <dgm:pt modelId="{18878660-F6B4-416C-A1BD-38197F61F5AE}" type="parTrans" cxnId="{FCAD8B59-C903-4039-B2A9-704B534B3351}">
      <dgm:prSet/>
      <dgm:spPr/>
      <dgm:t>
        <a:bodyPr/>
        <a:lstStyle/>
        <a:p>
          <a:endParaRPr lang="en-US"/>
        </a:p>
      </dgm:t>
    </dgm:pt>
    <dgm:pt modelId="{3AF7EBFA-9925-447D-8E67-E876CF23FB65}" type="sibTrans" cxnId="{FCAD8B59-C903-4039-B2A9-704B534B3351}">
      <dgm:prSet/>
      <dgm:spPr/>
      <dgm:t>
        <a:bodyPr/>
        <a:lstStyle/>
        <a:p>
          <a:endParaRPr lang="en-US"/>
        </a:p>
      </dgm:t>
    </dgm:pt>
    <dgm:pt modelId="{05AFBC1F-F500-4D6E-92DE-128A05F93647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Voorbereiden</a:t>
          </a:r>
          <a:endParaRPr lang="en-US" sz="1600" dirty="0">
            <a:latin typeface="+mj-lt"/>
          </a:endParaRPr>
        </a:p>
      </dgm:t>
    </dgm:pt>
    <dgm:pt modelId="{61EF4A55-62D5-48AF-AFE7-5A12C5AE3EED}" type="sibTrans" cxnId="{0EEAB2C2-F982-4B81-B098-7A4BCF34AE7D}">
      <dgm:prSet/>
      <dgm:spPr/>
      <dgm:t>
        <a:bodyPr/>
        <a:lstStyle/>
        <a:p>
          <a:endParaRPr lang="en-US"/>
        </a:p>
      </dgm:t>
    </dgm:pt>
    <dgm:pt modelId="{714D40B6-03B0-42D9-B3F0-565058F97AD4}" type="parTrans" cxnId="{0EEAB2C2-F982-4B81-B098-7A4BCF34AE7D}">
      <dgm:prSet/>
      <dgm:spPr/>
      <dgm:t>
        <a:bodyPr/>
        <a:lstStyle/>
        <a:p>
          <a:endParaRPr lang="en-US"/>
        </a:p>
      </dgm:t>
    </dgm:pt>
    <dgm:pt modelId="{B6E97FBA-CB8A-4889-99B6-7FD8FBD232B5}" type="pres">
      <dgm:prSet presAssocID="{D5087F58-9A4B-4FD7-8D9D-1F4EEFD31250}" presName="root" presStyleCnt="0">
        <dgm:presLayoutVars>
          <dgm:dir/>
          <dgm:resizeHandles val="exact"/>
        </dgm:presLayoutVars>
      </dgm:prSet>
      <dgm:spPr/>
    </dgm:pt>
    <dgm:pt modelId="{AFA7B3F6-EC1A-4CBD-A15A-277C07D6C52C}" type="pres">
      <dgm:prSet presAssocID="{658C3E1C-2C0A-4F4C-92E1-FA4CA92ABFDB}" presName="compNode" presStyleCnt="0"/>
      <dgm:spPr/>
    </dgm:pt>
    <dgm:pt modelId="{07167935-4709-4959-9F4E-58407CA7391D}" type="pres">
      <dgm:prSet presAssocID="{658C3E1C-2C0A-4F4C-92E1-FA4CA92ABFDB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6BCA29B-AD80-47BC-8A1B-3E973F6DB84C}" type="pres">
      <dgm:prSet presAssocID="{658C3E1C-2C0A-4F4C-92E1-FA4CA92ABFD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lokaal"/>
        </a:ext>
      </dgm:extLst>
    </dgm:pt>
    <dgm:pt modelId="{B645E451-4644-417A-A1F3-8C34C0FEE892}" type="pres">
      <dgm:prSet presAssocID="{658C3E1C-2C0A-4F4C-92E1-FA4CA92ABFDB}" presName="spaceRect" presStyleCnt="0"/>
      <dgm:spPr/>
    </dgm:pt>
    <dgm:pt modelId="{84C2BD40-88C2-477D-A210-EA385F8008CE}" type="pres">
      <dgm:prSet presAssocID="{658C3E1C-2C0A-4F4C-92E1-FA4CA92ABFDB}" presName="textRect" presStyleLbl="revTx" presStyleIdx="0" presStyleCnt="3" custLinFactNeighborX="-353" custLinFactNeighborY="-46653">
        <dgm:presLayoutVars>
          <dgm:chMax val="1"/>
          <dgm:chPref val="1"/>
        </dgm:presLayoutVars>
      </dgm:prSet>
      <dgm:spPr/>
    </dgm:pt>
    <dgm:pt modelId="{87D2A9BA-4A74-4D53-A770-56EEAAD187F5}" type="pres">
      <dgm:prSet presAssocID="{EF9F3F1C-8942-4785-A0A4-6BA8AAC086D1}" presName="sibTrans" presStyleCnt="0"/>
      <dgm:spPr/>
    </dgm:pt>
    <dgm:pt modelId="{521B4599-34AD-4088-9158-E05DA235E201}" type="pres">
      <dgm:prSet presAssocID="{CF8ABD63-CCDE-48F9-88E6-2F1551806991}" presName="compNode" presStyleCnt="0"/>
      <dgm:spPr/>
    </dgm:pt>
    <dgm:pt modelId="{628E004B-19BF-41F0-A5CD-EC97B64C8A5E}" type="pres">
      <dgm:prSet presAssocID="{CF8ABD63-CCDE-48F9-88E6-2F1551806991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135190E-3B62-4FD0-9896-49B3FCA0711E}" type="pres">
      <dgm:prSet presAssocID="{CF8ABD63-CCDE-48F9-88E6-2F1551806991}" presName="iconRect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Quotation Mark"/>
        </a:ext>
      </dgm:extLst>
    </dgm:pt>
    <dgm:pt modelId="{18CC4E4D-EFE0-4835-8DDC-A533B8A53F38}" type="pres">
      <dgm:prSet presAssocID="{CF8ABD63-CCDE-48F9-88E6-2F1551806991}" presName="spaceRect" presStyleCnt="0"/>
      <dgm:spPr/>
    </dgm:pt>
    <dgm:pt modelId="{E754325C-4221-4D58-A3A3-D8D53022188E}" type="pres">
      <dgm:prSet presAssocID="{CF8ABD63-CCDE-48F9-88E6-2F1551806991}" presName="textRect" presStyleLbl="revTx" presStyleIdx="1" presStyleCnt="3" custLinFactX="13424" custLinFactNeighborX="100000" custLinFactNeighborY="-52539">
        <dgm:presLayoutVars>
          <dgm:chMax val="1"/>
          <dgm:chPref val="1"/>
        </dgm:presLayoutVars>
      </dgm:prSet>
      <dgm:spPr/>
    </dgm:pt>
    <dgm:pt modelId="{C38CEE49-F896-4EBE-BD92-502FD3B64174}" type="pres">
      <dgm:prSet presAssocID="{3AF7EBFA-9925-447D-8E67-E876CF23FB65}" presName="sibTrans" presStyleCnt="0"/>
      <dgm:spPr/>
    </dgm:pt>
    <dgm:pt modelId="{B6CCAAF1-5A8A-4A34-A1EA-64EFBF5CE080}" type="pres">
      <dgm:prSet presAssocID="{05AFBC1F-F500-4D6E-92DE-128A05F93647}" presName="compNode" presStyleCnt="0"/>
      <dgm:spPr/>
    </dgm:pt>
    <dgm:pt modelId="{440793BC-608C-42E9-88AF-006458996EF7}" type="pres">
      <dgm:prSet presAssocID="{05AFBC1F-F500-4D6E-92DE-128A05F9364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C28DAF3-07B1-474B-9109-6C541FA8219F}" type="pres">
      <dgm:prSet presAssocID="{05AFBC1F-F500-4D6E-92DE-128A05F93647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0EA045B0-0B99-4427-9DC8-437957278D0B}" type="pres">
      <dgm:prSet presAssocID="{05AFBC1F-F500-4D6E-92DE-128A05F93647}" presName="spaceRect" presStyleCnt="0"/>
      <dgm:spPr/>
    </dgm:pt>
    <dgm:pt modelId="{BCA50469-C543-4B6B-B7C8-C0DA73BF41BE}" type="pres">
      <dgm:prSet presAssocID="{05AFBC1F-F500-4D6E-92DE-128A05F93647}" presName="textRect" presStyleLbl="revTx" presStyleIdx="2" presStyleCnt="3" custLinFactX="-23367" custLinFactNeighborX="-100000" custLinFactNeighborY="-49742">
        <dgm:presLayoutVars>
          <dgm:chMax val="1"/>
          <dgm:chPref val="1"/>
        </dgm:presLayoutVars>
      </dgm:prSet>
      <dgm:spPr/>
    </dgm:pt>
  </dgm:ptLst>
  <dgm:cxnLst>
    <dgm:cxn modelId="{4CDD3A0F-EECE-420A-A036-97192ECD8893}" type="presOf" srcId="{D5087F58-9A4B-4FD7-8D9D-1F4EEFD31250}" destId="{B6E97FBA-CB8A-4889-99B6-7FD8FBD232B5}" srcOrd="0" destOrd="0" presId="urn:microsoft.com/office/officeart/2018/5/layout/IconLeafLabelList"/>
    <dgm:cxn modelId="{5414673B-18CD-4D6B-8AAE-955E77625C87}" type="presOf" srcId="{CF8ABD63-CCDE-48F9-88E6-2F1551806991}" destId="{E754325C-4221-4D58-A3A3-D8D53022188E}" srcOrd="0" destOrd="0" presId="urn:microsoft.com/office/officeart/2018/5/layout/IconLeafLabelList"/>
    <dgm:cxn modelId="{1632AA78-5912-41EF-B9AA-916B815475FE}" srcId="{D5087F58-9A4B-4FD7-8D9D-1F4EEFD31250}" destId="{658C3E1C-2C0A-4F4C-92E1-FA4CA92ABFDB}" srcOrd="0" destOrd="0" parTransId="{B630E789-BDF0-4F2C-8F80-2DA32A980469}" sibTransId="{EF9F3F1C-8942-4785-A0A4-6BA8AAC086D1}"/>
    <dgm:cxn modelId="{FCAD8B59-C903-4039-B2A9-704B534B3351}" srcId="{D5087F58-9A4B-4FD7-8D9D-1F4EEFD31250}" destId="{CF8ABD63-CCDE-48F9-88E6-2F1551806991}" srcOrd="1" destOrd="0" parTransId="{18878660-F6B4-416C-A1BD-38197F61F5AE}" sibTransId="{3AF7EBFA-9925-447D-8E67-E876CF23FB65}"/>
    <dgm:cxn modelId="{0EEAB2C2-F982-4B81-B098-7A4BCF34AE7D}" srcId="{D5087F58-9A4B-4FD7-8D9D-1F4EEFD31250}" destId="{05AFBC1F-F500-4D6E-92DE-128A05F93647}" srcOrd="2" destOrd="0" parTransId="{714D40B6-03B0-42D9-B3F0-565058F97AD4}" sibTransId="{61EF4A55-62D5-48AF-AFE7-5A12C5AE3EED}"/>
    <dgm:cxn modelId="{70CB8AC6-8BC4-4971-B246-1A23CB013A31}" type="presOf" srcId="{658C3E1C-2C0A-4F4C-92E1-FA4CA92ABFDB}" destId="{84C2BD40-88C2-477D-A210-EA385F8008CE}" srcOrd="0" destOrd="0" presId="urn:microsoft.com/office/officeart/2018/5/layout/IconLeafLabelList"/>
    <dgm:cxn modelId="{EFC8F2D9-5062-4352-B258-AA1CD92000D7}" type="presOf" srcId="{05AFBC1F-F500-4D6E-92DE-128A05F93647}" destId="{BCA50469-C543-4B6B-B7C8-C0DA73BF41BE}" srcOrd="0" destOrd="0" presId="urn:microsoft.com/office/officeart/2018/5/layout/IconLeafLabelList"/>
    <dgm:cxn modelId="{A5FD9AF6-1D86-4233-BA1B-C09A8D3C9EB2}" type="presParOf" srcId="{B6E97FBA-CB8A-4889-99B6-7FD8FBD232B5}" destId="{AFA7B3F6-EC1A-4CBD-A15A-277C07D6C52C}" srcOrd="0" destOrd="0" presId="urn:microsoft.com/office/officeart/2018/5/layout/IconLeafLabelList"/>
    <dgm:cxn modelId="{620F256C-4462-4BF9-81CB-B3BB2B661543}" type="presParOf" srcId="{AFA7B3F6-EC1A-4CBD-A15A-277C07D6C52C}" destId="{07167935-4709-4959-9F4E-58407CA7391D}" srcOrd="0" destOrd="0" presId="urn:microsoft.com/office/officeart/2018/5/layout/IconLeafLabelList"/>
    <dgm:cxn modelId="{EB48233C-795B-423E-A9C9-F92120F982CD}" type="presParOf" srcId="{AFA7B3F6-EC1A-4CBD-A15A-277C07D6C52C}" destId="{A6BCA29B-AD80-47BC-8A1B-3E973F6DB84C}" srcOrd="1" destOrd="0" presId="urn:microsoft.com/office/officeart/2018/5/layout/IconLeafLabelList"/>
    <dgm:cxn modelId="{9FF161AB-140D-4E86-B59E-58D8B866A047}" type="presParOf" srcId="{AFA7B3F6-EC1A-4CBD-A15A-277C07D6C52C}" destId="{B645E451-4644-417A-A1F3-8C34C0FEE892}" srcOrd="2" destOrd="0" presId="urn:microsoft.com/office/officeart/2018/5/layout/IconLeafLabelList"/>
    <dgm:cxn modelId="{69548177-9646-4D73-8843-03D24B446A63}" type="presParOf" srcId="{AFA7B3F6-EC1A-4CBD-A15A-277C07D6C52C}" destId="{84C2BD40-88C2-477D-A210-EA385F8008CE}" srcOrd="3" destOrd="0" presId="urn:microsoft.com/office/officeart/2018/5/layout/IconLeafLabelList"/>
    <dgm:cxn modelId="{C2753DDC-D96D-4278-AA45-867F66694B7D}" type="presParOf" srcId="{B6E97FBA-CB8A-4889-99B6-7FD8FBD232B5}" destId="{87D2A9BA-4A74-4D53-A770-56EEAAD187F5}" srcOrd="1" destOrd="0" presId="urn:microsoft.com/office/officeart/2018/5/layout/IconLeafLabelList"/>
    <dgm:cxn modelId="{6F5954FC-ADE1-426E-A8E2-ECEFEC410C67}" type="presParOf" srcId="{B6E97FBA-CB8A-4889-99B6-7FD8FBD232B5}" destId="{521B4599-34AD-4088-9158-E05DA235E201}" srcOrd="2" destOrd="0" presId="urn:microsoft.com/office/officeart/2018/5/layout/IconLeafLabelList"/>
    <dgm:cxn modelId="{0C5F3029-34E4-426A-AC3E-766744FF6E27}" type="presParOf" srcId="{521B4599-34AD-4088-9158-E05DA235E201}" destId="{628E004B-19BF-41F0-A5CD-EC97B64C8A5E}" srcOrd="0" destOrd="0" presId="urn:microsoft.com/office/officeart/2018/5/layout/IconLeafLabelList"/>
    <dgm:cxn modelId="{68FFC545-B7FF-41D0-BB2E-B8E1EE715F91}" type="presParOf" srcId="{521B4599-34AD-4088-9158-E05DA235E201}" destId="{1135190E-3B62-4FD0-9896-49B3FCA0711E}" srcOrd="1" destOrd="0" presId="urn:microsoft.com/office/officeart/2018/5/layout/IconLeafLabelList"/>
    <dgm:cxn modelId="{3D45FE3F-7218-4FF0-AF01-0AAF43CB12DC}" type="presParOf" srcId="{521B4599-34AD-4088-9158-E05DA235E201}" destId="{18CC4E4D-EFE0-4835-8DDC-A533B8A53F38}" srcOrd="2" destOrd="0" presId="urn:microsoft.com/office/officeart/2018/5/layout/IconLeafLabelList"/>
    <dgm:cxn modelId="{B30244FB-4669-46B4-BE8C-C44D871C72AF}" type="presParOf" srcId="{521B4599-34AD-4088-9158-E05DA235E201}" destId="{E754325C-4221-4D58-A3A3-D8D53022188E}" srcOrd="3" destOrd="0" presId="urn:microsoft.com/office/officeart/2018/5/layout/IconLeafLabelList"/>
    <dgm:cxn modelId="{EDDDBAFB-0D8D-4139-B6A6-2773A27B6A0F}" type="presParOf" srcId="{B6E97FBA-CB8A-4889-99B6-7FD8FBD232B5}" destId="{C38CEE49-F896-4EBE-BD92-502FD3B64174}" srcOrd="3" destOrd="0" presId="urn:microsoft.com/office/officeart/2018/5/layout/IconLeafLabelList"/>
    <dgm:cxn modelId="{6AF2C738-43EB-40BF-8F13-C253355526DE}" type="presParOf" srcId="{B6E97FBA-CB8A-4889-99B6-7FD8FBD232B5}" destId="{B6CCAAF1-5A8A-4A34-A1EA-64EFBF5CE080}" srcOrd="4" destOrd="0" presId="urn:microsoft.com/office/officeart/2018/5/layout/IconLeafLabelList"/>
    <dgm:cxn modelId="{ED9205EA-AED5-4D70-9CFE-F5AB71435C0D}" type="presParOf" srcId="{B6CCAAF1-5A8A-4A34-A1EA-64EFBF5CE080}" destId="{440793BC-608C-42E9-88AF-006458996EF7}" srcOrd="0" destOrd="0" presId="urn:microsoft.com/office/officeart/2018/5/layout/IconLeafLabelList"/>
    <dgm:cxn modelId="{9663A3CB-F37B-48D9-B6EC-219CAC6A0EF7}" type="presParOf" srcId="{B6CCAAF1-5A8A-4A34-A1EA-64EFBF5CE080}" destId="{DC28DAF3-07B1-474B-9109-6C541FA8219F}" srcOrd="1" destOrd="0" presId="urn:microsoft.com/office/officeart/2018/5/layout/IconLeafLabelList"/>
    <dgm:cxn modelId="{05B5413A-04B8-4A15-A840-A21FAE50BF63}" type="presParOf" srcId="{B6CCAAF1-5A8A-4A34-A1EA-64EFBF5CE080}" destId="{0EA045B0-0B99-4427-9DC8-437957278D0B}" srcOrd="2" destOrd="0" presId="urn:microsoft.com/office/officeart/2018/5/layout/IconLeafLabelList"/>
    <dgm:cxn modelId="{8966292D-8F37-4309-8481-9DFC8E1E17C1}" type="presParOf" srcId="{B6CCAAF1-5A8A-4A34-A1EA-64EFBF5CE080}" destId="{BCA50469-C543-4B6B-B7C8-C0DA73BF41B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167935-4709-4959-9F4E-58407CA7391D}">
      <dsp:nvSpPr>
        <dsp:cNvPr id="0" name=""/>
        <dsp:cNvSpPr/>
      </dsp:nvSpPr>
      <dsp:spPr>
        <a:xfrm>
          <a:off x="726337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CA29B-AD80-47BC-8A1B-3E973F6DB84C}">
      <dsp:nvSpPr>
        <dsp:cNvPr id="0" name=""/>
        <dsp:cNvSpPr/>
      </dsp:nvSpPr>
      <dsp:spPr>
        <a:xfrm>
          <a:off x="1150462" y="495183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2BD40-88C2-477D-A210-EA385F8008CE}">
      <dsp:nvSpPr>
        <dsp:cNvPr id="0" name=""/>
        <dsp:cNvSpPr/>
      </dsp:nvSpPr>
      <dsp:spPr>
        <a:xfrm>
          <a:off x="78632" y="2345157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Leren </a:t>
          </a:r>
          <a:endParaRPr lang="en-US" sz="1600" kern="1200" dirty="0">
            <a:latin typeface="+mj-lt"/>
          </a:endParaRPr>
        </a:p>
      </dsp:txBody>
      <dsp:txXfrm>
        <a:off x="78632" y="2345157"/>
        <a:ext cx="3262500" cy="720000"/>
      </dsp:txXfrm>
    </dsp:sp>
    <dsp:sp modelId="{628E004B-19BF-41F0-A5CD-EC97B64C8A5E}">
      <dsp:nvSpPr>
        <dsp:cNvPr id="0" name=""/>
        <dsp:cNvSpPr/>
      </dsp:nvSpPr>
      <dsp:spPr>
        <a:xfrm>
          <a:off x="4559774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5190E-3B62-4FD0-9896-49B3FCA0711E}">
      <dsp:nvSpPr>
        <dsp:cNvPr id="0" name=""/>
        <dsp:cNvSpPr/>
      </dsp:nvSpPr>
      <dsp:spPr>
        <a:xfrm>
          <a:off x="4983899" y="495183"/>
          <a:ext cx="1141875" cy="114187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4325C-4221-4D58-A3A3-D8D53022188E}">
      <dsp:nvSpPr>
        <dsp:cNvPr id="0" name=""/>
        <dsp:cNvSpPr/>
      </dsp:nvSpPr>
      <dsp:spPr>
        <a:xfrm>
          <a:off x="7624045" y="2302778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Zijn je samenvattingen in orde?</a:t>
          </a:r>
          <a:endParaRPr lang="en-US" sz="1600" kern="1200" dirty="0">
            <a:latin typeface="+mj-lt"/>
          </a:endParaRPr>
        </a:p>
      </dsp:txBody>
      <dsp:txXfrm>
        <a:off x="7624045" y="2302778"/>
        <a:ext cx="3262500" cy="720000"/>
      </dsp:txXfrm>
    </dsp:sp>
    <dsp:sp modelId="{440793BC-608C-42E9-88AF-006458996EF7}">
      <dsp:nvSpPr>
        <dsp:cNvPr id="0" name=""/>
        <dsp:cNvSpPr/>
      </dsp:nvSpPr>
      <dsp:spPr>
        <a:xfrm>
          <a:off x="8393212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8DAF3-07B1-474B-9109-6C541FA8219F}">
      <dsp:nvSpPr>
        <dsp:cNvPr id="0" name=""/>
        <dsp:cNvSpPr/>
      </dsp:nvSpPr>
      <dsp:spPr>
        <a:xfrm>
          <a:off x="8817337" y="495183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A50469-C543-4B6B-B7C8-C0DA73BF41BE}">
      <dsp:nvSpPr>
        <dsp:cNvPr id="0" name=""/>
        <dsp:cNvSpPr/>
      </dsp:nvSpPr>
      <dsp:spPr>
        <a:xfrm>
          <a:off x="3732176" y="2322916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Voorbereiden</a:t>
          </a:r>
          <a:endParaRPr lang="en-US" sz="1600" kern="1200" dirty="0">
            <a:latin typeface="+mj-lt"/>
          </a:endParaRPr>
        </a:p>
      </dsp:txBody>
      <dsp:txXfrm>
        <a:off x="3732176" y="2322916"/>
        <a:ext cx="326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B94BA4-25A4-C9E0-EE4C-6BF9BFA58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8D1C375-38BE-D225-CD85-52C16BBD9B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E733A0-C139-FD4B-9C78-B23156E7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6F429D-C98D-9842-0145-A5201E0DF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CDFD37-9AD5-F18B-A66E-151EDFF51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7056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06C67-418B-52C3-FD1F-A86E7E50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29EBF00-275A-71CE-1E1F-1E8E406A0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24328A-0DC5-3E8F-7755-C86C97A6A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9DA4C1-AFB7-835E-786B-FD8672CB2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76267E-2DA4-B9F1-4913-6870840D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114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F9873F1-A72F-7633-5BB8-171048AB93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469F444-3D08-AEBE-813A-20FDD5A89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71F5CE-63BC-C4F2-F0B7-21AD0302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8D0791-818D-D25B-47E7-FB129A319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FEBAFB-6470-5343-AD1C-BBDB6C36B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114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32272-573E-67D8-A899-F841A51F4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0745DA-98B8-091B-4DB6-203BFB32A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F9FAA3-A6BE-AE8D-0EF4-8BB8F70D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F1965C-C2B6-A997-DC74-6D476F599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6BB300-2263-7A0B-10C2-6019F7BC2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7286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74ACC1-CAD3-F32A-6F4F-EA2912CF0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E095A0-FA60-FDF3-1CA8-D0311C8E1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9244EB-388E-BC54-BFA3-6DC3C53D5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199D79-9262-543A-F8E8-124A2BB83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28635E-AAD6-BB2B-1D0A-FA3AE423C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618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DB92C-FEC1-5649-1A86-9F309DBE8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4B0587-6C70-0E9A-B27D-DACEEC0F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F306D7F-9713-8BD7-8A9C-41E606F56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F177E61-F036-512A-2D13-6DC1A6F9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2-9-2024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BC73C29-2E3F-D023-E2D4-6FBAAA120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D400EC-9768-5234-EEA1-1B839871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673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B1D385-E076-EBFD-304C-0BC36F63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7A15EF9-07D2-BD34-D029-150B775EC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CEA3D1E-E0A4-9054-95EA-421C1B9F2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685063F-D91E-D7D0-51B2-CA0DD4CE8B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B8A3B1-89D6-861B-F8A0-A5E107FACD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B320485-BDB5-A54C-C206-11619F36D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2-9-2024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BC2061D-A2CA-E7A0-76A2-C7AD3AD91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0CBA354-79EF-E218-D49C-44A32287A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9031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6A7A3C-142D-0205-AD27-865337742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0AA85D2-CCA9-326A-601D-2E67AE2D8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2-9-2024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DB6DB51-37C0-B058-6B7F-F22003F5A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181799B-3C13-B896-00A6-D814EE6C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012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837E151-2CF9-7A87-2346-AFD1FC38E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2-9-2024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62D9971-801F-70D9-ABCB-2B0A024B1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68C39DB-7FFE-29B3-639B-E60C74F9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339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7A2C39-D6BA-1014-3761-4D0B23BD3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B270E9-1CBB-4835-8DA3-C2BE5A04E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159A7E3-BAC4-579E-A922-CF964F711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C2E4143-6905-ED39-A150-816389061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2-9-2024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BF43AA3-D1BF-E398-3708-9687B8D1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D5209D9-1F8C-45A3-E5FA-7C02A3E52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1973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04877C-3FB2-94C4-A347-79D742DE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77F0D70-3395-9969-AA66-B2513EEAD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CEB9FA3-163F-5060-D5B8-A700A65E4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45D81AB-F5F9-45B2-2BAA-B030C2D1F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2-9-2024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EA3861F-0949-8308-F081-DA5B17B78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6A9AC1A-758B-786B-0068-C6351A88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15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B69C95B-7A96-D504-261C-A30B8BB1A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4F7746-0B1B-271F-1BA4-056A6B2CD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9CEE7E-8267-D9EA-950A-FDDA2D3AE3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07302-22BC-4F85-A30A-D7D87A1E503E}" type="datetimeFigureOut">
              <a:rPr lang="nl-NL" smtClean="0"/>
              <a:t>2-9-2024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5D6266-EF3D-D00E-7D6A-ED22E8AC2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4B41E3-A661-2C61-2EB0-1EFB76D8F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66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ersoonlijke groei - Is jezelf ontwikkelen">
            <a:extLst>
              <a:ext uri="{FF2B5EF4-FFF2-40B4-BE49-F238E27FC236}">
                <a16:creationId xmlns:a16="http://schemas.microsoft.com/office/drawing/2014/main" id="{5430401B-0479-812A-2A4E-25302AD81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D153E62-93ED-DEA7-E18D-4324478D4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4225" y="-317493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nl-NL" sz="5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Groei en ontwikkeling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BA0A9C4-DA80-966E-7625-679A1569A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6996" y="3429000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nl-NL" sz="1600" dirty="0">
                <a:solidFill>
                  <a:srgbClr val="FFFFFF"/>
                </a:solidFill>
              </a:rPr>
              <a:t>1.2 Biologie voor jou</a:t>
            </a:r>
            <a:br>
              <a:rPr lang="nl-NL" sz="1600" dirty="0">
                <a:solidFill>
                  <a:srgbClr val="FFFFFF"/>
                </a:solidFill>
              </a:rPr>
            </a:br>
            <a:r>
              <a:rPr lang="nl-NL" sz="1600" dirty="0">
                <a:solidFill>
                  <a:srgbClr val="FFFFFF"/>
                </a:solidFill>
              </a:rPr>
              <a:t>Leerjaar 1 kgt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AD1888-C8B9-8CA8-F781-8FEE51DAA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50" y="5574506"/>
            <a:ext cx="1028214" cy="10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36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03A2D9B1-AAB6-4A80-7843-8BCC554BF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603" y="3760848"/>
            <a:ext cx="1681018" cy="252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93BCE5A-B182-00AF-2081-72AE64A98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117" y="3239353"/>
            <a:ext cx="2803405" cy="325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93FE8C-3F37-05BB-D755-188C1D58F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82" y="1320798"/>
            <a:ext cx="4831400" cy="392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13801264-3A83-B7B0-4D2A-4D944C3C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FABB696-B63C-A8C0-8E83-558D5FEEE0EA}"/>
              </a:ext>
            </a:extLst>
          </p:cNvPr>
          <p:cNvSpPr/>
          <p:nvPr/>
        </p:nvSpPr>
        <p:spPr>
          <a:xfrm>
            <a:off x="5126182" y="383126"/>
            <a:ext cx="1681018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D47542-9CD8-896E-A0E1-642E69F8F4D3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Kiemen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EE9B4D-E987-52CA-647E-10A54B63781D}"/>
              </a:ext>
            </a:extLst>
          </p:cNvPr>
          <p:cNvSpPr txBox="1"/>
          <p:nvPr/>
        </p:nvSpPr>
        <p:spPr>
          <a:xfrm>
            <a:off x="5619021" y="1577240"/>
            <a:ext cx="39162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Begin van een nieuwe bonenplant</a:t>
            </a:r>
          </a:p>
          <a:p>
            <a:endParaRPr lang="nl-NL" sz="1400" dirty="0"/>
          </a:p>
          <a:p>
            <a:r>
              <a:rPr lang="nl-NL" sz="1400" dirty="0"/>
              <a:t>Wanneer begint de kieming?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EC5AFBC-AD3E-04AE-5323-1E3F38B11EB4}"/>
              </a:ext>
            </a:extLst>
          </p:cNvPr>
          <p:cNvCxnSpPr/>
          <p:nvPr/>
        </p:nvCxnSpPr>
        <p:spPr>
          <a:xfrm>
            <a:off x="5212442" y="1733909"/>
            <a:ext cx="3860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0635C19-23AD-1A58-F384-CA79F53924BC}"/>
              </a:ext>
            </a:extLst>
          </p:cNvPr>
          <p:cNvSpPr txBox="1"/>
          <p:nvPr/>
        </p:nvSpPr>
        <p:spPr>
          <a:xfrm>
            <a:off x="5619021" y="2315904"/>
            <a:ext cx="60945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rgbClr val="C00000"/>
                </a:solidFill>
              </a:rPr>
              <a:t>Als de kiem water opneemt via het poortje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B3C30A-BBCF-9554-2B58-30CE7A64D5EA}"/>
              </a:ext>
            </a:extLst>
          </p:cNvPr>
          <p:cNvSpPr txBox="1"/>
          <p:nvPr/>
        </p:nvSpPr>
        <p:spPr>
          <a:xfrm>
            <a:off x="5619021" y="2669907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/>
              <a:t>De eerste blaadjes boven de grond zijn de zaaddlobben.</a:t>
            </a:r>
          </a:p>
          <a:p>
            <a:r>
              <a:rPr lang="nl-NL" sz="1400" dirty="0"/>
              <a:t>Zaadlobben bevatten veel _________________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C916B5-B2C6-B320-DBB1-355F362CE5CC}"/>
              </a:ext>
            </a:extLst>
          </p:cNvPr>
          <p:cNvSpPr txBox="1"/>
          <p:nvPr/>
        </p:nvSpPr>
        <p:spPr>
          <a:xfrm>
            <a:off x="7672844" y="2878731"/>
            <a:ext cx="14107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rgbClr val="C00000"/>
                </a:solidFill>
              </a:rPr>
              <a:t>Reserve voedsel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74D930-371D-87AF-B01B-1CD606192F60}"/>
              </a:ext>
            </a:extLst>
          </p:cNvPr>
          <p:cNvSpPr txBox="1"/>
          <p:nvPr/>
        </p:nvSpPr>
        <p:spPr>
          <a:xfrm>
            <a:off x="10136038" y="3534069"/>
            <a:ext cx="14492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Kiemplantje</a:t>
            </a:r>
          </a:p>
        </p:txBody>
      </p:sp>
    </p:spTree>
    <p:extLst>
      <p:ext uri="{BB962C8B-B14F-4D97-AF65-F5344CB8AC3E}">
        <p14:creationId xmlns:p14="http://schemas.microsoft.com/office/powerpoint/2010/main" val="17178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F2EAEB0-5CE9-5C19-FE95-2DF8F6E5D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014" y="1356521"/>
            <a:ext cx="7968112" cy="530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13801264-3A83-B7B0-4D2A-4D944C3C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FABB696-B63C-A8C0-8E83-558D5FEEE0EA}"/>
              </a:ext>
            </a:extLst>
          </p:cNvPr>
          <p:cNvSpPr/>
          <p:nvPr/>
        </p:nvSpPr>
        <p:spPr>
          <a:xfrm>
            <a:off x="2915729" y="383126"/>
            <a:ext cx="6064368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D47542-9CD8-896E-A0E1-642E69F8F4D3}"/>
              </a:ext>
            </a:extLst>
          </p:cNvPr>
          <p:cNvSpPr txBox="1"/>
          <p:nvPr/>
        </p:nvSpPr>
        <p:spPr>
          <a:xfrm>
            <a:off x="2915728" y="429638"/>
            <a:ext cx="6064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Ontwikkeling van een tomatenplant</a:t>
            </a:r>
          </a:p>
        </p:txBody>
      </p:sp>
    </p:spTree>
    <p:extLst>
      <p:ext uri="{BB962C8B-B14F-4D97-AF65-F5344CB8AC3E}">
        <p14:creationId xmlns:p14="http://schemas.microsoft.com/office/powerpoint/2010/main" val="3136613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5B7FB99A-CDE6-C8E3-2210-48AC2515F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762500" y="383126"/>
            <a:ext cx="2381250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3427032-13F1-D95A-0601-C3BD4DE3D7DA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Leerdoelen 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1E401F79-0B9F-AF63-148C-543BF57C6B1D}"/>
              </a:ext>
            </a:extLst>
          </p:cNvPr>
          <p:cNvSpPr/>
          <p:nvPr/>
        </p:nvSpPr>
        <p:spPr>
          <a:xfrm>
            <a:off x="3326389" y="2183764"/>
            <a:ext cx="5362575" cy="1724002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1E5A720-1F99-FDE6-EA26-2A37A2FAF09E}"/>
              </a:ext>
            </a:extLst>
          </p:cNvPr>
          <p:cNvSpPr txBox="1"/>
          <p:nvPr/>
        </p:nvSpPr>
        <p:spPr>
          <a:xfrm>
            <a:off x="3481504" y="2333712"/>
            <a:ext cx="50147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+mj-lt"/>
              </a:rPr>
              <a:t>Je hebt geleerd..</a:t>
            </a:r>
          </a:p>
          <a:p>
            <a:pPr marL="342900" indent="-342900">
              <a:buAutoNum type="arabicPeriod"/>
            </a:pPr>
            <a:r>
              <a:rPr lang="nl-NL" dirty="0">
                <a:latin typeface="+mj-lt"/>
              </a:rPr>
              <a:t>Omschrijven wat </a:t>
            </a:r>
            <a:r>
              <a:rPr lang="nl-NL" b="1" dirty="0">
                <a:latin typeface="+mj-lt"/>
              </a:rPr>
              <a:t>groei</a:t>
            </a:r>
            <a:r>
              <a:rPr lang="nl-NL" dirty="0">
                <a:latin typeface="+mj-lt"/>
              </a:rPr>
              <a:t> en </a:t>
            </a:r>
            <a:r>
              <a:rPr lang="nl-NL" b="1" dirty="0">
                <a:latin typeface="+mj-lt"/>
              </a:rPr>
              <a:t>ontwikkeling</a:t>
            </a:r>
            <a:r>
              <a:rPr lang="nl-NL" dirty="0">
                <a:latin typeface="+mj-lt"/>
              </a:rPr>
              <a:t> is.</a:t>
            </a:r>
          </a:p>
          <a:p>
            <a:pPr marL="342900" indent="-342900">
              <a:buAutoNum type="arabicPeriod"/>
            </a:pPr>
            <a:r>
              <a:rPr lang="nl-NL" dirty="0">
                <a:latin typeface="+mj-lt"/>
              </a:rPr>
              <a:t>De </a:t>
            </a:r>
            <a:r>
              <a:rPr lang="nl-NL" b="1" dirty="0">
                <a:latin typeface="+mj-lt"/>
              </a:rPr>
              <a:t>delen</a:t>
            </a:r>
            <a:r>
              <a:rPr lang="nl-NL" dirty="0">
                <a:latin typeface="+mj-lt"/>
              </a:rPr>
              <a:t> van een </a:t>
            </a:r>
            <a:r>
              <a:rPr lang="nl-NL" b="1" dirty="0">
                <a:latin typeface="+mj-lt"/>
              </a:rPr>
              <a:t>zaad</a:t>
            </a:r>
            <a:r>
              <a:rPr lang="nl-NL" dirty="0">
                <a:latin typeface="+mj-lt"/>
              </a:rPr>
              <a:t> te noemen met hun functie.</a:t>
            </a:r>
          </a:p>
          <a:p>
            <a:pPr marL="342900" indent="-342900">
              <a:buAutoNum type="arabicPeriod"/>
            </a:pPr>
            <a:r>
              <a:rPr lang="nl-NL" dirty="0">
                <a:latin typeface="+mj-lt"/>
              </a:rPr>
              <a:t>Ontwikkeling van een </a:t>
            </a:r>
            <a:r>
              <a:rPr lang="nl-NL" b="1" dirty="0">
                <a:latin typeface="+mj-lt"/>
              </a:rPr>
              <a:t>zaadplant </a:t>
            </a:r>
            <a:r>
              <a:rPr lang="nl-NL" dirty="0">
                <a:latin typeface="+mj-lt"/>
              </a:rPr>
              <a:t>beschrijven.</a:t>
            </a:r>
            <a:endParaRPr lang="nl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1233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yan Blue ( #00ffff ) - plain background image">
            <a:extLst>
              <a:ext uri="{FF2B5EF4-FFF2-40B4-BE49-F238E27FC236}">
                <a16:creationId xmlns:a16="http://schemas.microsoft.com/office/drawing/2014/main" id="{818077E1-42E2-6C8A-F857-D46AB3EC4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3427032-13F1-D95A-0601-C3BD4DE3D7DA}"/>
              </a:ext>
            </a:extLst>
          </p:cNvPr>
          <p:cNvSpPr txBox="1"/>
          <p:nvPr/>
        </p:nvSpPr>
        <p:spPr>
          <a:xfrm>
            <a:off x="4052887" y="344271"/>
            <a:ext cx="408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Huiswerk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E058966-4C1D-CC04-0916-5F696923A688}"/>
              </a:ext>
            </a:extLst>
          </p:cNvPr>
          <p:cNvSpPr txBox="1"/>
          <p:nvPr/>
        </p:nvSpPr>
        <p:spPr>
          <a:xfrm>
            <a:off x="545156" y="1306401"/>
            <a:ext cx="11352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sz="3600" dirty="0">
                <a:latin typeface="+mj-lt"/>
              </a:rPr>
            </a:br>
            <a:endParaRPr lang="nl-NL" sz="3600" i="1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nl-NL" i="1" dirty="0">
              <a:latin typeface="+mj-lt"/>
            </a:endParaRPr>
          </a:p>
          <a:p>
            <a:endParaRPr lang="nl-NL" i="1" dirty="0">
              <a:latin typeface="+mj-lt"/>
            </a:endParaRPr>
          </a:p>
        </p:txBody>
      </p:sp>
      <p:graphicFrame>
        <p:nvGraphicFramePr>
          <p:cNvPr id="2" name="Tijdelijke aanduiding voor inhoud 2">
            <a:extLst>
              <a:ext uri="{FF2B5EF4-FFF2-40B4-BE49-F238E27FC236}">
                <a16:creationId xmlns:a16="http://schemas.microsoft.com/office/drawing/2014/main" id="{B9073205-4319-C76F-E7B7-3ED4E64BAC7E}"/>
              </a:ext>
            </a:extLst>
          </p:cNvPr>
          <p:cNvGraphicFramePr>
            <a:graphicFrameLocks noGrp="1"/>
          </p:cNvGraphicFramePr>
          <p:nvPr/>
        </p:nvGraphicFramePr>
        <p:xfrm>
          <a:off x="409977" y="1903165"/>
          <a:ext cx="11109674" cy="3472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0A0133CB-2B81-6267-5004-3DCB2618C861}"/>
              </a:ext>
            </a:extLst>
          </p:cNvPr>
          <p:cNvSpPr/>
          <p:nvPr/>
        </p:nvSpPr>
        <p:spPr>
          <a:xfrm>
            <a:off x="4693298" y="383126"/>
            <a:ext cx="2481943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EA93EA2-4FD6-FA67-7663-D38F54330595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Huiswerk </a:t>
            </a:r>
          </a:p>
        </p:txBody>
      </p:sp>
    </p:spTree>
    <p:extLst>
      <p:ext uri="{BB962C8B-B14F-4D97-AF65-F5344CB8AC3E}">
        <p14:creationId xmlns:p14="http://schemas.microsoft.com/office/powerpoint/2010/main" val="1584836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yan Blue ( #00ffff ) - plain background image">
            <a:extLst>
              <a:ext uri="{FF2B5EF4-FFF2-40B4-BE49-F238E27FC236}">
                <a16:creationId xmlns:a16="http://schemas.microsoft.com/office/drawing/2014/main" id="{E474228F-2F35-E12D-832E-19C487574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5">
            <a:extLst>
              <a:ext uri="{FF2B5EF4-FFF2-40B4-BE49-F238E27FC236}">
                <a16:creationId xmlns:a16="http://schemas.microsoft.com/office/drawing/2014/main" id="{A3DD698C-EDA1-7B6A-DC29-F2DFF050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0406" y="2484695"/>
            <a:ext cx="378764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Welkom </a:t>
            </a:r>
            <a:r>
              <a:rPr lang="nl-BE" altLang="en-NL" sz="20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 </a:t>
            </a:r>
            <a:endParaRPr lang="nl-BE" altLang="en-NL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Herhalen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Leerdoelen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Uitleg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Zijn de leerdoelen gehaald ..?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Zelfstandig werken (huiswerk)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14073D7-A85E-0055-9A4F-6482B8DF4839}"/>
              </a:ext>
            </a:extLst>
          </p:cNvPr>
          <p:cNvCxnSpPr>
            <a:cxnSpLocks/>
          </p:cNvCxnSpPr>
          <p:nvPr/>
        </p:nvCxnSpPr>
        <p:spPr>
          <a:xfrm>
            <a:off x="6096000" y="1341191"/>
            <a:ext cx="0" cy="417561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B8ED5C-E0BC-6FE1-9C04-062F9038AFA7}"/>
              </a:ext>
            </a:extLst>
          </p:cNvPr>
          <p:cNvSpPr txBox="1">
            <a:spLocks/>
          </p:cNvSpPr>
          <p:nvPr/>
        </p:nvSpPr>
        <p:spPr>
          <a:xfrm>
            <a:off x="1212720" y="3072397"/>
            <a:ext cx="4232275" cy="763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nl-BE" sz="4000" dirty="0">
                <a:latin typeface="+mj-lt"/>
                <a:cs typeface="Calibri Light" panose="020F0302020204030204" pitchFamily="34" charset="0"/>
              </a:rPr>
              <a:t>Wat gaan we doen?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702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185795B8-990A-E0BF-2FB6-1EA0D2906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1C6C21AE-5486-3F52-AF1C-C05E649B2CBD}"/>
              </a:ext>
            </a:extLst>
          </p:cNvPr>
          <p:cNvSpPr/>
          <p:nvPr/>
        </p:nvSpPr>
        <p:spPr>
          <a:xfrm>
            <a:off x="3058033" y="2692068"/>
            <a:ext cx="8134350" cy="1663488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3444241-4A1B-0CB0-D41F-9C87A33A2E50}"/>
              </a:ext>
            </a:extLst>
          </p:cNvPr>
          <p:cNvSpPr/>
          <p:nvPr/>
        </p:nvSpPr>
        <p:spPr>
          <a:xfrm>
            <a:off x="3045" y="1480344"/>
            <a:ext cx="1885950" cy="3897312"/>
          </a:xfrm>
          <a:prstGeom prst="rect">
            <a:avLst/>
          </a:prstGeom>
          <a:solidFill>
            <a:srgbClr val="7DECE9"/>
          </a:solidFill>
          <a:ln>
            <a:solidFill>
              <a:srgbClr val="7DE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458911A-232B-3214-453E-9D52E7002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13117"/>
            <a:ext cx="1752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en-N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Herhalen</a:t>
            </a:r>
          </a:p>
          <a:p>
            <a:pPr eaLnBrk="1" hangingPunct="1"/>
            <a:r>
              <a:rPr lang="nl-BE" altLang="en-N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1.1 Organismen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FF6A19-485D-E4F1-D20F-FA2735CDEA13}"/>
              </a:ext>
            </a:extLst>
          </p:cNvPr>
          <p:cNvSpPr txBox="1"/>
          <p:nvPr/>
        </p:nvSpPr>
        <p:spPr>
          <a:xfrm>
            <a:off x="4736686" y="2902431"/>
            <a:ext cx="61606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+mj-lt"/>
              </a:rPr>
              <a:t>Je hebt geleerd..</a:t>
            </a:r>
          </a:p>
          <a:p>
            <a:pPr marL="342900" indent="-342900">
              <a:buAutoNum type="arabicPeriod"/>
            </a:pPr>
            <a:r>
              <a:rPr lang="nl-NL" dirty="0">
                <a:latin typeface="+mj-lt"/>
              </a:rPr>
              <a:t>Wat een </a:t>
            </a:r>
            <a:r>
              <a:rPr lang="nl-NL" b="1" dirty="0">
                <a:latin typeface="+mj-lt"/>
              </a:rPr>
              <a:t>organisme</a:t>
            </a:r>
            <a:r>
              <a:rPr lang="nl-NL" dirty="0">
                <a:latin typeface="+mj-lt"/>
              </a:rPr>
              <a:t> is.</a:t>
            </a:r>
          </a:p>
          <a:p>
            <a:pPr marL="342900" indent="-342900">
              <a:buAutoNum type="arabicPeriod"/>
            </a:pPr>
            <a:r>
              <a:rPr lang="nl-NL" dirty="0">
                <a:latin typeface="+mj-lt"/>
              </a:rPr>
              <a:t>Onderscheid maken of iets </a:t>
            </a:r>
            <a:r>
              <a:rPr lang="nl-NL" b="1" dirty="0">
                <a:latin typeface="+mj-lt"/>
              </a:rPr>
              <a:t>levend</a:t>
            </a:r>
            <a:r>
              <a:rPr lang="nl-NL" dirty="0">
                <a:latin typeface="+mj-lt"/>
              </a:rPr>
              <a:t>, </a:t>
            </a:r>
            <a:r>
              <a:rPr lang="nl-NL" b="1" dirty="0">
                <a:latin typeface="+mj-lt"/>
              </a:rPr>
              <a:t>dood</a:t>
            </a:r>
            <a:r>
              <a:rPr lang="nl-NL" dirty="0">
                <a:latin typeface="+mj-lt"/>
              </a:rPr>
              <a:t> of </a:t>
            </a:r>
            <a:r>
              <a:rPr lang="nl-NL" b="1" dirty="0">
                <a:latin typeface="+mj-lt"/>
              </a:rPr>
              <a:t>levenloos</a:t>
            </a:r>
            <a:r>
              <a:rPr lang="nl-NL" dirty="0">
                <a:latin typeface="+mj-lt"/>
              </a:rPr>
              <a:t> is.</a:t>
            </a:r>
          </a:p>
          <a:p>
            <a:pPr marL="342900" indent="-342900">
              <a:buAutoNum type="arabicPeriod"/>
            </a:pPr>
            <a:r>
              <a:rPr lang="nl-NL" dirty="0">
                <a:latin typeface="+mj-lt"/>
              </a:rPr>
              <a:t>De </a:t>
            </a:r>
            <a:r>
              <a:rPr lang="nl-NL" b="1" dirty="0">
                <a:latin typeface="+mj-lt"/>
              </a:rPr>
              <a:t>zeven</a:t>
            </a:r>
            <a:r>
              <a:rPr lang="nl-NL" dirty="0">
                <a:latin typeface="+mj-lt"/>
              </a:rPr>
              <a:t> (7) levenskenmerken van organismen te noemen.</a:t>
            </a:r>
            <a:endParaRPr lang="nl-BE" dirty="0">
              <a:latin typeface="+mj-l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E48277E-AB2E-1CCF-6B23-542D41B7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53" y="3022565"/>
            <a:ext cx="979362" cy="9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258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5B7FB99A-CDE6-C8E3-2210-48AC2515F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762500" y="383126"/>
            <a:ext cx="2381250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3427032-13F1-D95A-0601-C3BD4DE3D7DA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Leerdoelen 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1E401F79-0B9F-AF63-148C-543BF57C6B1D}"/>
              </a:ext>
            </a:extLst>
          </p:cNvPr>
          <p:cNvSpPr/>
          <p:nvPr/>
        </p:nvSpPr>
        <p:spPr>
          <a:xfrm>
            <a:off x="3326389" y="2183764"/>
            <a:ext cx="5362575" cy="1724002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1E5A720-1F99-FDE6-EA26-2A37A2FAF09E}"/>
              </a:ext>
            </a:extLst>
          </p:cNvPr>
          <p:cNvSpPr txBox="1"/>
          <p:nvPr/>
        </p:nvSpPr>
        <p:spPr>
          <a:xfrm>
            <a:off x="3481504" y="2333712"/>
            <a:ext cx="50147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+mj-lt"/>
              </a:rPr>
              <a:t>Je leert..</a:t>
            </a:r>
          </a:p>
          <a:p>
            <a:pPr marL="342900" indent="-342900">
              <a:buAutoNum type="arabicPeriod"/>
            </a:pPr>
            <a:r>
              <a:rPr lang="nl-NL" dirty="0">
                <a:latin typeface="+mj-lt"/>
              </a:rPr>
              <a:t>Omschrijven wat </a:t>
            </a:r>
            <a:r>
              <a:rPr lang="nl-NL" b="1" dirty="0">
                <a:latin typeface="+mj-lt"/>
              </a:rPr>
              <a:t>groei</a:t>
            </a:r>
            <a:r>
              <a:rPr lang="nl-NL" dirty="0">
                <a:latin typeface="+mj-lt"/>
              </a:rPr>
              <a:t> en </a:t>
            </a:r>
            <a:r>
              <a:rPr lang="nl-NL" b="1" dirty="0">
                <a:latin typeface="+mj-lt"/>
              </a:rPr>
              <a:t>ontwikkeling</a:t>
            </a:r>
            <a:r>
              <a:rPr lang="nl-NL" dirty="0">
                <a:latin typeface="+mj-lt"/>
              </a:rPr>
              <a:t> is.</a:t>
            </a:r>
          </a:p>
          <a:p>
            <a:pPr marL="342900" indent="-342900">
              <a:buAutoNum type="arabicPeriod"/>
            </a:pPr>
            <a:r>
              <a:rPr lang="nl-NL" dirty="0">
                <a:latin typeface="+mj-lt"/>
              </a:rPr>
              <a:t>De </a:t>
            </a:r>
            <a:r>
              <a:rPr lang="nl-NL" b="1" dirty="0">
                <a:latin typeface="+mj-lt"/>
              </a:rPr>
              <a:t>delen</a:t>
            </a:r>
            <a:r>
              <a:rPr lang="nl-NL" dirty="0">
                <a:latin typeface="+mj-lt"/>
              </a:rPr>
              <a:t> van een </a:t>
            </a:r>
            <a:r>
              <a:rPr lang="nl-NL" b="1" dirty="0">
                <a:latin typeface="+mj-lt"/>
              </a:rPr>
              <a:t>zaad</a:t>
            </a:r>
            <a:r>
              <a:rPr lang="nl-NL" dirty="0">
                <a:latin typeface="+mj-lt"/>
              </a:rPr>
              <a:t> te noemen met hun functie.</a:t>
            </a:r>
          </a:p>
          <a:p>
            <a:pPr marL="342900" indent="-342900">
              <a:buAutoNum type="arabicPeriod"/>
            </a:pPr>
            <a:r>
              <a:rPr lang="nl-NL" dirty="0">
                <a:latin typeface="+mj-lt"/>
              </a:rPr>
              <a:t>Ontwikkeling van een </a:t>
            </a:r>
            <a:r>
              <a:rPr lang="nl-NL" b="1" dirty="0">
                <a:latin typeface="+mj-lt"/>
              </a:rPr>
              <a:t>zaadplant </a:t>
            </a:r>
            <a:r>
              <a:rPr lang="nl-NL" dirty="0">
                <a:latin typeface="+mj-lt"/>
              </a:rPr>
              <a:t>beschrijven.</a:t>
            </a:r>
            <a:endParaRPr lang="nl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0370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13801264-3A83-B7B0-4D2A-4D944C3C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01B3240-A0BF-7A9E-596D-F0C3B5729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5" y="1344613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nl-NL" sz="1800" b="1" dirty="0">
                <a:solidFill>
                  <a:srgbClr val="0070C0"/>
                </a:solidFill>
                <a:latin typeface="+mj-lt"/>
              </a:rPr>
              <a:t>Groeien </a:t>
            </a:r>
            <a:r>
              <a:rPr lang="nl-NL" sz="1800" dirty="0">
                <a:latin typeface="+mj-lt"/>
              </a:rPr>
              <a:t>is het </a:t>
            </a:r>
            <a:r>
              <a:rPr lang="nl-NL" sz="1800" dirty="0">
                <a:solidFill>
                  <a:srgbClr val="C00000"/>
                </a:solidFill>
                <a:latin typeface="+mj-lt"/>
              </a:rPr>
              <a:t>groter</a:t>
            </a:r>
            <a:r>
              <a:rPr lang="nl-NL" sz="1800" dirty="0">
                <a:latin typeface="+mj-lt"/>
              </a:rPr>
              <a:t> en </a:t>
            </a:r>
            <a:r>
              <a:rPr lang="nl-NL" sz="1800" dirty="0">
                <a:solidFill>
                  <a:srgbClr val="C00000"/>
                </a:solidFill>
                <a:latin typeface="+mj-lt"/>
              </a:rPr>
              <a:t>zwaarder</a:t>
            </a:r>
            <a:r>
              <a:rPr lang="nl-NL" sz="1800" dirty="0">
                <a:latin typeface="+mj-lt"/>
              </a:rPr>
              <a:t> worden van een organisme.</a:t>
            </a: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FABB696-B63C-A8C0-8E83-558D5FEEE0EA}"/>
              </a:ext>
            </a:extLst>
          </p:cNvPr>
          <p:cNvSpPr/>
          <p:nvPr/>
        </p:nvSpPr>
        <p:spPr>
          <a:xfrm>
            <a:off x="3830128" y="383126"/>
            <a:ext cx="4226944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D47542-9CD8-896E-A0E1-642E69F8F4D3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Groei en ontwikkeling</a:t>
            </a:r>
          </a:p>
        </p:txBody>
      </p:sp>
      <p:pic>
        <p:nvPicPr>
          <p:cNvPr id="3074" name="Picture 2" descr="GIPHY Growing pains sticker set — Noam Sussman">
            <a:extLst>
              <a:ext uri="{FF2B5EF4-FFF2-40B4-BE49-F238E27FC236}">
                <a16:creationId xmlns:a16="http://schemas.microsoft.com/office/drawing/2014/main" id="{EA002DC7-5BE9-9FD5-E086-558DE11A4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548" y="1143000"/>
            <a:ext cx="36290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rowing GIFs - Get the best gif on GIFER">
            <a:extLst>
              <a:ext uri="{FF2B5EF4-FFF2-40B4-BE49-F238E27FC236}">
                <a16:creationId xmlns:a16="http://schemas.microsoft.com/office/drawing/2014/main" id="{128964B7-5CC5-BA61-96CA-D56DA8D7E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62" y="1811063"/>
            <a:ext cx="3738530" cy="210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5D3A614-A3B7-633C-6117-53F7B784AF3C}"/>
              </a:ext>
            </a:extLst>
          </p:cNvPr>
          <p:cNvCxnSpPr>
            <a:cxnSpLocks/>
          </p:cNvCxnSpPr>
          <p:nvPr/>
        </p:nvCxnSpPr>
        <p:spPr>
          <a:xfrm>
            <a:off x="3253453" y="3923236"/>
            <a:ext cx="0" cy="548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ndertitel 2">
            <a:extLst>
              <a:ext uri="{FF2B5EF4-FFF2-40B4-BE49-F238E27FC236}">
                <a16:creationId xmlns:a16="http://schemas.microsoft.com/office/drawing/2014/main" id="{DDA4E73F-52C7-C317-8B61-82152B3D290E}"/>
              </a:ext>
            </a:extLst>
          </p:cNvPr>
          <p:cNvSpPr txBox="1">
            <a:spLocks/>
          </p:cNvSpPr>
          <p:nvPr/>
        </p:nvSpPr>
        <p:spPr>
          <a:xfrm>
            <a:off x="2465487" y="4531256"/>
            <a:ext cx="1575931" cy="601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800" dirty="0">
                <a:latin typeface="+mj-lt"/>
              </a:rPr>
              <a:t>Veranderingen</a:t>
            </a:r>
            <a:br>
              <a:rPr lang="nl-NL" sz="1800" dirty="0">
                <a:latin typeface="+mj-lt"/>
              </a:rPr>
            </a:br>
            <a:endParaRPr lang="nl-NL" sz="1800" dirty="0">
              <a:latin typeface="+mj-lt"/>
            </a:endParaRPr>
          </a:p>
        </p:txBody>
      </p:sp>
      <p:sp>
        <p:nvSpPr>
          <p:cNvPr id="11" name="Ondertitel 2">
            <a:extLst>
              <a:ext uri="{FF2B5EF4-FFF2-40B4-BE49-F238E27FC236}">
                <a16:creationId xmlns:a16="http://schemas.microsoft.com/office/drawing/2014/main" id="{FDB8A867-563F-CC55-99EF-4B2F5D328703}"/>
              </a:ext>
            </a:extLst>
          </p:cNvPr>
          <p:cNvSpPr txBox="1">
            <a:spLocks/>
          </p:cNvSpPr>
          <p:nvPr/>
        </p:nvSpPr>
        <p:spPr>
          <a:xfrm>
            <a:off x="2465487" y="4826998"/>
            <a:ext cx="1696610" cy="60199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800" dirty="0">
                <a:solidFill>
                  <a:srgbClr val="FF0000"/>
                </a:solidFill>
                <a:latin typeface="+mj-lt"/>
              </a:rPr>
              <a:t>- Langere stengel</a:t>
            </a:r>
            <a:br>
              <a:rPr lang="nl-NL" sz="1800" dirty="0">
                <a:solidFill>
                  <a:srgbClr val="FF0000"/>
                </a:solidFill>
                <a:latin typeface="+mj-lt"/>
              </a:rPr>
            </a:br>
            <a:r>
              <a:rPr lang="nl-NL" sz="1800" dirty="0">
                <a:solidFill>
                  <a:srgbClr val="FF0000"/>
                </a:solidFill>
                <a:latin typeface="+mj-lt"/>
              </a:rPr>
              <a:t>- Ontstaan blaadjes</a:t>
            </a:r>
          </a:p>
        </p:txBody>
      </p:sp>
      <p:sp>
        <p:nvSpPr>
          <p:cNvPr id="12" name="Ondertitel 2">
            <a:extLst>
              <a:ext uri="{FF2B5EF4-FFF2-40B4-BE49-F238E27FC236}">
                <a16:creationId xmlns:a16="http://schemas.microsoft.com/office/drawing/2014/main" id="{03E65F9E-E689-C750-2012-475D443BC1FD}"/>
              </a:ext>
            </a:extLst>
          </p:cNvPr>
          <p:cNvSpPr txBox="1">
            <a:spLocks/>
          </p:cNvSpPr>
          <p:nvPr/>
        </p:nvSpPr>
        <p:spPr>
          <a:xfrm>
            <a:off x="485775" y="5576560"/>
            <a:ext cx="9144000" cy="1340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800" b="1" dirty="0">
                <a:solidFill>
                  <a:srgbClr val="0070C0"/>
                </a:solidFill>
                <a:latin typeface="+mj-lt"/>
              </a:rPr>
              <a:t>Ontwikkeling </a:t>
            </a:r>
            <a:r>
              <a:rPr lang="nl-NL" sz="1800" dirty="0">
                <a:latin typeface="+mj-lt"/>
              </a:rPr>
              <a:t>is het optreden van verandering in </a:t>
            </a:r>
            <a:r>
              <a:rPr lang="nl-NL" sz="1800" dirty="0">
                <a:solidFill>
                  <a:srgbClr val="C00000"/>
                </a:solidFill>
                <a:latin typeface="+mj-lt"/>
              </a:rPr>
              <a:t>bouw</a:t>
            </a:r>
            <a:r>
              <a:rPr lang="nl-NL" sz="1800" dirty="0">
                <a:latin typeface="+mj-lt"/>
              </a:rPr>
              <a:t> van een organisme.</a:t>
            </a:r>
          </a:p>
        </p:txBody>
      </p:sp>
    </p:spTree>
    <p:extLst>
      <p:ext uri="{BB962C8B-B14F-4D97-AF65-F5344CB8AC3E}">
        <p14:creationId xmlns:p14="http://schemas.microsoft.com/office/powerpoint/2010/main" val="402679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08A5F6-89EE-8F20-0D75-BE989FE5C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493" y="1546319"/>
            <a:ext cx="8520803" cy="4602233"/>
          </a:xfrm>
          <a:prstGeom prst="rect">
            <a:avLst/>
          </a:prstGeom>
        </p:spPr>
      </p:pic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13801264-3A83-B7B0-4D2A-4D944C3C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FABB696-B63C-A8C0-8E83-558D5FEEE0EA}"/>
              </a:ext>
            </a:extLst>
          </p:cNvPr>
          <p:cNvSpPr/>
          <p:nvPr/>
        </p:nvSpPr>
        <p:spPr>
          <a:xfrm>
            <a:off x="3283527" y="383126"/>
            <a:ext cx="5362575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D47542-9CD8-896E-A0E1-642E69F8F4D3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Groei van lichaamsdelen</a:t>
            </a:r>
          </a:p>
        </p:txBody>
      </p:sp>
    </p:spTree>
    <p:extLst>
      <p:ext uri="{BB962C8B-B14F-4D97-AF65-F5344CB8AC3E}">
        <p14:creationId xmlns:p14="http://schemas.microsoft.com/office/powerpoint/2010/main" val="2754038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BF40C2B-202C-2ADB-2220-CCD27B39B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19" y="1659391"/>
            <a:ext cx="4838645" cy="4989423"/>
          </a:xfrm>
          <a:prstGeom prst="rect">
            <a:avLst/>
          </a:prstGeom>
        </p:spPr>
      </p:pic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13801264-3A83-B7B0-4D2A-4D944C3C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700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01B3240-A0BF-7A9E-596D-F0C3B5729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3642" y="1659390"/>
            <a:ext cx="4964919" cy="4900323"/>
          </a:xfrm>
        </p:spPr>
        <p:txBody>
          <a:bodyPr>
            <a:normAutofit/>
          </a:bodyPr>
          <a:lstStyle/>
          <a:p>
            <a:pPr algn="l"/>
            <a:r>
              <a:rPr lang="nl-NL" sz="1800" i="1" dirty="0">
                <a:latin typeface="+mj-lt"/>
              </a:rPr>
              <a:t>Conclusie grafiek?</a:t>
            </a:r>
          </a:p>
          <a:p>
            <a:pPr algn="l"/>
            <a:endParaRPr lang="nl-NL" sz="1800" b="1" i="1" dirty="0">
              <a:solidFill>
                <a:srgbClr val="0070C0"/>
              </a:solidFill>
              <a:latin typeface="+mj-lt"/>
            </a:endParaRPr>
          </a:p>
          <a:p>
            <a:pPr algn="l"/>
            <a:endParaRPr lang="nl-NL" sz="1800" b="1" i="1" dirty="0">
              <a:solidFill>
                <a:srgbClr val="0070C0"/>
              </a:solidFill>
              <a:latin typeface="+mj-lt"/>
            </a:endParaRPr>
          </a:p>
          <a:p>
            <a:pPr algn="l"/>
            <a:r>
              <a:rPr lang="nl-NL" sz="1800" b="1" dirty="0">
                <a:solidFill>
                  <a:srgbClr val="0070C0"/>
                </a:solidFill>
                <a:latin typeface="+mj-lt"/>
              </a:rPr>
              <a:t>Groeisnelheid</a:t>
            </a:r>
            <a:r>
              <a:rPr lang="nl-NL" sz="1800" dirty="0">
                <a:latin typeface="+mj-lt"/>
              </a:rPr>
              <a:t> is het aantal centimeters dat een kind per jaar groeit.</a:t>
            </a:r>
            <a:br>
              <a:rPr lang="nl-NL" sz="1800" dirty="0">
                <a:latin typeface="+mj-lt"/>
              </a:rPr>
            </a:br>
            <a:br>
              <a:rPr lang="nl-NL" sz="1800" dirty="0">
                <a:latin typeface="+mj-lt"/>
              </a:rPr>
            </a:br>
            <a:br>
              <a:rPr lang="nl-NL" sz="1800" dirty="0">
                <a:latin typeface="+mj-lt"/>
              </a:rPr>
            </a:br>
            <a:r>
              <a:rPr lang="nl-NL" sz="1800" i="1" dirty="0">
                <a:latin typeface="+mj-lt"/>
              </a:rPr>
              <a:t>Welke levensjaar groeit een kind het hardst?</a:t>
            </a:r>
            <a:br>
              <a:rPr lang="nl-NL" sz="1800" b="1" dirty="0">
                <a:solidFill>
                  <a:srgbClr val="0070C0"/>
                </a:solidFill>
                <a:latin typeface="+mj-lt"/>
              </a:rPr>
            </a:br>
            <a:endParaRPr lang="nl-NL" sz="1800" b="1" dirty="0">
              <a:solidFill>
                <a:srgbClr val="0070C0"/>
              </a:solidFill>
              <a:latin typeface="+mj-lt"/>
            </a:endParaRPr>
          </a:p>
          <a:p>
            <a:pPr algn="l"/>
            <a:endParaRPr lang="nl-NL" sz="1800" b="1" dirty="0">
              <a:solidFill>
                <a:srgbClr val="0070C0"/>
              </a:solidFill>
              <a:latin typeface="+mj-lt"/>
            </a:endParaRPr>
          </a:p>
          <a:p>
            <a:pPr algn="l"/>
            <a:r>
              <a:rPr lang="nl-NL" sz="1800" b="1" dirty="0">
                <a:solidFill>
                  <a:srgbClr val="0070C0"/>
                </a:solidFill>
                <a:latin typeface="+mj-lt"/>
              </a:rPr>
              <a:t>Groeispurt </a:t>
            </a:r>
            <a:r>
              <a:rPr lang="nl-NL" sz="1800" dirty="0">
                <a:latin typeface="+mj-lt"/>
              </a:rPr>
              <a:t>is een periode van snelle groei</a:t>
            </a:r>
            <a:br>
              <a:rPr lang="nl-NL" sz="1800" dirty="0">
                <a:latin typeface="+mj-lt"/>
              </a:rPr>
            </a:br>
            <a:r>
              <a:rPr lang="nl-NL" sz="1800" dirty="0">
                <a:latin typeface="+mj-lt"/>
              </a:rPr>
              <a:t>- Zoals in de puberteit (12</a:t>
            </a:r>
            <a:r>
              <a:rPr lang="nl-NL" sz="1800" baseline="30000" dirty="0">
                <a:latin typeface="+mj-lt"/>
              </a:rPr>
              <a:t>e</a:t>
            </a:r>
            <a:r>
              <a:rPr lang="nl-NL" sz="1800" dirty="0">
                <a:latin typeface="+mj-lt"/>
              </a:rPr>
              <a:t> jaar)</a:t>
            </a:r>
            <a:br>
              <a:rPr lang="nl-NL" sz="1800" b="1" dirty="0">
                <a:solidFill>
                  <a:srgbClr val="0070C0"/>
                </a:solidFill>
                <a:latin typeface="+mj-lt"/>
              </a:rPr>
            </a:br>
            <a:endParaRPr lang="nl-NL" sz="1800" dirty="0">
              <a:latin typeface="+mj-lt"/>
            </a:endParaRP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FABB696-B63C-A8C0-8E83-558D5FEEE0EA}"/>
              </a:ext>
            </a:extLst>
          </p:cNvPr>
          <p:cNvSpPr/>
          <p:nvPr/>
        </p:nvSpPr>
        <p:spPr>
          <a:xfrm>
            <a:off x="3283527" y="383126"/>
            <a:ext cx="5362575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D47542-9CD8-896E-A0E1-642E69F8F4D3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Groeispurt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1B2D9ACE-2F01-4C18-4CC1-08B8E3B0F876}"/>
              </a:ext>
            </a:extLst>
          </p:cNvPr>
          <p:cNvSpPr txBox="1">
            <a:spLocks/>
          </p:cNvSpPr>
          <p:nvPr/>
        </p:nvSpPr>
        <p:spPr>
          <a:xfrm>
            <a:off x="372068" y="1309019"/>
            <a:ext cx="686433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400" dirty="0">
                <a:latin typeface="+mj-lt"/>
              </a:rPr>
              <a:t>Grafiek van de gemiddelde lengte van jongens en meisjes in Nederland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FCD54B-88D5-9402-0B07-5070C7CE5735}"/>
              </a:ext>
            </a:extLst>
          </p:cNvPr>
          <p:cNvSpPr/>
          <p:nvPr/>
        </p:nvSpPr>
        <p:spPr>
          <a:xfrm rot="19772748">
            <a:off x="2822104" y="2502206"/>
            <a:ext cx="1552854" cy="619974"/>
          </a:xfrm>
          <a:prstGeom prst="ellipse">
            <a:avLst/>
          </a:prstGeom>
          <a:noFill/>
          <a:ln w="22225"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FF3399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C000F1E-65B4-4528-6DAA-8F20A71883C2}"/>
              </a:ext>
            </a:extLst>
          </p:cNvPr>
          <p:cNvSpPr/>
          <p:nvPr/>
        </p:nvSpPr>
        <p:spPr>
          <a:xfrm rot="21162333">
            <a:off x="4281371" y="2028118"/>
            <a:ext cx="934135" cy="619974"/>
          </a:xfrm>
          <a:prstGeom prst="ellipse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FF3399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27EA69-644F-C3B9-D419-DB5124484A01}"/>
              </a:ext>
            </a:extLst>
          </p:cNvPr>
          <p:cNvCxnSpPr>
            <a:cxnSpLocks/>
          </p:cNvCxnSpPr>
          <p:nvPr/>
        </p:nvCxnSpPr>
        <p:spPr>
          <a:xfrm>
            <a:off x="2891307" y="3187521"/>
            <a:ext cx="0" cy="3187521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85C4DE-9A0D-68AC-D6E3-EE0D48451B6C}"/>
              </a:ext>
            </a:extLst>
          </p:cNvPr>
          <p:cNvCxnSpPr>
            <a:cxnSpLocks/>
          </p:cNvCxnSpPr>
          <p:nvPr/>
        </p:nvCxnSpPr>
        <p:spPr>
          <a:xfrm flipH="1">
            <a:off x="4245792" y="2406203"/>
            <a:ext cx="27850" cy="4181341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09F10DE-7B28-E347-B226-355D7598C815}"/>
              </a:ext>
            </a:extLst>
          </p:cNvPr>
          <p:cNvSpPr txBox="1"/>
          <p:nvPr/>
        </p:nvSpPr>
        <p:spPr>
          <a:xfrm>
            <a:off x="2628287" y="6409147"/>
            <a:ext cx="922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8.5 jaar</a:t>
            </a:r>
            <a:endParaRPr lang="en-NL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31FAED-952D-1F54-FF8B-4FB1B6232EF5}"/>
              </a:ext>
            </a:extLst>
          </p:cNvPr>
          <p:cNvSpPr txBox="1"/>
          <p:nvPr/>
        </p:nvSpPr>
        <p:spPr>
          <a:xfrm>
            <a:off x="3965855" y="6559713"/>
            <a:ext cx="922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14.7 jaar</a:t>
            </a:r>
            <a:endParaRPr lang="en-NL" sz="1200" dirty="0"/>
          </a:p>
        </p:txBody>
      </p:sp>
      <p:sp>
        <p:nvSpPr>
          <p:cNvPr id="21" name="Ondertitel 2">
            <a:extLst>
              <a:ext uri="{FF2B5EF4-FFF2-40B4-BE49-F238E27FC236}">
                <a16:creationId xmlns:a16="http://schemas.microsoft.com/office/drawing/2014/main" id="{41692423-0E43-D43F-5BB8-842603702337}"/>
              </a:ext>
            </a:extLst>
          </p:cNvPr>
          <p:cNvSpPr txBox="1">
            <a:spLocks/>
          </p:cNvSpPr>
          <p:nvPr/>
        </p:nvSpPr>
        <p:spPr>
          <a:xfrm>
            <a:off x="6182560" y="1997018"/>
            <a:ext cx="4964919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800" dirty="0">
                <a:solidFill>
                  <a:srgbClr val="FF0000"/>
                </a:solidFill>
                <a:latin typeface="+mj-lt"/>
              </a:rPr>
              <a:t>Meisjes en jongens groeien niet altijd even hard</a:t>
            </a:r>
            <a:br>
              <a:rPr lang="nl-NL" sz="1800" b="1" dirty="0">
                <a:solidFill>
                  <a:srgbClr val="0070C0"/>
                </a:solidFill>
                <a:latin typeface="+mj-lt"/>
              </a:rPr>
            </a:br>
            <a:endParaRPr lang="nl-NL" sz="1800" dirty="0">
              <a:latin typeface="+mj-lt"/>
            </a:endParaRPr>
          </a:p>
        </p:txBody>
      </p:sp>
      <p:sp>
        <p:nvSpPr>
          <p:cNvPr id="22" name="Ondertitel 2">
            <a:extLst>
              <a:ext uri="{FF2B5EF4-FFF2-40B4-BE49-F238E27FC236}">
                <a16:creationId xmlns:a16="http://schemas.microsoft.com/office/drawing/2014/main" id="{698D0DAF-8000-A924-9618-9079735D58AE}"/>
              </a:ext>
            </a:extLst>
          </p:cNvPr>
          <p:cNvSpPr txBox="1">
            <a:spLocks/>
          </p:cNvSpPr>
          <p:nvPr/>
        </p:nvSpPr>
        <p:spPr>
          <a:xfrm>
            <a:off x="6200422" y="4092352"/>
            <a:ext cx="4964919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800" dirty="0">
                <a:solidFill>
                  <a:srgbClr val="FF0000"/>
                </a:solidFill>
                <a:latin typeface="+mj-lt"/>
              </a:rPr>
              <a:t>0 tot 1 jaar</a:t>
            </a:r>
            <a:br>
              <a:rPr lang="nl-NL" sz="1800" b="1" dirty="0">
                <a:solidFill>
                  <a:srgbClr val="0070C0"/>
                </a:solidFill>
                <a:latin typeface="+mj-lt"/>
              </a:rPr>
            </a:br>
            <a:endParaRPr lang="nl-NL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96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403C73-5C53-553E-90A3-153672288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319" y="530736"/>
            <a:ext cx="9105362" cy="6025110"/>
          </a:xfrm>
          <a:prstGeom prst="rect">
            <a:avLst/>
          </a:prstGeom>
        </p:spPr>
      </p:pic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13801264-3A83-B7B0-4D2A-4D944C3C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05D835-8B37-0D00-8EF4-F6FFF6CD09E6}"/>
              </a:ext>
            </a:extLst>
          </p:cNvPr>
          <p:cNvSpPr txBox="1"/>
          <p:nvPr/>
        </p:nvSpPr>
        <p:spPr>
          <a:xfrm>
            <a:off x="1417431" y="712734"/>
            <a:ext cx="3567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i="1" dirty="0"/>
              <a:t>Groei en ontwikkeling cacaoboom</a:t>
            </a:r>
          </a:p>
        </p:txBody>
      </p:sp>
    </p:spTree>
    <p:extLst>
      <p:ext uri="{BB962C8B-B14F-4D97-AF65-F5344CB8AC3E}">
        <p14:creationId xmlns:p14="http://schemas.microsoft.com/office/powerpoint/2010/main" val="3214185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13801264-3A83-B7B0-4D2A-4D944C3C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FABB696-B63C-A8C0-8E83-558D5FEEE0EA}"/>
              </a:ext>
            </a:extLst>
          </p:cNvPr>
          <p:cNvSpPr/>
          <p:nvPr/>
        </p:nvSpPr>
        <p:spPr>
          <a:xfrm>
            <a:off x="4924926" y="383126"/>
            <a:ext cx="1989222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D47542-9CD8-896E-A0E1-642E69F8F4D3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Een zaad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2FC50A-BC31-F3F7-E59F-48EC31D20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76" b="23742"/>
          <a:stretch/>
        </p:blipFill>
        <p:spPr bwMode="auto">
          <a:xfrm>
            <a:off x="376322" y="1503263"/>
            <a:ext cx="4825780" cy="470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3E0317-A56B-8798-27D2-4A7E4F0F64DB}"/>
              </a:ext>
            </a:extLst>
          </p:cNvPr>
          <p:cNvSpPr txBox="1"/>
          <p:nvPr/>
        </p:nvSpPr>
        <p:spPr>
          <a:xfrm>
            <a:off x="2044460" y="1179751"/>
            <a:ext cx="1716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Bruine boon (zaad)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1C7701-DD2B-4211-1A37-FF6E7A22E732}"/>
              </a:ext>
            </a:extLst>
          </p:cNvPr>
          <p:cNvCxnSpPr>
            <a:cxnSpLocks/>
          </p:cNvCxnSpPr>
          <p:nvPr/>
        </p:nvCxnSpPr>
        <p:spPr>
          <a:xfrm flipV="1">
            <a:off x="3700732" y="2965482"/>
            <a:ext cx="2587925" cy="1017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CAD5B84-EAB5-ADB1-A1EB-04F0276F41EE}"/>
              </a:ext>
            </a:extLst>
          </p:cNvPr>
          <p:cNvSpPr txBox="1"/>
          <p:nvPr/>
        </p:nvSpPr>
        <p:spPr>
          <a:xfrm>
            <a:off x="6288657" y="2787124"/>
            <a:ext cx="26396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rgbClr val="0070C0"/>
                </a:solidFill>
              </a:rPr>
              <a:t>Zaadhuid</a:t>
            </a:r>
            <a:r>
              <a:rPr lang="nl-NL" sz="1400" dirty="0"/>
              <a:t>: stevig bruin vlies.</a:t>
            </a:r>
            <a:br>
              <a:rPr lang="nl-NL" sz="1400" dirty="0"/>
            </a:br>
            <a:r>
              <a:rPr lang="nl-NL" sz="1100" dirty="0"/>
              <a:t>Functie:</a:t>
            </a:r>
            <a:endParaRPr lang="nl-NL" sz="14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85498AB-04C4-720F-68F1-D0CF459FD89A}"/>
              </a:ext>
            </a:extLst>
          </p:cNvPr>
          <p:cNvCxnSpPr>
            <a:cxnSpLocks/>
          </p:cNvCxnSpPr>
          <p:nvPr/>
        </p:nvCxnSpPr>
        <p:spPr>
          <a:xfrm>
            <a:off x="3488400" y="4321030"/>
            <a:ext cx="28002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411D906-92B8-8893-59F0-E68CA8795951}"/>
              </a:ext>
            </a:extLst>
          </p:cNvPr>
          <p:cNvSpPr txBox="1"/>
          <p:nvPr/>
        </p:nvSpPr>
        <p:spPr>
          <a:xfrm>
            <a:off x="6288657" y="4159009"/>
            <a:ext cx="31120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rgbClr val="0070C0"/>
                </a:solidFill>
              </a:rPr>
              <a:t>Navel</a:t>
            </a:r>
            <a:r>
              <a:rPr lang="nl-NL" sz="1400" dirty="0"/>
              <a:t>: witte vlek.</a:t>
            </a:r>
            <a:br>
              <a:rPr lang="nl-NL" sz="1400" dirty="0"/>
            </a:br>
            <a:r>
              <a:rPr lang="nl-NL" sz="1100" dirty="0"/>
              <a:t>Hiermee heeft het zaadd vastgezeten aan de plant.</a:t>
            </a:r>
            <a:endParaRPr lang="nl-NL" sz="14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219937D-1880-9721-2691-78F0080080CD}"/>
              </a:ext>
            </a:extLst>
          </p:cNvPr>
          <p:cNvCxnSpPr>
            <a:cxnSpLocks/>
          </p:cNvCxnSpPr>
          <p:nvPr/>
        </p:nvCxnSpPr>
        <p:spPr>
          <a:xfrm>
            <a:off x="3488400" y="4462246"/>
            <a:ext cx="2800257" cy="347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14C4A4A-A0AF-2097-AA3D-AE7F50EB38E5}"/>
              </a:ext>
            </a:extLst>
          </p:cNvPr>
          <p:cNvSpPr txBox="1"/>
          <p:nvPr/>
        </p:nvSpPr>
        <p:spPr>
          <a:xfrm>
            <a:off x="6288657" y="4678025"/>
            <a:ext cx="3112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rgbClr val="0070C0"/>
                </a:solidFill>
              </a:rPr>
              <a:t>Hartvormig bultje</a:t>
            </a:r>
            <a:endParaRPr lang="nl-NL" sz="1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97360FC-485B-C07C-8C53-47156CD2DC17}"/>
              </a:ext>
            </a:extLst>
          </p:cNvPr>
          <p:cNvCxnSpPr>
            <a:cxnSpLocks/>
          </p:cNvCxnSpPr>
          <p:nvPr/>
        </p:nvCxnSpPr>
        <p:spPr>
          <a:xfrm flipV="1">
            <a:off x="3524797" y="3761117"/>
            <a:ext cx="2763860" cy="397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08CE550-955B-F095-775C-F2FE69FC42C9}"/>
              </a:ext>
            </a:extLst>
          </p:cNvPr>
          <p:cNvSpPr txBox="1"/>
          <p:nvPr/>
        </p:nvSpPr>
        <p:spPr>
          <a:xfrm>
            <a:off x="6288657" y="3593653"/>
            <a:ext cx="31120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rgbClr val="0070C0"/>
                </a:solidFill>
              </a:rPr>
              <a:t>Poortje</a:t>
            </a:r>
            <a:br>
              <a:rPr lang="nl-NL" sz="1400" b="1" dirty="0">
                <a:solidFill>
                  <a:srgbClr val="0070C0"/>
                </a:solidFill>
              </a:rPr>
            </a:br>
            <a:r>
              <a:rPr lang="nl-NL" sz="1100" dirty="0"/>
              <a:t>Functie:</a:t>
            </a:r>
            <a:endParaRPr lang="nl-NL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6CAAA0-10FB-FF87-4DD3-0B8A3D2C348C}"/>
              </a:ext>
            </a:extLst>
          </p:cNvPr>
          <p:cNvSpPr txBox="1"/>
          <p:nvPr/>
        </p:nvSpPr>
        <p:spPr>
          <a:xfrm>
            <a:off x="6773893" y="2978722"/>
            <a:ext cx="60945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dirty="0">
                <a:solidFill>
                  <a:srgbClr val="C00000"/>
                </a:solidFill>
              </a:rPr>
              <a:t>beschermt het zaad.</a:t>
            </a:r>
            <a:endParaRPr lang="en-NL" sz="1200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AD835A-62BB-DCBB-218F-67B633AFD1CA}"/>
              </a:ext>
            </a:extLst>
          </p:cNvPr>
          <p:cNvSpPr txBox="1"/>
          <p:nvPr/>
        </p:nvSpPr>
        <p:spPr>
          <a:xfrm>
            <a:off x="6773893" y="3783974"/>
            <a:ext cx="64353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dirty="0">
                <a:solidFill>
                  <a:srgbClr val="C00000"/>
                </a:solidFill>
              </a:rPr>
              <a:t>wateropnemen om te kunnen groeien.</a:t>
            </a:r>
            <a:endParaRPr lang="en-NL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47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337</Words>
  <Application>Microsoft Office PowerPoint</Application>
  <PresentationFormat>Widescreen</PresentationFormat>
  <Paragraphs>68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Kantoorthema</vt:lpstr>
      <vt:lpstr>Groei en ontwikkeling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mike baets</dc:creator>
  <cp:lastModifiedBy>Mike baets</cp:lastModifiedBy>
  <cp:revision>7</cp:revision>
  <dcterms:created xsi:type="dcterms:W3CDTF">2023-08-17T09:41:25Z</dcterms:created>
  <dcterms:modified xsi:type="dcterms:W3CDTF">2024-09-02T06:49:15Z</dcterms:modified>
</cp:coreProperties>
</file>