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9" r:id="rId2"/>
    <p:sldId id="258" r:id="rId3"/>
    <p:sldId id="367" r:id="rId4"/>
    <p:sldId id="368" r:id="rId5"/>
    <p:sldId id="358" r:id="rId6"/>
    <p:sldId id="359" r:id="rId7"/>
    <p:sldId id="360" r:id="rId8"/>
    <p:sldId id="371" r:id="rId9"/>
    <p:sldId id="372" r:id="rId10"/>
    <p:sldId id="373" r:id="rId11"/>
    <p:sldId id="375" r:id="rId12"/>
    <p:sldId id="376" r:id="rId13"/>
    <p:sldId id="377" r:id="rId14"/>
    <p:sldId id="30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Leren 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Voorbereiden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Leren 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Voorbereiden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94BA4-25A4-C9E0-EE4C-6BF9BFA5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D1C375-38BE-D225-CD85-52C16BBD9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733A0-C139-FD4B-9C78-B23156E7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6F429D-C98D-9842-0145-A5201E0D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CDFD37-9AD5-F18B-A66E-151EDFF5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05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06C67-418B-52C3-FD1F-A86E7E50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9EBF00-275A-71CE-1E1F-1E8E406A0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24328A-0DC5-3E8F-7755-C86C97A6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DA4C1-AFB7-835E-786B-FD8672CB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76267E-2DA4-B9F1-4913-6870840D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14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F9873F1-A72F-7633-5BB8-171048AB9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469F444-3D08-AEBE-813A-20FDD5A89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1F5CE-63BC-C4F2-F0B7-21AD0302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8D0791-818D-D25B-47E7-FB129A31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EBAFB-6470-5343-AD1C-BBDB6C36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14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32272-573E-67D8-A899-F841A51F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745DA-98B8-091B-4DB6-203BFB32A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F9FAA3-A6BE-AE8D-0EF4-8BB8F70D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F1965C-C2B6-A997-DC74-6D476F59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6BB300-2263-7A0B-10C2-6019F7BC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28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4ACC1-CAD3-F32A-6F4F-EA2912CF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E095A0-FA60-FDF3-1CA8-D0311C8E1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9244EB-388E-BC54-BFA3-6DC3C53D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199D79-9262-543A-F8E8-124A2BB8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28635E-AAD6-BB2B-1D0A-FA3AE423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18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DB92C-FEC1-5649-1A86-9F309DBE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4B0587-6C70-0E9A-B27D-DACEEC0F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306D7F-9713-8BD7-8A9C-41E606F5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177E61-F036-512A-2D13-6DC1A6F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C73C29-2E3F-D023-E2D4-6FBAAA12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D400EC-9768-5234-EEA1-1B839871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73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1D385-E076-EBFD-304C-0BC36F63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A15EF9-07D2-BD34-D029-150B775EC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EA3D1E-E0A4-9054-95EA-421C1B9F2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85063F-D91E-D7D0-51B2-CA0DD4CE8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B8A3B1-89D6-861B-F8A0-A5E107FAC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320485-BDB5-A54C-C206-11619F36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BC2061D-A2CA-E7A0-76A2-C7AD3AD9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0CBA354-79EF-E218-D49C-44A32287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03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A7A3C-142D-0205-AD27-86533774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AA85D2-CCA9-326A-601D-2E67AE2D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B6DB51-37C0-B058-6B7F-F22003F5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81799B-3C13-B896-00A6-D814EE6C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12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837E151-2CF9-7A87-2346-AFD1FC38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62D9971-801F-70D9-ABCB-2B0A024B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8C39DB-7FFE-29B3-639B-E60C74F9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39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A2C39-D6BA-1014-3761-4D0B23BD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B270E9-1CBB-4835-8DA3-C2BE5A04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59A7E3-BAC4-579E-A922-CF964F711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C2E4143-6905-ED39-A150-81638906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F43AA3-D1BF-E398-3708-9687B8D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5209D9-1F8C-45A3-E5FA-7C02A3E5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97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4877C-3FB2-94C4-A347-79D742DE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77F0D70-3395-9969-AA66-B2513EEAD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EB9FA3-163F-5060-D5B8-A700A65E4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5D81AB-F5F9-45B2-2BAA-B030C2D1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A3861F-0949-8308-F081-DA5B17B7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A9AC1A-758B-786B-0068-C6351A88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15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B69C95B-7A96-D504-261C-A30B8BB1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4F7746-0B1B-271F-1BA4-056A6B2C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9CEE7E-8267-D9EA-950A-FDDA2D3AE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7302-22BC-4F85-A30A-D7D87A1E503E}" type="datetimeFigureOut">
              <a:rPr lang="nl-NL" smtClean="0"/>
              <a:t>1-9-2024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5D6266-EF3D-D00E-7D6A-ED22E8AC2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4B41E3-A661-2C61-2EB0-1EFB76D8F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8120-86F7-4212-84CA-D936FAB6E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66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Zeven speeltuinen in Gouda op de schop zodat ook kinderen met fysieke  beperking kunnen spelen | Gouda | AD.nl">
            <a:extLst>
              <a:ext uri="{FF2B5EF4-FFF2-40B4-BE49-F238E27FC236}">
                <a16:creationId xmlns:a16="http://schemas.microsoft.com/office/drawing/2014/main" id="{90519E3F-8863-FE40-C5ED-9B88FFC69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381243-6242-1167-D822-B51935041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32384" y="543864"/>
            <a:ext cx="9144000" cy="290051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9999FF"/>
                </a:solidFill>
              </a:rPr>
              <a:t>Organismen</a:t>
            </a:r>
            <a:endParaRPr lang="nl-NL" dirty="0">
              <a:solidFill>
                <a:srgbClr val="6699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1062B1-2276-6447-B8AF-B71F40F1C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32384" y="3580906"/>
            <a:ext cx="9144000" cy="109839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1.1 Biologie voor jou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sz="1400" dirty="0">
                <a:solidFill>
                  <a:srgbClr val="FFFFFF"/>
                </a:solidFill>
              </a:rPr>
              <a:t>Leerjaar 1 KGT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526D3-1D5F-E641-1F09-8CE961A4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50" y="5574506"/>
            <a:ext cx="1028214" cy="1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48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lanten groeien | StudyGo">
            <a:extLst>
              <a:ext uri="{FF2B5EF4-FFF2-40B4-BE49-F238E27FC236}">
                <a16:creationId xmlns:a16="http://schemas.microsoft.com/office/drawing/2014/main" id="{FE44FFB9-70F2-E5B4-97F8-1530781B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76" y="1321849"/>
            <a:ext cx="5705475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4E36789D-4737-E741-7F7C-49082DD8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7225" y="3422651"/>
            <a:ext cx="2622403" cy="1655762"/>
          </a:xfrm>
        </p:spPr>
        <p:txBody>
          <a:bodyPr>
            <a:normAutofit/>
          </a:bodyPr>
          <a:lstStyle/>
          <a:p>
            <a:pPr algn="l"/>
            <a:r>
              <a:rPr lang="nl-NL" sz="1600" dirty="0">
                <a:latin typeface="+mj-lt"/>
              </a:rPr>
              <a:t>Ontwikkeling kiemplantje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Groeien</a:t>
            </a:r>
          </a:p>
        </p:txBody>
      </p:sp>
    </p:spTree>
    <p:extLst>
      <p:ext uri="{BB962C8B-B14F-4D97-AF65-F5344CB8AC3E}">
        <p14:creationId xmlns:p14="http://schemas.microsoft.com/office/powerpoint/2010/main" val="2383162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4E36789D-4737-E741-7F7C-49082DD8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Voortplanting</a:t>
            </a:r>
          </a:p>
        </p:txBody>
      </p:sp>
      <p:pic>
        <p:nvPicPr>
          <p:cNvPr id="6146" name="Picture 2" descr="Bacteria-multiplying GIFs - Get the best GIF on GIPHY">
            <a:extLst>
              <a:ext uri="{FF2B5EF4-FFF2-40B4-BE49-F238E27FC236}">
                <a16:creationId xmlns:a16="http://schemas.microsoft.com/office/drawing/2014/main" id="{17D75903-6989-DCAA-1FA0-BCDA98CA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2" y="2295919"/>
            <a:ext cx="3021551" cy="226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xual Reproduction in Flowering Plants on Make a GIF">
            <a:extLst>
              <a:ext uri="{FF2B5EF4-FFF2-40B4-BE49-F238E27FC236}">
                <a16:creationId xmlns:a16="http://schemas.microsoft.com/office/drawing/2014/main" id="{7C997307-D0B4-ECBD-BA81-1D61B2D1D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68" y="2172494"/>
            <a:ext cx="4749865" cy="26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griculture Ladybugs Couple Reproduction GIF | GIFDB.com">
            <a:extLst>
              <a:ext uri="{FF2B5EF4-FFF2-40B4-BE49-F238E27FC236}">
                <a16:creationId xmlns:a16="http://schemas.microsoft.com/office/drawing/2014/main" id="{CF768469-C403-ECE4-99F1-F5F3EA43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84" y="3218928"/>
            <a:ext cx="2277518" cy="22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28A84AE3-CD09-2538-5A65-7C7857C9B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Voortplanting </a:t>
            </a:r>
            <a:r>
              <a:rPr lang="nl-NL" sz="1800" dirty="0">
                <a:latin typeface="+mj-lt"/>
              </a:rPr>
              <a:t>is de mogelijkheid tot het maken van nakomelingen.</a:t>
            </a:r>
          </a:p>
        </p:txBody>
      </p:sp>
    </p:spTree>
    <p:extLst>
      <p:ext uri="{BB962C8B-B14F-4D97-AF65-F5344CB8AC3E}">
        <p14:creationId xmlns:p14="http://schemas.microsoft.com/office/powerpoint/2010/main" val="313189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elk vergeten zesde zintuig hebben we allemaal? | gezondheid.be">
            <a:extLst>
              <a:ext uri="{FF2B5EF4-FFF2-40B4-BE49-F238E27FC236}">
                <a16:creationId xmlns:a16="http://schemas.microsoft.com/office/drawing/2014/main" id="{A62F4267-6221-89B9-BED4-A086F3202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r="16367"/>
          <a:stretch/>
        </p:blipFill>
        <p:spPr bwMode="auto">
          <a:xfrm>
            <a:off x="485775" y="2037086"/>
            <a:ext cx="4829719" cy="43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4E36789D-4737-E741-7F7C-49082DD8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Waarnemen </a:t>
            </a:r>
            <a:r>
              <a:rPr lang="nl-NL" sz="1800" dirty="0">
                <a:latin typeface="+mj-lt"/>
              </a:rPr>
              <a:t>is reageren op prikkels uit de omgeving.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Waarneming</a:t>
            </a:r>
          </a:p>
        </p:txBody>
      </p:sp>
      <p:pic>
        <p:nvPicPr>
          <p:cNvPr id="7172" name="Picture 4" descr="banana peel gifs | WiffleGif">
            <a:extLst>
              <a:ext uri="{FF2B5EF4-FFF2-40B4-BE49-F238E27FC236}">
                <a16:creationId xmlns:a16="http://schemas.microsoft.com/office/drawing/2014/main" id="{62CF1A69-52D4-9434-4547-E815E9EA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23" y="2260440"/>
            <a:ext cx="3562544" cy="35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32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D69495E1-2C72-1464-9937-513DE4E8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62500" y="383126"/>
            <a:ext cx="238125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E401F79-0B9F-AF63-148C-543BF57C6B1D}"/>
              </a:ext>
            </a:extLst>
          </p:cNvPr>
          <p:cNvSpPr/>
          <p:nvPr/>
        </p:nvSpPr>
        <p:spPr>
          <a:xfrm>
            <a:off x="2983926" y="2183764"/>
            <a:ext cx="6065183" cy="1698123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E5A720-1F99-FDE6-EA26-2A37A2FAF09E}"/>
              </a:ext>
            </a:extLst>
          </p:cNvPr>
          <p:cNvSpPr txBox="1"/>
          <p:nvPr/>
        </p:nvSpPr>
        <p:spPr>
          <a:xfrm>
            <a:off x="3139042" y="2333712"/>
            <a:ext cx="5711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Je hebt geleerd..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Wat een </a:t>
            </a:r>
            <a:r>
              <a:rPr lang="nl-NL" b="1" dirty="0">
                <a:latin typeface="+mj-lt"/>
              </a:rPr>
              <a:t>organisme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Onderscheid maken of iets </a:t>
            </a:r>
            <a:r>
              <a:rPr lang="nl-NL" b="1" dirty="0">
                <a:latin typeface="+mj-lt"/>
              </a:rPr>
              <a:t>levend</a:t>
            </a:r>
            <a:r>
              <a:rPr lang="nl-NL" dirty="0">
                <a:latin typeface="+mj-lt"/>
              </a:rPr>
              <a:t>, </a:t>
            </a:r>
            <a:r>
              <a:rPr lang="nl-NL" b="1" dirty="0">
                <a:latin typeface="+mj-lt"/>
              </a:rPr>
              <a:t>dood</a:t>
            </a:r>
            <a:r>
              <a:rPr lang="nl-NL" dirty="0">
                <a:latin typeface="+mj-lt"/>
              </a:rPr>
              <a:t> of </a:t>
            </a:r>
            <a:r>
              <a:rPr lang="nl-NL" b="1" dirty="0">
                <a:latin typeface="+mj-lt"/>
              </a:rPr>
              <a:t>levenloos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De </a:t>
            </a:r>
            <a:r>
              <a:rPr lang="nl-NL" b="1" dirty="0">
                <a:latin typeface="+mj-lt"/>
              </a:rPr>
              <a:t>zeven</a:t>
            </a:r>
            <a:r>
              <a:rPr lang="nl-NL" dirty="0">
                <a:latin typeface="+mj-lt"/>
              </a:rPr>
              <a:t> (7) levenskenmerken van organismen te noemen.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73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yan Blue ( #00ffff ) - plain background image">
            <a:extLst>
              <a:ext uri="{FF2B5EF4-FFF2-40B4-BE49-F238E27FC236}">
                <a16:creationId xmlns:a16="http://schemas.microsoft.com/office/drawing/2014/main" id="{818077E1-42E2-6C8A-F857-D46AB3EC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7" y="344271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35458"/>
              </p:ext>
            </p:extLst>
          </p:nvPr>
        </p:nvGraphicFramePr>
        <p:xfrm>
          <a:off x="409977" y="1903165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A0133CB-2B81-6267-5004-3DCB2618C861}"/>
              </a:ext>
            </a:extLst>
          </p:cNvPr>
          <p:cNvSpPr/>
          <p:nvPr/>
        </p:nvSpPr>
        <p:spPr>
          <a:xfrm>
            <a:off x="4848046" y="383126"/>
            <a:ext cx="2199736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A93EA2-4FD6-FA67-7663-D38F54330595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 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an Blue ( #00ffff ) - plain background image">
            <a:extLst>
              <a:ext uri="{FF2B5EF4-FFF2-40B4-BE49-F238E27FC236}">
                <a16:creationId xmlns:a16="http://schemas.microsoft.com/office/drawing/2014/main" id="{E474228F-2F35-E12D-832E-19C48757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716" y="2607043"/>
            <a:ext cx="378764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 </a:t>
            </a: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 </a:t>
            </a:r>
            <a:endParaRPr lang="nl-BE" altLang="en-N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 ..?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Zelfstandig werken (huiswerk)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6096000" y="1341191"/>
            <a:ext cx="0" cy="417561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212720" y="3072397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+mj-lt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D69495E1-2C72-1464-9937-513DE4E8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62500" y="383126"/>
            <a:ext cx="2381250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E401F79-0B9F-AF63-148C-543BF57C6B1D}"/>
              </a:ext>
            </a:extLst>
          </p:cNvPr>
          <p:cNvSpPr/>
          <p:nvPr/>
        </p:nvSpPr>
        <p:spPr>
          <a:xfrm>
            <a:off x="2983926" y="2183764"/>
            <a:ext cx="6065183" cy="1698123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E5A720-1F99-FDE6-EA26-2A37A2FAF09E}"/>
              </a:ext>
            </a:extLst>
          </p:cNvPr>
          <p:cNvSpPr txBox="1"/>
          <p:nvPr/>
        </p:nvSpPr>
        <p:spPr>
          <a:xfrm>
            <a:off x="3139042" y="2333712"/>
            <a:ext cx="5711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Je leert..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Wat een </a:t>
            </a:r>
            <a:r>
              <a:rPr lang="nl-NL" b="1" dirty="0">
                <a:latin typeface="+mj-lt"/>
              </a:rPr>
              <a:t>organisme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Onderscheid maken of iets </a:t>
            </a:r>
            <a:r>
              <a:rPr lang="nl-NL" b="1" dirty="0">
                <a:latin typeface="+mj-lt"/>
              </a:rPr>
              <a:t>levend</a:t>
            </a:r>
            <a:r>
              <a:rPr lang="nl-NL" dirty="0">
                <a:latin typeface="+mj-lt"/>
              </a:rPr>
              <a:t>, </a:t>
            </a:r>
            <a:r>
              <a:rPr lang="nl-NL" b="1" dirty="0">
                <a:latin typeface="+mj-lt"/>
              </a:rPr>
              <a:t>dood</a:t>
            </a:r>
            <a:r>
              <a:rPr lang="nl-NL" dirty="0">
                <a:latin typeface="+mj-lt"/>
              </a:rPr>
              <a:t> of </a:t>
            </a:r>
            <a:r>
              <a:rPr lang="nl-NL" b="1" dirty="0">
                <a:latin typeface="+mj-lt"/>
              </a:rPr>
              <a:t>levenloos</a:t>
            </a:r>
            <a:r>
              <a:rPr lang="nl-NL" dirty="0">
                <a:latin typeface="+mj-lt"/>
              </a:rPr>
              <a:t> is.</a:t>
            </a:r>
          </a:p>
          <a:p>
            <a:pPr marL="342900" indent="-342900">
              <a:buAutoNum type="arabicPeriod"/>
            </a:pPr>
            <a:r>
              <a:rPr lang="nl-NL" dirty="0">
                <a:latin typeface="+mj-lt"/>
              </a:rPr>
              <a:t>De </a:t>
            </a:r>
            <a:r>
              <a:rPr lang="nl-NL" b="1" dirty="0">
                <a:latin typeface="+mj-lt"/>
              </a:rPr>
              <a:t>zeven</a:t>
            </a:r>
            <a:r>
              <a:rPr lang="nl-NL" dirty="0">
                <a:latin typeface="+mj-lt"/>
              </a:rPr>
              <a:t> (7) levenskenmerken van organismen te noemen.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759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F7B58173-232D-BF04-127D-F4C20D1FB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2"/>
            <a:ext cx="9144000" cy="5328903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Levenloos </a:t>
            </a:r>
            <a:r>
              <a:rPr lang="nl-NL" sz="1800" dirty="0">
                <a:latin typeface="+mj-lt"/>
              </a:rPr>
              <a:t>is iets wat </a:t>
            </a:r>
            <a:r>
              <a:rPr lang="nl-NL" sz="1800" dirty="0">
                <a:solidFill>
                  <a:srgbClr val="FF0000"/>
                </a:solidFill>
                <a:latin typeface="+mj-lt"/>
              </a:rPr>
              <a:t>nooit </a:t>
            </a:r>
            <a:r>
              <a:rPr lang="nl-NL" sz="1800" dirty="0">
                <a:latin typeface="+mj-lt"/>
              </a:rPr>
              <a:t>geleefd heeft. </a:t>
            </a:r>
          </a:p>
          <a:p>
            <a:pPr algn="l"/>
            <a:endParaRPr lang="nl-NL" sz="1800" dirty="0">
              <a:latin typeface="+mj-lt"/>
            </a:endParaRPr>
          </a:p>
          <a:p>
            <a:pPr algn="l"/>
            <a:endParaRPr lang="nl-NL" sz="1800" dirty="0">
              <a:latin typeface="+mj-lt"/>
            </a:endParaRPr>
          </a:p>
          <a:p>
            <a:pPr algn="l"/>
            <a:endParaRPr lang="nl-NL" sz="1800" dirty="0">
              <a:latin typeface="+mj-lt"/>
            </a:endParaRPr>
          </a:p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Dood </a:t>
            </a:r>
            <a:r>
              <a:rPr lang="nl-NL" sz="1800" dirty="0">
                <a:latin typeface="+mj-lt"/>
              </a:rPr>
              <a:t>is iets wat </a:t>
            </a:r>
            <a:r>
              <a:rPr lang="nl-NL" sz="1800" dirty="0">
                <a:solidFill>
                  <a:srgbClr val="FF0000"/>
                </a:solidFill>
                <a:latin typeface="+mj-lt"/>
              </a:rPr>
              <a:t>ooit</a:t>
            </a:r>
            <a:r>
              <a:rPr lang="nl-NL" sz="1800" dirty="0">
                <a:latin typeface="+mj-lt"/>
              </a:rPr>
              <a:t> geleefd heeft.</a:t>
            </a:r>
            <a:br>
              <a:rPr lang="nl-NL" sz="1800" dirty="0">
                <a:latin typeface="+mj-lt"/>
              </a:rPr>
            </a:br>
            <a:endParaRPr lang="nl-NL" sz="1800" dirty="0">
              <a:latin typeface="+mj-lt"/>
            </a:endParaRPr>
          </a:p>
          <a:p>
            <a:pPr algn="l"/>
            <a:endParaRPr lang="nl-NL" sz="1800" dirty="0">
              <a:latin typeface="+mj-lt"/>
            </a:endParaRPr>
          </a:p>
          <a:p>
            <a:pPr algn="l"/>
            <a:endParaRPr lang="nl-NL" sz="1800" dirty="0">
              <a:latin typeface="+mj-lt"/>
            </a:endParaRPr>
          </a:p>
          <a:p>
            <a:pPr algn="l"/>
            <a:endParaRPr lang="nl-NL" sz="1800" dirty="0">
              <a:latin typeface="+mj-lt"/>
            </a:endParaRPr>
          </a:p>
          <a:p>
            <a:pPr algn="l"/>
            <a:br>
              <a:rPr lang="nl-NL" sz="1800" b="1" dirty="0">
                <a:solidFill>
                  <a:srgbClr val="0070C0"/>
                </a:solidFill>
                <a:latin typeface="+mj-lt"/>
              </a:rPr>
            </a:br>
            <a:r>
              <a:rPr lang="nl-NL" sz="1800" b="1" dirty="0">
                <a:solidFill>
                  <a:srgbClr val="0070C0"/>
                </a:solidFill>
                <a:latin typeface="+mj-lt"/>
              </a:rPr>
              <a:t>Levend</a:t>
            </a:r>
            <a:r>
              <a:rPr lang="nl-NL" sz="1800" dirty="0">
                <a:latin typeface="+mj-lt"/>
              </a:rPr>
              <a:t> is een organisme dat alle </a:t>
            </a:r>
            <a:r>
              <a:rPr lang="nl-NL" sz="1800" dirty="0">
                <a:solidFill>
                  <a:srgbClr val="FF0000"/>
                </a:solidFill>
                <a:latin typeface="+mj-lt"/>
              </a:rPr>
              <a:t>levensverschijnselen</a:t>
            </a:r>
            <a:r>
              <a:rPr lang="nl-NL" sz="1800" dirty="0">
                <a:latin typeface="+mj-lt"/>
              </a:rPr>
              <a:t> vertoont.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Levenloos, dood of levend </a:t>
            </a:r>
          </a:p>
        </p:txBody>
      </p:sp>
      <p:pic>
        <p:nvPicPr>
          <p:cNvPr id="1026" name="Picture 2" descr="steen natuur isoleren 18926458 PNG">
            <a:extLst>
              <a:ext uri="{FF2B5EF4-FFF2-40B4-BE49-F238E27FC236}">
                <a16:creationId xmlns:a16="http://schemas.microsoft.com/office/drawing/2014/main" id="{BBBA9D30-F799-F854-33BF-B0523FDF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7" y="1506909"/>
            <a:ext cx="1374375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bile Phone PNG Images Transparent Free Download | PNGMart">
            <a:extLst>
              <a:ext uri="{FF2B5EF4-FFF2-40B4-BE49-F238E27FC236}">
                <a16:creationId xmlns:a16="http://schemas.microsoft.com/office/drawing/2014/main" id="{E40A9EDB-18C2-7499-8EB2-657D0540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43" y="1709248"/>
            <a:ext cx="993230" cy="9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Pen Png Image HQ PNG Image | FreePNGImg">
            <a:extLst>
              <a:ext uri="{FF2B5EF4-FFF2-40B4-BE49-F238E27FC236}">
                <a16:creationId xmlns:a16="http://schemas.microsoft.com/office/drawing/2014/main" id="{33BC1B8E-E282-B229-C013-8772BFD64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31" y="1586198"/>
            <a:ext cx="993230" cy="9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Water Bottle Free PNG HQ HQ PNG Image | FreePNGImg">
            <a:extLst>
              <a:ext uri="{FF2B5EF4-FFF2-40B4-BE49-F238E27FC236}">
                <a16:creationId xmlns:a16="http://schemas.microsoft.com/office/drawing/2014/main" id="{EC84B705-6970-B4F1-9A5B-615CA605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41" y="1648292"/>
            <a:ext cx="993231" cy="10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ad Animal Removal – Wildout Animal">
            <a:extLst>
              <a:ext uri="{FF2B5EF4-FFF2-40B4-BE49-F238E27FC236}">
                <a16:creationId xmlns:a16="http://schemas.microsoft.com/office/drawing/2014/main" id="{A678FBA1-E22E-D5AC-1A56-DE9087CA5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8" y="3355513"/>
            <a:ext cx="1788695" cy="11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ad Animal Pictures | Download Free Images on Unsplash">
            <a:extLst>
              <a:ext uri="{FF2B5EF4-FFF2-40B4-BE49-F238E27FC236}">
                <a16:creationId xmlns:a16="http://schemas.microsoft.com/office/drawing/2014/main" id="{15380CFA-22EA-E305-76C1-E6D4DB1A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60" y="3355513"/>
            <a:ext cx="1792058" cy="11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omen kappen, bomen rooien of bomen vellen - De Boomverzorging">
            <a:extLst>
              <a:ext uri="{FF2B5EF4-FFF2-40B4-BE49-F238E27FC236}">
                <a16:creationId xmlns:a16="http://schemas.microsoft.com/office/drawing/2014/main" id="{A78484D4-33A9-AEA9-62AD-179B705C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92" y="3122375"/>
            <a:ext cx="3859928" cy="14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ddestoelen fotograferen: 15 tips • Vink Academy">
            <a:extLst>
              <a:ext uri="{FF2B5EF4-FFF2-40B4-BE49-F238E27FC236}">
                <a16:creationId xmlns:a16="http://schemas.microsoft.com/office/drawing/2014/main" id="{6B728D54-E8A9-A14E-274C-C58C999F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8" y="5297403"/>
            <a:ext cx="1376112" cy="13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tabiele vaste planten die niet omwaaien | Appeltern Adventure Gardens">
            <a:extLst>
              <a:ext uri="{FF2B5EF4-FFF2-40B4-BE49-F238E27FC236}">
                <a16:creationId xmlns:a16="http://schemas.microsoft.com/office/drawing/2014/main" id="{4D189FCC-3431-29E0-8FDC-FA7DB5FE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11" y="5297403"/>
            <a:ext cx="2044182" cy="136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ists of animals - Wikipedia">
            <a:extLst>
              <a:ext uri="{FF2B5EF4-FFF2-40B4-BE49-F238E27FC236}">
                <a16:creationId xmlns:a16="http://schemas.microsoft.com/office/drawing/2014/main" id="{3EE2A31D-6407-52E8-B5C0-80A95F0D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78" y="5300660"/>
            <a:ext cx="2045356" cy="13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GMR zet in op kennis, innovatie en mens | Duurzaam Gebouwd">
            <a:extLst>
              <a:ext uri="{FF2B5EF4-FFF2-40B4-BE49-F238E27FC236}">
                <a16:creationId xmlns:a16="http://schemas.microsoft.com/office/drawing/2014/main" id="{71C0D83B-9B75-C92F-4D9A-D4FB2056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19" y="5297403"/>
            <a:ext cx="2498170" cy="13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A13DAADE-B376-673C-9776-CFA27B37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693" y="1344612"/>
            <a:ext cx="9685175" cy="4841583"/>
          </a:xfrm>
        </p:spPr>
        <p:txBody>
          <a:bodyPr>
            <a:normAutofit/>
          </a:bodyPr>
          <a:lstStyle/>
          <a:p>
            <a:pPr algn="l"/>
            <a:endParaRPr lang="nl-NL" sz="2800" dirty="0">
              <a:latin typeface="+mj-lt"/>
            </a:endParaRPr>
          </a:p>
          <a:p>
            <a:pPr algn="l"/>
            <a:endParaRPr lang="nl-NL" sz="2800" dirty="0">
              <a:latin typeface="+mj-lt"/>
            </a:endParaRPr>
          </a:p>
          <a:p>
            <a:pPr algn="l"/>
            <a:r>
              <a:rPr lang="nl-NL" sz="2800" dirty="0">
                <a:latin typeface="+mj-lt"/>
              </a:rPr>
              <a:t>1. Ademhalen</a:t>
            </a:r>
            <a:br>
              <a:rPr lang="nl-NL" sz="2800" dirty="0">
                <a:latin typeface="+mj-lt"/>
              </a:rPr>
            </a:br>
            <a:r>
              <a:rPr lang="nl-NL" sz="2800" dirty="0">
                <a:latin typeface="+mj-lt"/>
              </a:rPr>
              <a:t>2. Voeden</a:t>
            </a:r>
            <a:br>
              <a:rPr lang="nl-NL" sz="2800" dirty="0">
                <a:latin typeface="+mj-lt"/>
              </a:rPr>
            </a:br>
            <a:r>
              <a:rPr lang="nl-NL" sz="2800" dirty="0">
                <a:latin typeface="+mj-lt"/>
              </a:rPr>
              <a:t>3. Uitscheiden</a:t>
            </a:r>
            <a:br>
              <a:rPr lang="nl-NL" sz="2800" dirty="0">
                <a:latin typeface="+mj-lt"/>
              </a:rPr>
            </a:br>
            <a:r>
              <a:rPr lang="nl-NL" sz="2800" dirty="0">
                <a:latin typeface="+mj-lt"/>
              </a:rPr>
              <a:t>4. Bewegen</a:t>
            </a:r>
            <a:br>
              <a:rPr lang="nl-NL" sz="2800" dirty="0">
                <a:latin typeface="+mj-lt"/>
              </a:rPr>
            </a:br>
            <a:r>
              <a:rPr lang="nl-NL" sz="2800" dirty="0">
                <a:latin typeface="+mj-lt"/>
              </a:rPr>
              <a:t>5. Groeien (</a:t>
            </a:r>
            <a:r>
              <a:rPr lang="nl-NL" sz="2000" dirty="0">
                <a:latin typeface="+mj-lt"/>
              </a:rPr>
              <a:t>ontwikkelen</a:t>
            </a:r>
            <a:r>
              <a:rPr lang="nl-NL" sz="2800" dirty="0">
                <a:latin typeface="+mj-lt"/>
              </a:rPr>
              <a:t>)</a:t>
            </a:r>
            <a:br>
              <a:rPr lang="nl-NL" sz="2800" dirty="0">
                <a:latin typeface="+mj-lt"/>
              </a:rPr>
            </a:br>
            <a:r>
              <a:rPr lang="nl-NL" sz="2800" dirty="0">
                <a:latin typeface="+mj-lt"/>
              </a:rPr>
              <a:t>6. Voortplanten</a:t>
            </a:r>
            <a:br>
              <a:rPr lang="nl-NL" sz="2800" dirty="0">
                <a:latin typeface="+mj-lt"/>
              </a:rPr>
            </a:br>
            <a:r>
              <a:rPr lang="nl-NL" sz="2800" dirty="0">
                <a:latin typeface="+mj-lt"/>
              </a:rPr>
              <a:t>7. Waarnemen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De 7 levensverschijnselen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78AB61-9E2A-9A22-8AE8-37CC7E82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4" y="3142860"/>
            <a:ext cx="1412034" cy="14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D9C73F95-3716-DC2F-1991-0AFF1AD3844E}"/>
              </a:ext>
            </a:extLst>
          </p:cNvPr>
          <p:cNvSpPr/>
          <p:nvPr/>
        </p:nvSpPr>
        <p:spPr>
          <a:xfrm>
            <a:off x="4627984" y="2090056"/>
            <a:ext cx="2388636" cy="1838130"/>
          </a:xfrm>
          <a:prstGeom prst="rightArrow">
            <a:avLst/>
          </a:prstGeom>
          <a:solidFill>
            <a:srgbClr val="99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7C986A-FAD9-1D96-61E9-60C65CB59D4C}"/>
              </a:ext>
            </a:extLst>
          </p:cNvPr>
          <p:cNvSpPr txBox="1"/>
          <p:nvPr/>
        </p:nvSpPr>
        <p:spPr>
          <a:xfrm>
            <a:off x="7176796" y="2598004"/>
            <a:ext cx="455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Wil zeggen dat organismen een </a:t>
            </a:r>
            <a:r>
              <a:rPr lang="nl-NL" sz="1600" b="1" dirty="0">
                <a:solidFill>
                  <a:srgbClr val="0070C0"/>
                </a:solidFill>
                <a:latin typeface="+mj-lt"/>
              </a:rPr>
              <a:t>stofwisseling </a:t>
            </a:r>
            <a:r>
              <a:rPr lang="nl-NL" sz="1600" dirty="0">
                <a:latin typeface="+mj-lt"/>
              </a:rPr>
              <a:t>hebben.</a:t>
            </a:r>
            <a:br>
              <a:rPr lang="nl-NL" sz="1600" dirty="0">
                <a:latin typeface="+mj-lt"/>
              </a:rPr>
            </a:br>
            <a:br>
              <a:rPr lang="nl-NL" sz="1600" dirty="0">
                <a:latin typeface="+mj-lt"/>
              </a:rPr>
            </a:br>
            <a:r>
              <a:rPr lang="nl-NL" sz="1600" dirty="0">
                <a:latin typeface="+mj-lt"/>
              </a:rPr>
              <a:t>- (Stoffen worden omgezet in andere stoffen)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8F2D3AC-5405-7AE6-80CD-09C1A07128B4}"/>
              </a:ext>
            </a:extLst>
          </p:cNvPr>
          <p:cNvCxnSpPr/>
          <p:nvPr/>
        </p:nvCxnSpPr>
        <p:spPr>
          <a:xfrm flipH="1">
            <a:off x="10133045" y="2920482"/>
            <a:ext cx="223935" cy="222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79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synthese -">
            <a:extLst>
              <a:ext uri="{FF2B5EF4-FFF2-40B4-BE49-F238E27FC236}">
                <a16:creationId xmlns:a16="http://schemas.microsoft.com/office/drawing/2014/main" id="{9E3879EE-E6B2-5960-5CDC-9F89D5E0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133600"/>
            <a:ext cx="469706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C5F013A8-F776-F178-AA82-153FD4AF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01B3240-A0BF-7A9E-596D-F0C3B5729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Ademhaling </a:t>
            </a:r>
            <a:r>
              <a:rPr lang="nl-NL" sz="1800" dirty="0">
                <a:latin typeface="+mj-lt"/>
              </a:rPr>
              <a:t>is gassen opnemen en afgeven aan de lucht.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Ademhalen </a:t>
            </a:r>
          </a:p>
        </p:txBody>
      </p:sp>
      <p:pic>
        <p:nvPicPr>
          <p:cNvPr id="4" name="Picture 2" descr="Breathe Inhale Exhale Spongebob Fast GIF | GIFDB.com">
            <a:extLst>
              <a:ext uri="{FF2B5EF4-FFF2-40B4-BE49-F238E27FC236}">
                <a16:creationId xmlns:a16="http://schemas.microsoft.com/office/drawing/2014/main" id="{FB3B4F45-7D65-55A2-3F57-A944F108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46" y="2661988"/>
            <a:ext cx="4524124" cy="33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8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4E36789D-4737-E741-7F7C-49082DD8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Voeden </a:t>
            </a:r>
          </a:p>
        </p:txBody>
      </p:sp>
      <p:pic>
        <p:nvPicPr>
          <p:cNvPr id="2050" name="Picture 2" descr="Voeden in de eerste 1000 dagen; zo doe je dat - Voeding &amp; Visie">
            <a:extLst>
              <a:ext uri="{FF2B5EF4-FFF2-40B4-BE49-F238E27FC236}">
                <a16:creationId xmlns:a16="http://schemas.microsoft.com/office/drawing/2014/main" id="{EB2B0C83-628A-E954-4A91-60072D55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0" y="1561149"/>
            <a:ext cx="379454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t belang van de bodem - Mycorrhizale schimmels - TFI">
            <a:extLst>
              <a:ext uri="{FF2B5EF4-FFF2-40B4-BE49-F238E27FC236}">
                <a16:creationId xmlns:a16="http://schemas.microsoft.com/office/drawing/2014/main" id="{4506AA4B-4479-8976-BC05-21DC89C7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17" y="1538221"/>
            <a:ext cx="2709430" cy="415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nivorous-plants GIFs - Get the best GIF on GIPHY">
            <a:extLst>
              <a:ext uri="{FF2B5EF4-FFF2-40B4-BE49-F238E27FC236}">
                <a16:creationId xmlns:a16="http://schemas.microsoft.com/office/drawing/2014/main" id="{2B72B63B-DFCE-6C29-E127-B775533A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85" y="4194972"/>
            <a:ext cx="3048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7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s zweten goed om af te vallen? En waarom zweet de één meer dan de ander? –  Wel.nl">
            <a:extLst>
              <a:ext uri="{FF2B5EF4-FFF2-40B4-BE49-F238E27FC236}">
                <a16:creationId xmlns:a16="http://schemas.microsoft.com/office/drawing/2014/main" id="{8C78E08B-945A-333B-9688-2610D6AAB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r="17663"/>
          <a:stretch/>
        </p:blipFill>
        <p:spPr bwMode="auto">
          <a:xfrm>
            <a:off x="5128083" y="4499299"/>
            <a:ext cx="1935832" cy="1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4E36789D-4737-E741-7F7C-49082DD8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Uitscheiden </a:t>
            </a:r>
          </a:p>
        </p:txBody>
      </p:sp>
      <p:pic>
        <p:nvPicPr>
          <p:cNvPr id="3074" name="Picture 2" descr="Monkey-poop GIFs - Get the best GIF on GIPHY">
            <a:extLst>
              <a:ext uri="{FF2B5EF4-FFF2-40B4-BE49-F238E27FC236}">
                <a16:creationId xmlns:a16="http://schemas.microsoft.com/office/drawing/2014/main" id="{22627FC3-500B-0DF3-968C-BFB4DB54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67" y="2394396"/>
            <a:ext cx="3280449" cy="28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ctar GIFs | Tenor">
            <a:extLst>
              <a:ext uri="{FF2B5EF4-FFF2-40B4-BE49-F238E27FC236}">
                <a16:creationId xmlns:a16="http://schemas.microsoft.com/office/drawing/2014/main" id="{CEDB87EC-2F22-518A-3DBA-D5933353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84" y="1621756"/>
            <a:ext cx="3280449" cy="32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D71895E-D15A-D07A-A5BD-1C653A49FCE5}"/>
              </a:ext>
            </a:extLst>
          </p:cNvPr>
          <p:cNvCxnSpPr>
            <a:cxnSpLocks/>
          </p:cNvCxnSpPr>
          <p:nvPr/>
        </p:nvCxnSpPr>
        <p:spPr>
          <a:xfrm>
            <a:off x="10226351" y="5024019"/>
            <a:ext cx="0" cy="751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016A149C-F639-A7DD-8149-C8F4DB2DD6C2}"/>
              </a:ext>
            </a:extLst>
          </p:cNvPr>
          <p:cNvSpPr txBox="1"/>
          <p:nvPr/>
        </p:nvSpPr>
        <p:spPr>
          <a:xfrm>
            <a:off x="9100324" y="5873621"/>
            <a:ext cx="2447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Plant scheidt nectar uit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01E4BAB8-A31F-6B0D-7DB9-9886A9EC0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" y="134461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>
                <a:solidFill>
                  <a:srgbClr val="0070C0"/>
                </a:solidFill>
                <a:latin typeface="+mj-lt"/>
              </a:rPr>
              <a:t>Uitscheiden </a:t>
            </a:r>
            <a:r>
              <a:rPr lang="nl-NL" sz="1800" dirty="0">
                <a:latin typeface="+mj-lt"/>
              </a:rPr>
              <a:t>is stoffen afgeven aan de omgeving.</a:t>
            </a:r>
          </a:p>
        </p:txBody>
      </p:sp>
    </p:spTree>
    <p:extLst>
      <p:ext uri="{BB962C8B-B14F-4D97-AF65-F5344CB8AC3E}">
        <p14:creationId xmlns:p14="http://schemas.microsoft.com/office/powerpoint/2010/main" val="229772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an Blue ( #00ffff ) - plain background image">
            <a:extLst>
              <a:ext uri="{FF2B5EF4-FFF2-40B4-BE49-F238E27FC236}">
                <a16:creationId xmlns:a16="http://schemas.microsoft.com/office/drawing/2014/main" id="{4E36789D-4737-E741-7F7C-49082DD8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99"/>
            <a:ext cx="1219200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FABB696-B63C-A8C0-8E83-558D5FEEE0EA}"/>
              </a:ext>
            </a:extLst>
          </p:cNvPr>
          <p:cNvSpPr/>
          <p:nvPr/>
        </p:nvSpPr>
        <p:spPr>
          <a:xfrm>
            <a:off x="3283527" y="383126"/>
            <a:ext cx="5362575" cy="677800"/>
          </a:xfrm>
          <a:prstGeom prst="roundRect">
            <a:avLst/>
          </a:prstGeom>
          <a:solidFill>
            <a:srgbClr val="7DECE9"/>
          </a:solidFill>
          <a:ln>
            <a:solidFill>
              <a:srgbClr val="7DECE9"/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D47542-9CD8-896E-A0E1-642E69F8F4D3}"/>
              </a:ext>
            </a:extLst>
          </p:cNvPr>
          <p:cNvSpPr txBox="1"/>
          <p:nvPr/>
        </p:nvSpPr>
        <p:spPr>
          <a:xfrm>
            <a:off x="3283527" y="429638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Bewegen </a:t>
            </a:r>
          </a:p>
        </p:txBody>
      </p:sp>
      <p:pic>
        <p:nvPicPr>
          <p:cNvPr id="4098" name="Picture 2" descr="Flagellin Translocation and Flagellum Growth">
            <a:extLst>
              <a:ext uri="{FF2B5EF4-FFF2-40B4-BE49-F238E27FC236}">
                <a16:creationId xmlns:a16="http://schemas.microsoft.com/office/drawing/2014/main" id="{056444BA-8D76-9F60-5093-DBBFE5E4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3" y="2205969"/>
            <a:ext cx="4680857" cy="35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eetah GIFs - Get the best GIF on GIPHY">
            <a:extLst>
              <a:ext uri="{FF2B5EF4-FFF2-40B4-BE49-F238E27FC236}">
                <a16:creationId xmlns:a16="http://schemas.microsoft.com/office/drawing/2014/main" id="{0865B801-391B-8DE0-5FD1-EFF2C8398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64" y="2490480"/>
            <a:ext cx="5215326" cy="293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238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236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Organismen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mike baets</dc:creator>
  <cp:lastModifiedBy>Mike baets</cp:lastModifiedBy>
  <cp:revision>9</cp:revision>
  <dcterms:created xsi:type="dcterms:W3CDTF">2023-08-17T09:41:25Z</dcterms:created>
  <dcterms:modified xsi:type="dcterms:W3CDTF">2024-09-01T16:19:39Z</dcterms:modified>
</cp:coreProperties>
</file>